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7" r:id="rId1"/>
  </p:sldMasterIdLst>
  <p:sldIdLst>
    <p:sldId id="268" r:id="rId2"/>
    <p:sldId id="269" r:id="rId3"/>
    <p:sldId id="271" r:id="rId4"/>
  </p:sldIdLst>
  <p:sldSz cx="9144000" cy="5143500" type="screen16x9"/>
  <p:notesSz cx="6858000" cy="9144000"/>
  <p:defaultTextStyle>
    <a:defPPr>
      <a:defRPr lang="ar-AE"/>
    </a:defPPr>
    <a:lvl1pPr marL="0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8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5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2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9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6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4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0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8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21" d="100"/>
          <a:sy n="121" d="100"/>
        </p:scale>
        <p:origin x="-102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0" y="1885950"/>
            <a:ext cx="6686549" cy="1697086"/>
          </a:xfrm>
        </p:spPr>
        <p:txBody>
          <a:bodyPr anchor="b">
            <a:normAutofit/>
          </a:bodyPr>
          <a:lstStyle>
            <a:lvl1pPr>
              <a:defRPr sz="410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0" y="3583035"/>
            <a:ext cx="6686549" cy="844712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3F877-0FF9-432D-AB52-28C2482279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3242858"/>
            <a:ext cx="1308489" cy="583942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397155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984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57200"/>
            <a:ext cx="6686549" cy="233778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265535"/>
            <a:ext cx="6686549" cy="1166898"/>
          </a:xfrm>
        </p:spPr>
        <p:txBody>
          <a:bodyPr anchor="ctr"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3E15-75D7-4ACD-AA5D-DC0B7691C82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813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2" y="457200"/>
            <a:ext cx="6295445" cy="21717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59" y="2628900"/>
            <a:ext cx="5652416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265535"/>
            <a:ext cx="6686549" cy="1166898"/>
          </a:xfrm>
        </p:spPr>
        <p:txBody>
          <a:bodyPr anchor="ctr"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07F4B-5795-4C96-82E8-418085B84C0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50739" y="48600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algn="l" defTabSz="342900" rtl="0"/>
            <a:r>
              <a:rPr lang="en-US" sz="6000" dirty="0">
                <a:ln w="3175" cmpd="sng">
                  <a:noFill/>
                </a:ln>
                <a:solidFill>
                  <a:srgbClr val="0F6FC6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178980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algn="l" defTabSz="342900" rtl="0"/>
            <a:r>
              <a:rPr lang="en-US" sz="6000" dirty="0">
                <a:ln w="3175" cmpd="sng">
                  <a:noFill/>
                </a:ln>
                <a:solidFill>
                  <a:srgbClr val="0F6FC6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77714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1828800"/>
            <a:ext cx="6686550" cy="2043634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68580" tIns="34290" rIns="68580" bIns="3429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AC0F9-924D-417A-86F7-67D88CB3808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7169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2" y="457200"/>
            <a:ext cx="6295445" cy="21717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3257550"/>
            <a:ext cx="6686550" cy="62865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68580" tIns="34290" rIns="68580" bIns="3429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EB006-26E3-4106-A218-A25462DF486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850739" y="48600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algn="l" defTabSz="342900" rtl="0"/>
            <a:r>
              <a:rPr lang="en-US" sz="6000" dirty="0">
                <a:ln w="3175" cmpd="sng">
                  <a:noFill/>
                </a:ln>
                <a:solidFill>
                  <a:srgbClr val="0F6FC6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178980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algn="l" defTabSz="342900" rtl="0"/>
            <a:r>
              <a:rPr lang="en-US" sz="6000" dirty="0">
                <a:ln w="3175" cmpd="sng">
                  <a:noFill/>
                </a:ln>
                <a:solidFill>
                  <a:srgbClr val="0F6FC6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63741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70555"/>
            <a:ext cx="6686549" cy="2160015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3257550"/>
            <a:ext cx="6686550" cy="62865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68580" tIns="34290" rIns="68580" bIns="3429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FCE16-F4BB-4ADB-A058-48E5AC4834A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4341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1D48-3893-4E09-A3A3-BA57A8DFB6E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2374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09" y="470554"/>
            <a:ext cx="1655701" cy="3962863"/>
          </a:xfrm>
        </p:spPr>
        <p:txBody>
          <a:bodyPr vert="eaVert" anchor="ctr"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470554"/>
            <a:ext cx="4857750" cy="3962863"/>
          </a:xfrm>
        </p:spPr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6CF9C-1549-4FFC-B8A7-BA3055155CF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94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1600200"/>
            <a:ext cx="6686550" cy="2833217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E7254-0E66-4EEF-969F-7BEFC23BC78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062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1544063"/>
            <a:ext cx="6686549" cy="11016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2647597"/>
            <a:ext cx="6686549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9E588-DF5E-41B6-8F1B-8A68EE66B01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429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1600200"/>
            <a:ext cx="3235398" cy="2833217"/>
          </a:xfrm>
        </p:spPr>
        <p:txBody>
          <a:bodyPr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1594666"/>
            <a:ext cx="3235398" cy="2833217"/>
          </a:xfrm>
        </p:spPr>
        <p:txBody>
          <a:bodyPr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AD313-702A-49E5-82A9-8434BDB8731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590837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266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0" y="1479527"/>
            <a:ext cx="2994549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1911725"/>
            <a:ext cx="3257170" cy="2515545"/>
          </a:xfrm>
        </p:spPr>
        <p:txBody>
          <a:bodyPr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2" y="1477106"/>
            <a:ext cx="2999251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1909304"/>
            <a:ext cx="3254006" cy="2515545"/>
          </a:xfrm>
        </p:spPr>
        <p:txBody>
          <a:bodyPr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7B628-15B0-4666-9630-35F969A508F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590837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115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B8CF3-5A1F-4FAD-9935-2613ECAED08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802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CC8AD-2E10-40E6-BFEF-0A7C71B525C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266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334566"/>
            <a:ext cx="2628899" cy="732234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334567"/>
            <a:ext cx="3886200" cy="4061222"/>
          </a:xfrm>
        </p:spPr>
        <p:txBody>
          <a:bodyPr anchor="ctr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1198960"/>
            <a:ext cx="2628899" cy="3196827"/>
          </a:xfr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C579-D3F7-4A6E-B534-DA3C667D146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340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3600450"/>
            <a:ext cx="668655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476224"/>
            <a:ext cx="6686550" cy="2891228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4025504"/>
            <a:ext cx="6686550" cy="370284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F24F7-3F4A-4793-B4C2-E4F915A3F7D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555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171450"/>
            <a:ext cx="2138637" cy="4978971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589"/>
            <a:ext cx="1767506" cy="514052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51435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1600200"/>
            <a:ext cx="6686550" cy="291465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4597828"/>
            <a:ext cx="859712" cy="277797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rtl="0"/>
            <a:fld id="{42983E2D-9EAA-468D-8FE1-63A08348F7A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42900" rtl="0"/>
              <a:t>3/16/2020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4601856"/>
            <a:ext cx="5714999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rtl="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590837"/>
            <a:ext cx="584825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pPr defTabSz="342900" rtl="0"/>
            <a:fld id="{D57F1E4F-1CFF-5643-939E-217C01CDF565}" type="slidenum">
              <a:rPr lang="en-US" smtClean="0"/>
              <a:pPr defTabSz="342900" rt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906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hf hdr="0" ftr="0" dt="0"/>
  <p:txStyles>
    <p:titleStyle>
      <a:lvl1pPr algn="l" defTabSz="342900" rtl="1" eaLnBrk="1" latinLnBrk="0" hangingPunct="1">
        <a:spcBef>
          <a:spcPct val="0"/>
        </a:spcBef>
        <a:buNone/>
        <a:defRPr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57175" indent="-257175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4" name="مستطيل 3"/>
          <p:cNvSpPr/>
          <p:nvPr/>
        </p:nvSpPr>
        <p:spPr>
          <a:xfrm>
            <a:off x="1835696" y="1563638"/>
            <a:ext cx="5616624" cy="500135"/>
          </a:xfrm>
          <a:prstGeom prst="rect">
            <a:avLst/>
          </a:prstGeom>
          <a:solidFill>
            <a:srgbClr val="FFFF99"/>
          </a:solidFill>
        </p:spPr>
        <p:txBody>
          <a:bodyPr wrap="square" lIns="68579" tIns="34289" rIns="68579" bIns="34289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ar-IQ" sz="2800" dirty="0" smtClean="0">
                <a:solidFill>
                  <a:srgbClr val="000000"/>
                </a:solidFill>
                <a:latin typeface="Times New Roman"/>
                <a:ea typeface="Times New Roman"/>
                <a:cs typeface="Monotype Koufi"/>
              </a:rPr>
              <a:t>المحاضرة السادسة و العشرون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sp>
        <p:nvSpPr>
          <p:cNvPr id="2" name="مربع نص 1"/>
          <p:cNvSpPr txBox="1"/>
          <p:nvPr/>
        </p:nvSpPr>
        <p:spPr>
          <a:xfrm>
            <a:off x="7668344" y="411510"/>
            <a:ext cx="1080120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en-US" sz="4400" smtClean="0">
                <a:cs typeface="B Jadid" pitchFamily="2" charset="-78"/>
              </a:rPr>
              <a:t>26</a:t>
            </a:r>
            <a:endParaRPr lang="ar-IQ" sz="4400" dirty="0">
              <a:cs typeface="B Jadid" pitchFamily="2" charset="-78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1979712" y="2715766"/>
            <a:ext cx="5184576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IQ" dirty="0">
                <a:solidFill>
                  <a:srgbClr val="000000"/>
                </a:solidFill>
                <a:latin typeface="Times New Roman"/>
                <a:ea typeface="Times New Roman"/>
                <a:cs typeface="Simple Bold Jut Out" pitchFamily="2" charset="-78"/>
              </a:rPr>
              <a:t>م. د. قيس عبدالله أحمد </a:t>
            </a:r>
            <a:endParaRPr lang="ar-IQ" dirty="0">
              <a:cs typeface="Simple Bold Jut Ou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9791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3731922" y="83195"/>
            <a:ext cx="2550199" cy="438580"/>
          </a:xfrm>
          <a:prstGeom prst="rect">
            <a:avLst/>
          </a:prstGeom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68579" tIns="34289" rIns="68579" bIns="34289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مربع نص 5"/>
          <p:cNvSpPr txBox="1"/>
          <p:nvPr/>
        </p:nvSpPr>
        <p:spPr>
          <a:xfrm>
            <a:off x="971204" y="898800"/>
            <a:ext cx="8071634" cy="730967"/>
          </a:xfrm>
          <a:prstGeom prst="rect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68579" tIns="34289" rIns="68579" bIns="34289" rtlCol="1">
            <a:spAutoFit/>
          </a:bodyPr>
          <a:lstStyle/>
          <a:p>
            <a:pPr algn="justLow"/>
            <a:r>
              <a:rPr lang="ar-IQ" sz="14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    </a:t>
            </a:r>
            <a:r>
              <a:rPr lang="ar-SA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يجب </a:t>
            </a:r>
            <a:r>
              <a:rPr lang="ar-SA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إظهار الغنة والشدة في الميم أو النون المشدّدّتين سواء أكانتا في كلمة واحدة أو </a:t>
            </a:r>
            <a:r>
              <a:rPr lang="ar-SA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كلمتين</a:t>
            </a:r>
            <a:r>
              <a:rPr lang="ar-SA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(</a:t>
            </a:r>
            <a:r>
              <a:rPr lang="ar-IQ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1</a:t>
            </a:r>
            <a:r>
              <a:rPr lang="ar-SA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)</a:t>
            </a:r>
            <a:r>
              <a:rPr lang="ar-SA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.</a:t>
            </a:r>
            <a:endParaRPr lang="ar-IQ" dirty="0" smtClean="0">
              <a:solidFill>
                <a:srgbClr val="000000"/>
              </a:solidFill>
              <a:latin typeface="Times New Roman"/>
              <a:ea typeface="Times New Roman"/>
              <a:cs typeface="Simplified Arabic"/>
            </a:endParaRPr>
          </a:p>
          <a:p>
            <a:pPr algn="justLow"/>
            <a:endParaRPr lang="en-US" sz="1100" dirty="0">
              <a:latin typeface="Times New Roman"/>
              <a:ea typeface="Times New Roman"/>
            </a:endParaRPr>
          </a:p>
          <a:p>
            <a:pPr marL="245110" indent="-228600" algn="justLow">
              <a:tabLst>
                <a:tab pos="130810" algn="l"/>
              </a:tabLst>
            </a:pPr>
            <a:r>
              <a:rPr lang="ar-IQ" sz="1400" baseline="30000" dirty="0" smtClean="0">
                <a:latin typeface="Times New Roman"/>
                <a:ea typeface="Times New Roman"/>
                <a:cs typeface="Simplified Arabic"/>
              </a:rPr>
              <a:t>(1)</a:t>
            </a:r>
            <a:r>
              <a:rPr lang="ar-IQ" sz="1400" dirty="0" smtClean="0">
                <a:latin typeface="Times New Roman"/>
                <a:ea typeface="Times New Roman"/>
                <a:cs typeface="Simplified Arabic"/>
              </a:rPr>
              <a:t> </a:t>
            </a:r>
            <a:r>
              <a:rPr lang="ar-SA" sz="1400" dirty="0" smtClean="0">
                <a:latin typeface="Times New Roman"/>
                <a:ea typeface="Times New Roman"/>
                <a:cs typeface="Simplified Arabic"/>
              </a:rPr>
              <a:t>  </a:t>
            </a:r>
            <a:r>
              <a:rPr lang="ar-SA" sz="1400" dirty="0">
                <a:latin typeface="Times New Roman"/>
                <a:ea typeface="Times New Roman"/>
                <a:cs typeface="Simplified Arabic"/>
              </a:rPr>
              <a:t>ينظر: فن التجويد، 37.</a:t>
            </a:r>
            <a:endParaRPr lang="en-US" sz="1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5519854" y="891106"/>
            <a:ext cx="225060" cy="484746"/>
          </a:xfrm>
          <a:prstGeom prst="rect">
            <a:avLst/>
          </a:prstGeom>
          <a:noFill/>
        </p:spPr>
        <p:txBody>
          <a:bodyPr wrap="none" lIns="68579" tIns="34289" rIns="68579" bIns="34289" rtlCol="1">
            <a:spAutoFit/>
          </a:bodyPr>
          <a:lstStyle/>
          <a:p>
            <a:pPr defTabSz="342892"/>
            <a:r>
              <a:rPr lang="ar-AE" sz="2700" dirty="0" smtClean="0">
                <a:solidFill>
                  <a:prstClr val="black"/>
                </a:solidFill>
                <a:cs typeface="Akhbar MT" pitchFamily="2" charset="-78"/>
              </a:rPr>
              <a:t> </a:t>
            </a:r>
            <a:endParaRPr lang="ar-AE" sz="2700" dirty="0">
              <a:solidFill>
                <a:prstClr val="black"/>
              </a:solidFill>
              <a:cs typeface="Akhbar MT" pitchFamily="2" charset="-78"/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7723909" y="1981271"/>
            <a:ext cx="1210151" cy="34624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68579" tIns="34289" rIns="68579" bIns="34289" rtlCol="1">
            <a:spAutoFit/>
          </a:bodyPr>
          <a:lstStyle/>
          <a:p>
            <a:pPr algn="justLow"/>
            <a:r>
              <a:rPr lang="ar-IQ" b="1" dirty="0" smtClean="0">
                <a:solidFill>
                  <a:srgbClr val="000000"/>
                </a:solidFill>
                <a:latin typeface="Minion Pro SmBd" pitchFamily="18" charset="0"/>
                <a:ea typeface="Times New Roman"/>
                <a:cs typeface="Monotype Koufi"/>
              </a:rPr>
              <a:t>1</a:t>
            </a:r>
            <a:r>
              <a:rPr lang="ar-IQ" b="1" dirty="0" smtClean="0">
                <a:solidFill>
                  <a:srgbClr val="000000"/>
                </a:solidFill>
                <a:latin typeface="Times New Roman"/>
                <a:ea typeface="Times New Roman"/>
                <a:cs typeface="Monotype Koufi"/>
              </a:rPr>
              <a:t>. الغنة</a:t>
            </a:r>
            <a:endParaRPr lang="en-US" sz="1600" b="1" dirty="0">
              <a:effectLst/>
              <a:latin typeface="Times New Roman"/>
              <a:ea typeface="Times New Roman"/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1601408" y="2427734"/>
            <a:ext cx="7441430" cy="210057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68579" tIns="34289" rIns="68579" bIns="34289" rtlCol="1">
            <a:spAutoFit/>
          </a:bodyPr>
          <a:lstStyle/>
          <a:p>
            <a:pPr marL="359410" indent="-342900" algn="justLow">
              <a:tabLst>
                <a:tab pos="130810" algn="l"/>
                <a:tab pos="359410" algn="l"/>
              </a:tabLst>
            </a:pPr>
            <a:r>
              <a:rPr lang="ar-IQ" dirty="0">
                <a:solidFill>
                  <a:schemeClr val="tx1"/>
                </a:solidFill>
                <a:latin typeface="Times New Roman"/>
                <a:ea typeface="Times New Roman"/>
                <a:cs typeface="Simplified Arabic"/>
              </a:rPr>
              <a:t>لُغةًً</a:t>
            </a:r>
            <a:r>
              <a:rPr lang="ar-IQ" dirty="0" smtClean="0">
                <a:solidFill>
                  <a:schemeClr val="tx1"/>
                </a:solidFill>
                <a:latin typeface="Times New Roman"/>
                <a:ea typeface="Times New Roman"/>
                <a:cs typeface="Simplified Arabic"/>
              </a:rPr>
              <a:t>:</a:t>
            </a:r>
            <a:r>
              <a:rPr lang="ar-SA" dirty="0">
                <a:solidFill>
                  <a:schemeClr val="tx1"/>
                </a:solidFill>
                <a:latin typeface="Times New Roman"/>
                <a:ea typeface="Times New Roman"/>
                <a:cs typeface="Simplified Arabic"/>
              </a:rPr>
              <a:t>" </a:t>
            </a:r>
            <a:r>
              <a:rPr lang="ar-IQ" dirty="0">
                <a:solidFill>
                  <a:schemeClr val="tx1"/>
                </a:solidFill>
                <a:latin typeface="Times New Roman"/>
                <a:ea typeface="Times New Roman"/>
                <a:cs typeface="Simplified Arabic"/>
              </a:rPr>
              <a:t>صوت  فيه ترخيم من الخيشوم </a:t>
            </a:r>
            <a:r>
              <a:rPr lang="ar-SA" dirty="0" smtClean="0">
                <a:solidFill>
                  <a:schemeClr val="tx1"/>
                </a:solidFill>
                <a:latin typeface="Times New Roman"/>
                <a:ea typeface="Times New Roman"/>
                <a:cs typeface="Simplified Arabic"/>
              </a:rPr>
              <a:t>"</a:t>
            </a:r>
            <a:r>
              <a:rPr lang="ar-SA" baseline="30000" dirty="0" smtClean="0">
                <a:solidFill>
                  <a:schemeClr val="tx1"/>
                </a:solidFill>
                <a:latin typeface="Times New Roman"/>
                <a:ea typeface="Times New Roman"/>
                <a:cs typeface="Simplified Arabic"/>
              </a:rPr>
              <a:t>(</a:t>
            </a:r>
            <a:r>
              <a:rPr lang="ar-IQ" baseline="30000" dirty="0" smtClean="0">
                <a:solidFill>
                  <a:schemeClr val="tx1"/>
                </a:solidFill>
                <a:latin typeface="Times New Roman"/>
                <a:ea typeface="Times New Roman"/>
                <a:cs typeface="Simplified Arabic"/>
              </a:rPr>
              <a:t>2</a:t>
            </a:r>
            <a:r>
              <a:rPr lang="ar-SA" baseline="30000" dirty="0" smtClean="0">
                <a:solidFill>
                  <a:schemeClr val="tx1"/>
                </a:solidFill>
                <a:latin typeface="Times New Roman"/>
                <a:ea typeface="Times New Roman"/>
                <a:cs typeface="Simplified Arabic"/>
              </a:rPr>
              <a:t>)</a:t>
            </a:r>
            <a:r>
              <a:rPr lang="ar-SA" dirty="0" smtClean="0">
                <a:solidFill>
                  <a:schemeClr val="tx1"/>
                </a:solidFill>
                <a:latin typeface="Times New Roman"/>
                <a:ea typeface="Times New Roman"/>
                <a:cs typeface="Simplified Arabic"/>
              </a:rPr>
              <a:t>.</a:t>
            </a:r>
            <a:endParaRPr lang="en-US" dirty="0" smtClean="0">
              <a:solidFill>
                <a:schemeClr val="tx1"/>
              </a:solidFill>
              <a:latin typeface="Times New Roman"/>
              <a:ea typeface="Times New Roman"/>
              <a:cs typeface="Simplified Arabic"/>
            </a:endParaRPr>
          </a:p>
          <a:p>
            <a:pPr algn="justLow"/>
            <a:r>
              <a:rPr lang="ar-SA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واصطلاحاً: صوت لذيذ يخرج من الخيشوم ولا عمل للسان به مركب في جسم النون </a:t>
            </a:r>
            <a:r>
              <a:rPr lang="ar-SA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والميم</a:t>
            </a:r>
            <a:r>
              <a:rPr lang="ar-SA" sz="1600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(</a:t>
            </a:r>
            <a:r>
              <a:rPr lang="ar-IQ" sz="1600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3</a:t>
            </a:r>
            <a:r>
              <a:rPr lang="ar-SA" sz="1600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)</a:t>
            </a:r>
            <a:r>
              <a:rPr lang="ar-SA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.</a:t>
            </a:r>
            <a:endParaRPr lang="en-US" sz="1400" dirty="0">
              <a:latin typeface="Times New Roman"/>
              <a:ea typeface="Times New Roman"/>
            </a:endParaRPr>
          </a:p>
          <a:p>
            <a:pPr algn="justLow"/>
            <a:r>
              <a:rPr lang="ar-SA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ومقدار </a:t>
            </a:r>
            <a:r>
              <a:rPr lang="ar-SA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الغنة في النون والميم المشددتين حركتان، ومقدار الحركة قبض أو بسط الإصبع</a:t>
            </a:r>
            <a:r>
              <a:rPr lang="ar-SA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.</a:t>
            </a:r>
            <a:endParaRPr lang="en-US" dirty="0" smtClean="0">
              <a:solidFill>
                <a:srgbClr val="000000"/>
              </a:solidFill>
              <a:latin typeface="Times New Roman"/>
              <a:ea typeface="Times New Roman"/>
              <a:cs typeface="Simplified Arabic"/>
            </a:endParaRPr>
          </a:p>
          <a:p>
            <a:pPr algn="justLow"/>
            <a:endParaRPr lang="en-US" sz="1400" dirty="0">
              <a:latin typeface="Times New Roman"/>
              <a:ea typeface="Times New Roman"/>
            </a:endParaRPr>
          </a:p>
          <a:p>
            <a:pPr marL="359410" indent="-342900" algn="justLow">
              <a:tabLst>
                <a:tab pos="130810" algn="l"/>
                <a:tab pos="359410" algn="l"/>
              </a:tabLst>
            </a:pP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ar-IQ" sz="1400" baseline="30000" dirty="0" smtClean="0">
                <a:solidFill>
                  <a:schemeClr val="tx1"/>
                </a:solidFill>
                <a:latin typeface="Times New Roman"/>
                <a:ea typeface="Times New Roman"/>
                <a:cs typeface="Simplified Arabic"/>
              </a:rPr>
              <a:t>(2)</a:t>
            </a:r>
            <a:r>
              <a:rPr lang="ar-IQ" sz="1400" dirty="0" smtClean="0">
                <a:solidFill>
                  <a:schemeClr val="tx1"/>
                </a:solidFill>
                <a:latin typeface="Times New Roman"/>
                <a:ea typeface="Times New Roman"/>
                <a:cs typeface="Simplified Arabic"/>
              </a:rPr>
              <a:t> </a:t>
            </a:r>
            <a:r>
              <a:rPr lang="ar-SA" sz="1400" dirty="0" smtClean="0">
                <a:solidFill>
                  <a:schemeClr val="tx1"/>
                </a:solidFill>
                <a:latin typeface="Times New Roman"/>
                <a:ea typeface="Times New Roman"/>
                <a:cs typeface="Simplified Arabic"/>
              </a:rPr>
              <a:t>  </a:t>
            </a:r>
            <a:r>
              <a:rPr lang="ar-IQ" sz="1400" dirty="0">
                <a:solidFill>
                  <a:schemeClr val="tx1"/>
                </a:solidFill>
                <a:latin typeface="Times New Roman"/>
                <a:ea typeface="Times New Roman"/>
                <a:cs typeface="Simplified Arabic"/>
              </a:rPr>
              <a:t>ينظر: كتاب العين، مادة (غن): 4/ 348، و لسان العرب، مادة (غنن):10/134</a:t>
            </a:r>
            <a:r>
              <a:rPr lang="ar-SA" sz="1400" dirty="0">
                <a:solidFill>
                  <a:schemeClr val="tx1"/>
                </a:solidFill>
                <a:latin typeface="Times New Roman"/>
                <a:ea typeface="Times New Roman"/>
                <a:cs typeface="Simplified Arabic"/>
              </a:rPr>
              <a:t>، وقد  ذكرناه آنفاً في مخرج الخيشوم بأنه صوت من الخيشوم</a:t>
            </a:r>
            <a:r>
              <a:rPr lang="ar-SA" sz="1400" dirty="0" smtClean="0">
                <a:solidFill>
                  <a:schemeClr val="tx1"/>
                </a:solidFill>
                <a:latin typeface="Times New Roman"/>
                <a:ea typeface="Times New Roman"/>
                <a:cs typeface="Simplified Arabic"/>
              </a:rPr>
              <a:t>.</a:t>
            </a:r>
            <a:endParaRPr lang="en-US" sz="1400" dirty="0" smtClean="0">
              <a:solidFill>
                <a:schemeClr val="tx1"/>
              </a:solidFill>
              <a:latin typeface="Times New Roman"/>
              <a:ea typeface="Times New Roman"/>
              <a:cs typeface="Simplified Arabic"/>
            </a:endParaRPr>
          </a:p>
          <a:p>
            <a:pPr marL="245110" lvl="0" indent="-228600" algn="justLow">
              <a:tabLst>
                <a:tab pos="130810" algn="l"/>
              </a:tabLst>
            </a:pPr>
            <a:r>
              <a:rPr lang="ar-IQ" sz="1600" baseline="30000" dirty="0">
                <a:solidFill>
                  <a:prstClr val="black"/>
                </a:solidFill>
                <a:latin typeface="Times New Roman"/>
                <a:ea typeface="Times New Roman"/>
                <a:cs typeface="Simplified Arabic"/>
              </a:rPr>
              <a:t>(3)</a:t>
            </a:r>
            <a:r>
              <a:rPr lang="ar-IQ" sz="1600" dirty="0">
                <a:solidFill>
                  <a:prstClr val="black"/>
                </a:solidFill>
                <a:latin typeface="Times New Roman"/>
                <a:ea typeface="Times New Roman"/>
                <a:cs typeface="Simplified Arabic"/>
              </a:rPr>
              <a:t> </a:t>
            </a:r>
            <a:r>
              <a:rPr lang="ar-SA" sz="1600" dirty="0">
                <a:solidFill>
                  <a:prstClr val="black"/>
                </a:solidFill>
                <a:latin typeface="Times New Roman"/>
                <a:ea typeface="Times New Roman"/>
                <a:cs typeface="Simplified Arabic"/>
              </a:rPr>
              <a:t>  مرشد المريد الى علم التجويد: 17، وقد ذكرناه آنفاً في مخرج الخيشوم</a:t>
            </a:r>
            <a:r>
              <a:rPr lang="ar-SA" sz="1600" dirty="0" smtClean="0">
                <a:solidFill>
                  <a:prstClr val="black"/>
                </a:solidFill>
                <a:latin typeface="Times New Roman"/>
                <a:ea typeface="Times New Roman"/>
                <a:cs typeface="Simplified Arabic"/>
              </a:rPr>
              <a:t>.</a:t>
            </a:r>
            <a:endParaRPr lang="en-US" sz="14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algn="justLow"/>
            <a:endParaRPr lang="en-US" sz="2000" dirty="0">
              <a:latin typeface="Times New Roman"/>
              <a:ea typeface="Times New Roman"/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3592904" y="117819"/>
            <a:ext cx="27286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dirty="0">
                <a:solidFill>
                  <a:srgbClr val="000000"/>
                </a:solidFill>
                <a:latin typeface="Times New Roman"/>
                <a:ea typeface="Times New Roman"/>
                <a:cs typeface="Monotype Koufi"/>
              </a:rPr>
              <a:t>أحكام الميم والنون المشددتين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27946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مربع نص 3"/>
          <p:cNvSpPr txBox="1"/>
          <p:nvPr/>
        </p:nvSpPr>
        <p:spPr>
          <a:xfrm>
            <a:off x="1355174" y="716239"/>
            <a:ext cx="7560841" cy="2008240"/>
          </a:xfrm>
          <a:prstGeom prst="rect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68579" tIns="34289" rIns="68579" bIns="34289" rtlCol="1">
            <a:spAutoFit/>
          </a:bodyPr>
          <a:lstStyle/>
          <a:p>
            <a:pPr algn="justLow"/>
            <a:endParaRPr lang="ar-IQ" sz="1400" dirty="0" smtClean="0">
              <a:latin typeface="Times New Roman"/>
              <a:ea typeface="Times New Roman"/>
            </a:endParaRPr>
          </a:p>
          <a:p>
            <a:pPr algn="justLow"/>
            <a:endParaRPr lang="ar-IQ" sz="1400" dirty="0">
              <a:latin typeface="Times New Roman"/>
              <a:ea typeface="Times New Roman"/>
            </a:endParaRPr>
          </a:p>
          <a:p>
            <a:pPr algn="justLow"/>
            <a:endParaRPr lang="ar-IQ" sz="1400" dirty="0" smtClean="0">
              <a:latin typeface="Times New Roman"/>
              <a:ea typeface="Times New Roman"/>
            </a:endParaRPr>
          </a:p>
          <a:p>
            <a:pPr algn="justLow"/>
            <a:endParaRPr lang="ar-IQ" sz="1400" dirty="0">
              <a:latin typeface="Times New Roman"/>
              <a:ea typeface="Times New Roman"/>
            </a:endParaRPr>
          </a:p>
          <a:p>
            <a:pPr algn="justLow"/>
            <a:endParaRPr lang="ar-IQ" sz="1400" dirty="0" smtClean="0">
              <a:latin typeface="Times New Roman"/>
              <a:ea typeface="Times New Roman"/>
            </a:endParaRPr>
          </a:p>
          <a:p>
            <a:pPr algn="justLow"/>
            <a:endParaRPr lang="ar-IQ" sz="1400" dirty="0">
              <a:latin typeface="Times New Roman"/>
              <a:ea typeface="Times New Roman"/>
            </a:endParaRPr>
          </a:p>
          <a:p>
            <a:pPr algn="justLow"/>
            <a:endParaRPr lang="ar-IQ" sz="1400" dirty="0" smtClean="0">
              <a:latin typeface="Times New Roman"/>
              <a:ea typeface="Times New Roman"/>
            </a:endParaRPr>
          </a:p>
          <a:p>
            <a:pPr algn="justLow"/>
            <a:endParaRPr lang="ar-IQ" sz="1400" dirty="0">
              <a:latin typeface="Times New Roman"/>
              <a:ea typeface="Times New Roman"/>
            </a:endParaRPr>
          </a:p>
          <a:p>
            <a:pPr algn="justLow"/>
            <a:endParaRPr lang="ar-IQ" sz="1400" dirty="0" smtClean="0">
              <a:latin typeface="Times New Roman"/>
              <a:ea typeface="Times New Roman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1355174" y="2859782"/>
            <a:ext cx="7611719" cy="18851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68579" tIns="34289" rIns="68579" bIns="34289" rtlCol="1">
            <a:spAutoFit/>
          </a:bodyPr>
          <a:lstStyle/>
          <a:p>
            <a:pPr algn="justLow"/>
            <a:r>
              <a:rPr lang="ar-SA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و " التشديد علامة الإدغام </a:t>
            </a:r>
            <a:r>
              <a:rPr lang="ar-SA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"</a:t>
            </a:r>
            <a:r>
              <a:rPr lang="ar-SA" sz="1600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(</a:t>
            </a:r>
            <a:r>
              <a:rPr lang="ar-IQ" sz="1600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1</a:t>
            </a:r>
            <a:r>
              <a:rPr lang="ar-SA" sz="1600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)</a:t>
            </a:r>
            <a:r>
              <a:rPr lang="ar-SA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، </a:t>
            </a:r>
            <a:r>
              <a:rPr lang="ar-SA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ويسمى التشديد التضعيف أيضاً، والتشديد أو التضعيف ينتج من إدغام المتماثلين، ومن إدغام المتقاربين أيضاً، ومن التشديد </a:t>
            </a:r>
            <a:r>
              <a:rPr lang="ar-SA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ما</a:t>
            </a:r>
            <a:r>
              <a:rPr lang="ar-IQ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</a:t>
            </a:r>
            <a:r>
              <a:rPr lang="ar-SA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هو </a:t>
            </a:r>
            <a:r>
              <a:rPr lang="ar-SA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أصل الصيغة مثل </a:t>
            </a:r>
            <a:r>
              <a:rPr lang="ar-SA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ما</a:t>
            </a:r>
            <a:r>
              <a:rPr lang="ar-IQ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</a:t>
            </a:r>
            <a:r>
              <a:rPr lang="ar-SA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جاء </a:t>
            </a:r>
            <a:r>
              <a:rPr lang="ar-SA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على (فَعَّل) من الأفعال، ومنه </a:t>
            </a:r>
            <a:r>
              <a:rPr lang="ar-SA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ما</a:t>
            </a:r>
            <a:r>
              <a:rPr lang="ar-IQ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</a:t>
            </a:r>
            <a:r>
              <a:rPr lang="ar-SA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هو </a:t>
            </a:r>
            <a:r>
              <a:rPr lang="ar-SA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ناتج من المماثلة بين الأصوات مثل: الشّمس والسّلام، ومثل ذلك أيضاً شدَّ ومدَّ فأَصلهما شَدَدَ </a:t>
            </a:r>
            <a:r>
              <a:rPr lang="ar-SA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ومَدَدَ</a:t>
            </a:r>
            <a:r>
              <a:rPr lang="ar-SA" sz="1600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(</a:t>
            </a:r>
            <a:r>
              <a:rPr lang="ar-IQ" sz="1600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2</a:t>
            </a:r>
            <a:r>
              <a:rPr lang="ar-SA" sz="1600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)</a:t>
            </a:r>
            <a:r>
              <a:rPr lang="ar-SA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.</a:t>
            </a:r>
            <a:endParaRPr lang="ar-IQ" dirty="0" smtClean="0">
              <a:solidFill>
                <a:srgbClr val="000000"/>
              </a:solidFill>
              <a:latin typeface="Times New Roman"/>
              <a:ea typeface="Times New Roman"/>
              <a:cs typeface="Simplified Arabic"/>
            </a:endParaRPr>
          </a:p>
          <a:p>
            <a:pPr algn="justLow"/>
            <a:endParaRPr lang="en-US" sz="1400" dirty="0">
              <a:latin typeface="Times New Roman"/>
              <a:ea typeface="Times New Roman"/>
            </a:endParaRPr>
          </a:p>
          <a:p>
            <a:pPr marL="245110" indent="-228600" algn="justLow">
              <a:tabLst>
                <a:tab pos="130810" algn="l"/>
              </a:tabLst>
            </a:pPr>
            <a:r>
              <a:rPr lang="ar-IQ" sz="1600" baseline="30000" dirty="0" smtClean="0">
                <a:latin typeface="Times New Roman"/>
                <a:ea typeface="Times New Roman"/>
                <a:cs typeface="Simplified Arabic"/>
              </a:rPr>
              <a:t>(1)</a:t>
            </a:r>
            <a:r>
              <a:rPr lang="ar-IQ" sz="1600" dirty="0" smtClean="0">
                <a:latin typeface="Times New Roman"/>
                <a:ea typeface="Times New Roman"/>
                <a:cs typeface="Simplified Arabic"/>
              </a:rPr>
              <a:t> </a:t>
            </a:r>
            <a:r>
              <a:rPr lang="ar-SA" sz="1600" dirty="0" smtClean="0">
                <a:latin typeface="Times New Roman"/>
                <a:ea typeface="Times New Roman"/>
                <a:cs typeface="Simplified Arabic"/>
              </a:rPr>
              <a:t>  </a:t>
            </a:r>
            <a:r>
              <a:rPr lang="ar-SA" sz="1600" dirty="0">
                <a:latin typeface="Times New Roman"/>
                <a:ea typeface="Times New Roman"/>
                <a:cs typeface="Simplified Arabic"/>
              </a:rPr>
              <a:t>كتاب العين: 1/50.</a:t>
            </a:r>
            <a:endParaRPr lang="en-US" sz="1050" dirty="0">
              <a:latin typeface="Times New Roman"/>
              <a:ea typeface="Times New Roman"/>
            </a:endParaRPr>
          </a:p>
          <a:p>
            <a:pPr marL="245110" indent="-228600" algn="justLow">
              <a:tabLst>
                <a:tab pos="130810" algn="l"/>
              </a:tabLst>
            </a:pPr>
            <a:r>
              <a:rPr lang="ar-IQ" sz="1600" baseline="30000" dirty="0" smtClean="0">
                <a:latin typeface="Times New Roman"/>
                <a:ea typeface="Times New Roman"/>
                <a:cs typeface="Simplified Arabic"/>
              </a:rPr>
              <a:t>(2)</a:t>
            </a:r>
            <a:r>
              <a:rPr lang="ar-IQ" sz="1600" dirty="0" smtClean="0">
                <a:latin typeface="Times New Roman"/>
                <a:ea typeface="Times New Roman"/>
                <a:cs typeface="Simplified Arabic"/>
              </a:rPr>
              <a:t> </a:t>
            </a:r>
            <a:r>
              <a:rPr lang="ar-SA" sz="1600" dirty="0" smtClean="0">
                <a:latin typeface="Times New Roman"/>
                <a:ea typeface="Times New Roman"/>
                <a:cs typeface="Simplified Arabic"/>
              </a:rPr>
              <a:t>  </a:t>
            </a:r>
            <a:r>
              <a:rPr lang="ar-SA" sz="1600" dirty="0">
                <a:latin typeface="Times New Roman"/>
                <a:ea typeface="Times New Roman"/>
                <a:cs typeface="Simplified Arabic"/>
              </a:rPr>
              <a:t>ينظر: الدراسات الصوتية عند علماء التجويد: 214.</a:t>
            </a:r>
            <a:endParaRPr lang="en-US" sz="1050" dirty="0"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902183"/>
              </p:ext>
            </p:extLst>
          </p:nvPr>
        </p:nvGraphicFramePr>
        <p:xfrm>
          <a:off x="3203848" y="1131590"/>
          <a:ext cx="5257800" cy="960120"/>
        </p:xfrm>
        <a:graphic>
          <a:graphicData uri="http://schemas.openxmlformats.org/drawingml/2006/table">
            <a:tbl>
              <a:tblPr rtl="1" firstRow="1" firstCol="1" lastRow="1" lastCol="1" bandRow="1" bandCol="1"/>
              <a:tblGrid>
                <a:gridCol w="549910"/>
                <a:gridCol w="1088390"/>
                <a:gridCol w="796290"/>
                <a:gridCol w="2823210"/>
              </a:tblGrid>
              <a:tr h="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5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الحرف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5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في كلمة واحدة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5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في كلمتين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5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الحكم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نّ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الجَنَّةُ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مِنْ نَار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وجوب إظهار الغنة عند النون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مّ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المُزَمّل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وَمَالَهم مّن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وجوب إظهار الغنة عند الميم في الموضعين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7607653" y="411948"/>
            <a:ext cx="1296143" cy="60858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Monotype Koufi" pitchFamily="2" charset="-78"/>
              </a:rPr>
              <a:t>أمثلة  تطبيقية: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3592904" y="117819"/>
            <a:ext cx="2728631" cy="369332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ar-IQ" dirty="0">
                <a:solidFill>
                  <a:srgbClr val="000000"/>
                </a:solidFill>
                <a:latin typeface="Times New Roman"/>
                <a:ea typeface="Times New Roman"/>
                <a:cs typeface="Monotype Koufi"/>
              </a:rPr>
              <a:t>أحكام الميم والنون المشددتين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65114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1_ربطة">
  <a:themeElements>
    <a:clrScheme name="أزرق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ربطة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ربطة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1343</TotalTime>
  <Words>272</Words>
  <Application>Microsoft Office PowerPoint</Application>
  <PresentationFormat>عرض على الشاشة (9:16)‏</PresentationFormat>
  <Paragraphs>43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1_ربطة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Moodi Alfayoumy</dc:creator>
  <cp:lastModifiedBy>DR.Ahmed Saker 2o1O</cp:lastModifiedBy>
  <cp:revision>120</cp:revision>
  <dcterms:created xsi:type="dcterms:W3CDTF">2018-09-14T18:51:34Z</dcterms:created>
  <dcterms:modified xsi:type="dcterms:W3CDTF">2020-03-15T21:33:13Z</dcterms:modified>
</cp:coreProperties>
</file>