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1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3/16/2020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835696" y="1563638"/>
            <a:ext cx="5616624" cy="500135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السادسة و العشرون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smtClean="0">
                <a:cs typeface="B Jadid" pitchFamily="2" charset="-78"/>
              </a:rPr>
              <a:t>26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79712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731922" y="83195"/>
            <a:ext cx="2550199" cy="43858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71204" y="898800"/>
            <a:ext cx="8071634" cy="730967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يجب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إظهار الغنة والشدة في الميم أو النون المشدّدّتين سواء أكانتا في كلمة واحدة أو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كلمتين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1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فن التجويد، 37.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891106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723909" y="1981271"/>
            <a:ext cx="1210151" cy="3462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 smtClean="0">
                <a:solidFill>
                  <a:srgbClr val="000000"/>
                </a:solidFill>
                <a:latin typeface="Minion Pro SmBd" pitchFamily="18" charset="0"/>
                <a:ea typeface="Times New Roman"/>
                <a:cs typeface="Monotype Koufi"/>
              </a:rPr>
              <a:t>1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. الغنة</a:t>
            </a:r>
            <a:endParaRPr lang="en-US" sz="16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601408" y="2427734"/>
            <a:ext cx="7441430" cy="21005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68579" tIns="34289" rIns="68579" bIns="34289" rtlCol="1">
            <a:spAutoFit/>
          </a:bodyPr>
          <a:lstStyle/>
          <a:p>
            <a:pPr marL="359410" indent="-342900" algn="justLow">
              <a:tabLst>
                <a:tab pos="130810" algn="l"/>
                <a:tab pos="359410" algn="l"/>
              </a:tabLst>
            </a:pPr>
            <a:r>
              <a:rPr lang="ar-IQ" dirty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لُغةًً</a:t>
            </a:r>
            <a:r>
              <a:rPr lang="ar-IQ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:</a:t>
            </a:r>
            <a:r>
              <a:rPr lang="ar-SA" dirty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" </a:t>
            </a:r>
            <a:r>
              <a:rPr lang="ar-IQ" dirty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صوت  فيه ترخيم من الخيشوم </a:t>
            </a:r>
            <a:r>
              <a:rPr lang="ar-SA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baseline="300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 smtClean="0">
              <a:solidFill>
                <a:schemeClr val="tx1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واصطلاحاً: صوت لذيذ يخرج من الخيشوم ولا عمل للسان به مركب في جسم النون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والميم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ومقدار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الغنة في النون والميم المشددتين حركتان، ومقدار الحركة قبض أو بسط الإصبع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359410" indent="-342900" algn="justLow">
              <a:tabLst>
                <a:tab pos="130810" algn="l"/>
                <a:tab pos="359410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ar-IQ" sz="1400" baseline="300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IQ" sz="1400" dirty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ينظر: كتاب العين، مادة (غن): 4/ 348، و لسان العرب، مادة (غنن):10/134</a:t>
            </a:r>
            <a:r>
              <a:rPr lang="ar-SA" sz="1400" dirty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، وقد  ذكرناه آنفاً في مخرج الخيشوم بأنه صوت من الخيشوم</a:t>
            </a:r>
            <a:r>
              <a:rPr lang="ar-SA" sz="1400" dirty="0" smtClean="0">
                <a:solidFill>
                  <a:schemeClr val="tx1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 smtClean="0">
              <a:solidFill>
                <a:schemeClr val="tx1"/>
              </a:solidFill>
              <a:latin typeface="Times New Roman"/>
              <a:ea typeface="Times New Roman"/>
              <a:cs typeface="Simplified Arabic"/>
            </a:endParaRPr>
          </a:p>
          <a:p>
            <a:pPr marL="245110" lvl="0" indent="-228600" algn="justLow">
              <a:tabLst>
                <a:tab pos="130810" algn="l"/>
              </a:tabLst>
            </a:pPr>
            <a:r>
              <a:rPr lang="ar-IQ" sz="1600" baseline="30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6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 مرشد المريد الى علم التجويد: 17، وقد ذكرناه آنفاً في مخرج الخيشوم</a:t>
            </a:r>
            <a:r>
              <a:rPr lang="ar-SA" sz="1600" dirty="0" smtClean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Low"/>
            <a:endParaRPr lang="en-US" sz="2000" dirty="0">
              <a:latin typeface="Times New Roman"/>
              <a:ea typeface="Times New Roman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592904" y="117819"/>
            <a:ext cx="2728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أحكام الميم والنون المشددتين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355174" y="716239"/>
            <a:ext cx="7560841" cy="200824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endParaRPr lang="ar-IQ" sz="1400" dirty="0" smtClean="0">
              <a:latin typeface="Times New Roman"/>
              <a:ea typeface="Times New Roman"/>
            </a:endParaRPr>
          </a:p>
          <a:p>
            <a:pPr algn="justLow"/>
            <a:endParaRPr lang="ar-IQ" sz="1400" dirty="0">
              <a:latin typeface="Times New Roman"/>
              <a:ea typeface="Times New Roman"/>
            </a:endParaRPr>
          </a:p>
          <a:p>
            <a:pPr algn="justLow"/>
            <a:endParaRPr lang="ar-IQ" sz="1400" dirty="0" smtClean="0">
              <a:latin typeface="Times New Roman"/>
              <a:ea typeface="Times New Roman"/>
            </a:endParaRPr>
          </a:p>
          <a:p>
            <a:pPr algn="justLow"/>
            <a:endParaRPr lang="ar-IQ" sz="1400" dirty="0">
              <a:latin typeface="Times New Roman"/>
              <a:ea typeface="Times New Roman"/>
            </a:endParaRPr>
          </a:p>
          <a:p>
            <a:pPr algn="justLow"/>
            <a:endParaRPr lang="ar-IQ" sz="1400" dirty="0" smtClean="0">
              <a:latin typeface="Times New Roman"/>
              <a:ea typeface="Times New Roman"/>
            </a:endParaRPr>
          </a:p>
          <a:p>
            <a:pPr algn="justLow"/>
            <a:endParaRPr lang="ar-IQ" sz="1400" dirty="0">
              <a:latin typeface="Times New Roman"/>
              <a:ea typeface="Times New Roman"/>
            </a:endParaRPr>
          </a:p>
          <a:p>
            <a:pPr algn="justLow"/>
            <a:endParaRPr lang="ar-IQ" sz="1400" dirty="0" smtClean="0">
              <a:latin typeface="Times New Roman"/>
              <a:ea typeface="Times New Roman"/>
            </a:endParaRPr>
          </a:p>
          <a:p>
            <a:pPr algn="justLow"/>
            <a:endParaRPr lang="ar-IQ" sz="1400" dirty="0">
              <a:latin typeface="Times New Roman"/>
              <a:ea typeface="Times New Roman"/>
            </a:endParaRPr>
          </a:p>
          <a:p>
            <a:pPr algn="justLow"/>
            <a:endParaRPr lang="ar-IQ" sz="1400" dirty="0" smtClean="0">
              <a:latin typeface="Times New Roman"/>
              <a:ea typeface="Times New Roman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5174" y="2859782"/>
            <a:ext cx="7611719" cy="18851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 " التشديد علامة الإدغام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ويسمى التشديد التضعيف أيضاً، والتشديد أو التضعيف ينتج من إدغام المتماثلين، ومن إدغام المتقاربين أيضاً، ومن التشديد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أصل الصيغة مثل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جاء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على (فَعَّل) من الأفعال، ومنه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ناتج من المماثلة بين الأصوات مثل: الشّمس والسّلام، ومثل ذلك أيضاً شدَّ ومدَّ فأَصلهما شَدَدَ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ومَدَدَ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6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>
                <a:latin typeface="Times New Roman"/>
                <a:ea typeface="Times New Roman"/>
                <a:cs typeface="Simplified Arabic"/>
              </a:rPr>
              <a:t>كتاب العين: 1/50.</a:t>
            </a:r>
            <a:endParaRPr lang="en-US" sz="105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6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>
                <a:latin typeface="Times New Roman"/>
                <a:ea typeface="Times New Roman"/>
                <a:cs typeface="Simplified Arabic"/>
              </a:rPr>
              <a:t>ينظر: الدراسات الصوتية عند علماء التجويد: 214.</a:t>
            </a:r>
            <a:endParaRPr lang="en-US" sz="105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02183"/>
              </p:ext>
            </p:extLst>
          </p:nvPr>
        </p:nvGraphicFramePr>
        <p:xfrm>
          <a:off x="3203848" y="1131590"/>
          <a:ext cx="5257800" cy="96012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549910"/>
                <a:gridCol w="1088390"/>
                <a:gridCol w="796290"/>
                <a:gridCol w="2823210"/>
              </a:tblGrid>
              <a:tr h="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5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الحرف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5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في كلمة واحدة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5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في كلمتين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5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الحكم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نّ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الجَنَّةُ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مِنْ نَار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وجوب إظهار الغنة عند النون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مّ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المُزَمّل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وَمَالَهم مّن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وجوب إظهار الغنة عند الميم في الموضعين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07653" y="411948"/>
            <a:ext cx="1296143" cy="60858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Monotype Koufi" pitchFamily="2" charset="-78"/>
              </a:rPr>
              <a:t>أمثلة  تطبيقية: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592904" y="117819"/>
            <a:ext cx="2728631" cy="36933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أحكام الميم والنون المشددتين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511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272</Words>
  <Application>Microsoft Office PowerPoint</Application>
  <PresentationFormat>عرض على الشاشة (9:16)‏</PresentationFormat>
  <Paragraphs>43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120</cp:revision>
  <dcterms:created xsi:type="dcterms:W3CDTF">2018-09-14T18:51:34Z</dcterms:created>
  <dcterms:modified xsi:type="dcterms:W3CDTF">2020-03-15T21:33:13Z</dcterms:modified>
</cp:coreProperties>
</file>