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r" rtl="1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r" rtl="1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r" rtl="1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r" rtl="1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r" rtl="1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IQ" dirty="0" smtClean="0"/>
              <a:t>المحاضرة </a:t>
            </a:r>
            <a:r>
              <a:rPr lang="ar-IQ" dirty="0" smtClean="0"/>
              <a:t>الثامنة </a:t>
            </a:r>
            <a:r>
              <a:rPr lang="ar-IQ" dirty="0" smtClean="0"/>
              <a:t>احتمالات متقدمة</a:t>
            </a:r>
            <a:endParaRPr lang="ar-IQ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ar-IQ" dirty="0" smtClean="0"/>
              <a:t>محاضرة بوربوينت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391092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rtl="1"/>
            <a:r>
              <a:rPr lang="en-US" b="1" i="1" u="sng" dirty="0"/>
              <a:t>Correlation coefficient: </a:t>
            </a:r>
            <a:endParaRPr lang="en-US" dirty="0"/>
          </a:p>
          <a:p>
            <a:pPr marL="0" indent="0" rtl="1">
              <a:buNone/>
            </a:pPr>
            <a:r>
              <a:rPr lang="en-US" dirty="0"/>
              <a:t>	</a:t>
            </a:r>
          </a:p>
          <a:p>
            <a:pPr marL="0" indent="0">
              <a:buNone/>
            </a:pPr>
            <a:r>
              <a:rPr lang="en-US" dirty="0"/>
              <a:t/>
            </a:r>
            <a:br>
              <a:rPr lang="en-US" dirty="0"/>
            </a:br>
            <a:r>
              <a:rPr lang="en-US" dirty="0"/>
              <a:t> </a:t>
            </a:r>
          </a:p>
          <a:p>
            <a:pPr marL="0" indent="0" rtl="1">
              <a:buNone/>
            </a:pPr>
            <a:r>
              <a:rPr lang="en-US" dirty="0"/>
              <a:t>If </a:t>
            </a:r>
            <a:r>
              <a:rPr lang="en-US" dirty="0" err="1"/>
              <a:t>Px,y</a:t>
            </a:r>
            <a:r>
              <a:rPr lang="en-US" dirty="0"/>
              <a:t>≥ o.5          strong</a:t>
            </a:r>
          </a:p>
          <a:p>
            <a:pPr marL="0" indent="0" rtl="1">
              <a:buNone/>
            </a:pPr>
            <a:r>
              <a:rPr lang="en-US" dirty="0"/>
              <a:t>If </a:t>
            </a:r>
            <a:r>
              <a:rPr lang="en-US" dirty="0" err="1"/>
              <a:t>Px,y</a:t>
            </a:r>
            <a:r>
              <a:rPr lang="en-US" dirty="0"/>
              <a:t> &lt;0.5           weak</a:t>
            </a:r>
          </a:p>
          <a:p>
            <a:pPr marL="0" indent="0" rtl="1">
              <a:buNone/>
            </a:pPr>
            <a:r>
              <a:rPr lang="en-US" dirty="0"/>
              <a:t>If  </a:t>
            </a:r>
            <a:r>
              <a:rPr lang="en-US" dirty="0" err="1"/>
              <a:t>Px,y</a:t>
            </a:r>
            <a:r>
              <a:rPr lang="en-US" dirty="0"/>
              <a:t>=0              no </a:t>
            </a:r>
            <a:r>
              <a:rPr lang="en-US" dirty="0" err="1"/>
              <a:t>realation</a:t>
            </a:r>
            <a:endParaRPr lang="en-US" dirty="0"/>
          </a:p>
          <a:p>
            <a:pPr marL="0" indent="0" rtl="1">
              <a:buNone/>
            </a:pPr>
            <a:r>
              <a:rPr lang="ar-IQ" dirty="0" smtClean="0"/>
              <a:t> </a:t>
            </a:r>
            <a:endParaRPr lang="en-US" dirty="0"/>
          </a:p>
          <a:p>
            <a:pPr marL="0" indent="0" rtl="1">
              <a:buNone/>
            </a:pPr>
            <a:r>
              <a:rPr lang="ar-IQ" dirty="0" smtClean="0"/>
              <a:t> </a:t>
            </a:r>
            <a:endParaRPr lang="en-US" dirty="0"/>
          </a:p>
          <a:p>
            <a:pPr marL="0" indent="0">
              <a:buNone/>
            </a:pPr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معامل الارتباط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610466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dirty="0"/>
              <a:t>Condition </a:t>
            </a:r>
            <a:r>
              <a:rPr lang="fr-FR" dirty="0" err="1"/>
              <a:t>function</a:t>
            </a:r>
            <a:r>
              <a:rPr lang="fr-FR" dirty="0"/>
              <a:t> and condition </a:t>
            </a:r>
            <a:r>
              <a:rPr lang="fr-FR" dirty="0" err="1"/>
              <a:t>propertie</a:t>
            </a:r>
            <a:endParaRPr lang="fr-FR" dirty="0"/>
          </a:p>
          <a:p>
            <a:r>
              <a:rPr lang="fr-FR" dirty="0"/>
              <a:t> Let  </a:t>
            </a:r>
            <a:r>
              <a:rPr lang="fr-FR" dirty="0" err="1"/>
              <a:t>x,y</a:t>
            </a:r>
            <a:r>
              <a:rPr lang="fr-FR" dirty="0"/>
              <a:t>  b e  </a:t>
            </a:r>
            <a:r>
              <a:rPr lang="fr-FR" dirty="0" err="1"/>
              <a:t>r.v</a:t>
            </a:r>
            <a:r>
              <a:rPr lang="fr-FR" dirty="0"/>
              <a:t>  </a:t>
            </a:r>
            <a:r>
              <a:rPr lang="fr-FR" dirty="0" err="1"/>
              <a:t>then</a:t>
            </a:r>
            <a:r>
              <a:rPr lang="fr-FR" dirty="0"/>
              <a:t> P( x/y) = (</a:t>
            </a:r>
            <a:r>
              <a:rPr lang="fr-FR" dirty="0" smtClean="0"/>
              <a:t>p(</a:t>
            </a:r>
            <a:r>
              <a:rPr lang="fr-FR" dirty="0" err="1" smtClean="0"/>
              <a:t>x,y</a:t>
            </a:r>
            <a:r>
              <a:rPr lang="fr-FR" dirty="0"/>
              <a:t>)/p(y)</a:t>
            </a:r>
          </a:p>
          <a:p>
            <a:r>
              <a:rPr lang="fr-FR" dirty="0"/>
              <a:t>                                                   =(f(</a:t>
            </a:r>
            <a:r>
              <a:rPr lang="fr-FR" dirty="0" err="1"/>
              <a:t>x,y</a:t>
            </a:r>
            <a:r>
              <a:rPr lang="fr-FR" dirty="0"/>
              <a:t>))/ f(y)   ;f(y)≠0</a:t>
            </a:r>
          </a:p>
          <a:p>
            <a:endParaRPr lang="ar-IQ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IQ" dirty="0" smtClean="0"/>
              <a:t>الشرطي</a:t>
            </a:r>
            <a:r>
              <a:rPr lang="en-US" dirty="0" smtClean="0"/>
              <a:t> </a:t>
            </a:r>
            <a:r>
              <a:rPr lang="ar-IQ" dirty="0" smtClean="0"/>
              <a:t> الاحتمال</a:t>
            </a:r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14022252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18977858"/>
              </p:ext>
            </p:extLst>
          </p:nvPr>
        </p:nvGraphicFramePr>
        <p:xfrm>
          <a:off x="1455738" y="2955925"/>
          <a:ext cx="6080760" cy="1402080"/>
        </p:xfrm>
        <a:graphic>
          <a:graphicData uri="http://schemas.openxmlformats.org/drawingml/2006/table">
            <a:tbl>
              <a:tblPr firstRow="1" firstCol="1" bandRow="1"/>
              <a:tblGrid>
                <a:gridCol w="1520190"/>
                <a:gridCol w="1520190"/>
                <a:gridCol w="1520190"/>
                <a:gridCol w="1520190"/>
              </a:tblGrid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x\y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P(x)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P(y)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3/4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1455738" y="2727325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Ex: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2553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1-show that </a:t>
            </a:r>
            <a:r>
              <a:rPr lang="en-US" dirty="0" err="1"/>
              <a:t>Px,y</a:t>
            </a:r>
            <a:r>
              <a:rPr lang="en-US" dirty="0"/>
              <a:t>  is </a:t>
            </a:r>
            <a:r>
              <a:rPr lang="en-US" dirty="0" err="1"/>
              <a:t>J.p.m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1-	Find p(x),p(y)</a:t>
            </a:r>
          </a:p>
          <a:p>
            <a:pPr marL="0" indent="0">
              <a:buNone/>
            </a:pPr>
            <a:r>
              <a:rPr lang="en-US" dirty="0"/>
              <a:t>2-	Find E(x),</a:t>
            </a:r>
            <a:r>
              <a:rPr lang="en-US" dirty="0" err="1"/>
              <a:t>Ey</a:t>
            </a:r>
            <a:r>
              <a:rPr lang="en-US" dirty="0"/>
              <a:t>) </a:t>
            </a:r>
          </a:p>
          <a:p>
            <a:pPr marL="0" indent="0">
              <a:buNone/>
            </a:pPr>
            <a:r>
              <a:rPr lang="en-US" dirty="0"/>
              <a:t>3-	Find </a:t>
            </a:r>
            <a:r>
              <a:rPr lang="en-US" dirty="0" err="1"/>
              <a:t>Px,y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en-US" dirty="0"/>
              <a:t>4-	Find p(x/y=2)</a:t>
            </a:r>
          </a:p>
          <a:p>
            <a:pPr marL="0" indent="0">
              <a:buNone/>
            </a:pPr>
            <a:r>
              <a:rPr lang="en-US" dirty="0"/>
              <a:t>5-	Find p(y/x=1)</a:t>
            </a:r>
          </a:p>
          <a:p>
            <a:pPr marL="0" indent="0">
              <a:buNone/>
            </a:pPr>
            <a:r>
              <a:rPr lang="en-US" dirty="0"/>
              <a:t>6-	</a:t>
            </a:r>
          </a:p>
        </p:txBody>
      </p:sp>
    </p:spTree>
    <p:extLst>
      <p:ext uri="{BB962C8B-B14F-4D97-AF65-F5344CB8AC3E}">
        <p14:creationId xmlns:p14="http://schemas.microsoft.com/office/powerpoint/2010/main" val="31081388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" y="-739046"/>
            <a:ext cx="5419171" cy="40930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4648200"/>
            <a:ext cx="5416550" cy="83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986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05" y="228600"/>
            <a:ext cx="8686800" cy="66294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 E(x)= 0.2/4  +1.1/4 +2.1/4=3/4</a:t>
            </a:r>
          </a:p>
          <a:p>
            <a:r>
              <a:rPr lang="en-US"/>
              <a:t>E(x2)=5/4</a:t>
            </a:r>
          </a:p>
          <a:p>
            <a:endParaRPr lang="ar-IQ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63725" y="2586038"/>
            <a:ext cx="5416550" cy="1685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4625928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-12032"/>
            <a:ext cx="9144000" cy="6717632"/>
          </a:xfrm>
        </p:spPr>
        <p:txBody>
          <a:bodyPr/>
          <a:lstStyle/>
          <a:p>
            <a:r>
              <a:rPr lang="es-ES" dirty="0"/>
              <a:t>E(y)  = 0. 1/4 +2 . ¾ = 3/2 </a:t>
            </a:r>
          </a:p>
          <a:p>
            <a:r>
              <a:rPr lang="es-ES" dirty="0"/>
              <a:t>E(y2) = 3 </a:t>
            </a:r>
          </a:p>
          <a:p>
            <a:r>
              <a:rPr lang="es-ES" dirty="0"/>
              <a:t>Var(x) = 11/16</a:t>
            </a:r>
          </a:p>
          <a:p>
            <a:r>
              <a:rPr lang="es-ES" dirty="0"/>
              <a:t>Var (y) = ¾ </a:t>
            </a:r>
          </a:p>
          <a:p>
            <a:r>
              <a:rPr lang="es-ES" dirty="0" err="1"/>
              <a:t>Cov</a:t>
            </a:r>
            <a:r>
              <a:rPr lang="es-ES" dirty="0"/>
              <a:t>(</a:t>
            </a:r>
            <a:r>
              <a:rPr lang="es-ES" dirty="0" err="1"/>
              <a:t>x,y</a:t>
            </a:r>
            <a:r>
              <a:rPr lang="es-ES" dirty="0"/>
              <a:t>) = </a:t>
            </a:r>
            <a:r>
              <a:rPr lang="es-ES" dirty="0" err="1"/>
              <a:t>Exy</a:t>
            </a:r>
            <a:r>
              <a:rPr lang="es-ES" dirty="0"/>
              <a:t> - </a:t>
            </a:r>
            <a:r>
              <a:rPr lang="es-ES" dirty="0" err="1"/>
              <a:t>ExEy</a:t>
            </a:r>
            <a:r>
              <a:rPr lang="es-ES" dirty="0"/>
              <a:t> = 3/8 </a:t>
            </a:r>
          </a:p>
          <a:p>
            <a:r>
              <a:rPr lang="es-ES" dirty="0" err="1"/>
              <a:t>Px,y</a:t>
            </a:r>
            <a:r>
              <a:rPr lang="es-ES" dirty="0"/>
              <a:t> = √3/√88 </a:t>
            </a:r>
          </a:p>
          <a:p>
            <a:r>
              <a:rPr lang="es-ES" dirty="0"/>
              <a:t>P(x/y =2) </a:t>
            </a:r>
          </a:p>
          <a:p>
            <a:endParaRPr lang="ar-IQ" dirty="0"/>
          </a:p>
        </p:txBody>
      </p:sp>
    </p:spTree>
    <p:extLst>
      <p:ext uri="{BB962C8B-B14F-4D97-AF65-F5344CB8AC3E}">
        <p14:creationId xmlns:p14="http://schemas.microsoft.com/office/powerpoint/2010/main" val="25392390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-76200"/>
            <a:ext cx="6214785" cy="408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53472086"/>
              </p:ext>
            </p:extLst>
          </p:nvPr>
        </p:nvGraphicFramePr>
        <p:xfrm>
          <a:off x="228600" y="4343400"/>
          <a:ext cx="6080760" cy="838200"/>
        </p:xfrm>
        <a:graphic>
          <a:graphicData uri="http://schemas.openxmlformats.org/drawingml/2006/table">
            <a:tbl>
              <a:tblPr rtl="1" firstRow="1" firstCol="1" bandRow="1"/>
              <a:tblGrid>
                <a:gridCol w="1520190"/>
                <a:gridCol w="1520190"/>
                <a:gridCol w="1520190"/>
                <a:gridCol w="1520190"/>
              </a:tblGrid>
              <a:tr h="450850"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2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0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x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7350">
                <a:tc>
                  <a:txBody>
                    <a:bodyPr/>
                    <a:lstStyle/>
                    <a:p>
                      <a:pPr algn="l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>
                          <a:effectLst/>
                          <a:latin typeface="Calibri"/>
                          <a:ea typeface="Times New Roman"/>
                          <a:cs typeface="Arial"/>
                        </a:rPr>
                        <a:t>1/3</a:t>
                      </a:r>
                      <a:endParaRPr lang="en-US" sz="110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1"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2971800" algn="ctr"/>
                          <a:tab pos="5943600" algn="r"/>
                        </a:tabLst>
                      </a:pPr>
                      <a:r>
                        <a:rPr lang="en-US" sz="1600" dirty="0">
                          <a:effectLst/>
                          <a:latin typeface="Calibri"/>
                          <a:ea typeface="Times New Roman"/>
                          <a:cs typeface="Arial"/>
                        </a:rPr>
                        <a:t>P(x/y=2)</a:t>
                      </a:r>
                      <a:endParaRPr lang="en-US" sz="1100" dirty="0">
                        <a:effectLst/>
                        <a:latin typeface="Calibri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531938" y="3389313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1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5943600" algn="r"/>
              </a:tabLst>
            </a:pPr>
            <a:endParaRPr kumimoji="0" lang="ar-IQ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94636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6</TotalTime>
  <Words>141</Words>
  <Application>Microsoft Office PowerPoint</Application>
  <PresentationFormat>On-screen Show (4:3)</PresentationFormat>
  <Paragraphs>61</Paragraphs>
  <Slides>9</Slides>
  <Notes>0</Notes>
  <HiddenSlides>1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Concourse</vt:lpstr>
      <vt:lpstr>المحاضرة الثامنة احتمالات متقدمة</vt:lpstr>
      <vt:lpstr>معامل الارتباط</vt:lpstr>
      <vt:lpstr>الشرطي  الاحتمال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المحاضرة السادسة احتمالات متقدمة</dc:title>
  <dc:creator>LAITH</dc:creator>
  <cp:lastModifiedBy>LAITH</cp:lastModifiedBy>
  <cp:revision>18</cp:revision>
  <dcterms:created xsi:type="dcterms:W3CDTF">2006-08-16T00:00:00Z</dcterms:created>
  <dcterms:modified xsi:type="dcterms:W3CDTF">2020-03-15T12:02:19Z</dcterms:modified>
</cp:coreProperties>
</file>