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المحاضرة السابعة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اذا كان فضاء العينة مستمر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7133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if f( </a:t>
            </a:r>
            <a:r>
              <a:rPr lang="en-US" dirty="0" err="1" smtClean="0"/>
              <a:t>x,y</a:t>
            </a:r>
            <a:r>
              <a:rPr lang="en-US" dirty="0" smtClean="0"/>
              <a:t>) are continuous 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24000" y="3657600"/>
                <a:ext cx="6172200" cy="3048000"/>
              </a:xfrm>
            </p:spPr>
            <p:txBody>
              <a:bodyPr/>
              <a:lstStyle/>
              <a:p>
                <a:r>
                  <a:rPr lang="en-US" dirty="0" smtClean="0"/>
                  <a:t>We must satisfy  two condition</a:t>
                </a:r>
              </a:p>
              <a:p>
                <a:r>
                  <a:rPr lang="en-US" dirty="0" smtClean="0"/>
                  <a:t>0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dirty="0" smtClean="0"/>
                  <a:t>F(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dirty="0" smtClean="0"/>
                  <a:t>1</a:t>
                </a:r>
                <a:endParaRPr lang="ar-IQ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subHide m:val="on"/>
                          <m:supHide m:val="on"/>
                          <m:ctrlPr>
                            <a:rPr lang="ar-IQ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ar-IQ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𝑑𝑥𝑑𝑦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ar-IQ" dirty="0" smtClean="0"/>
              </a:p>
              <a:p>
                <a:r>
                  <a:rPr lang="en-US" dirty="0" smtClean="0"/>
                  <a:t>If satisfy two condition called </a:t>
                </a:r>
                <a:r>
                  <a:rPr lang="en-US" dirty="0" err="1" smtClean="0"/>
                  <a:t>j.p.d.f</a:t>
                </a:r>
                <a:endParaRPr lang="ar-IQ" dirty="0" smtClean="0"/>
              </a:p>
              <a:p>
                <a:endParaRPr lang="ar-IQ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24000" y="3657600"/>
                <a:ext cx="6172200" cy="3048000"/>
              </a:xfrm>
              <a:blipFill rotWithShape="1">
                <a:blip r:embed="rId2"/>
                <a:stretch>
                  <a:fillRect l="-1382" t="-2600" r="-1382" b="-62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6119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بعض القوانين المهمة في هذا الفصل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P(x)=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e>
                    </m:nary>
                  </m:oMath>
                </a14:m>
                <a:r>
                  <a:rPr lang="en-US" dirty="0" smtClean="0"/>
                  <a:t>        &amp; p(y)=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Cov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)=</a:t>
                </a:r>
                <a:r>
                  <a:rPr lang="en-US" dirty="0" err="1" smtClean="0"/>
                  <a:t>Exy-ExEy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Exy</a:t>
                </a: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𝑥𝑦𝑓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𝑑𝑥𝑑𝑦</m:t>
                        </m:r>
                      </m:e>
                    </m:nary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34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90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F(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)=(</a:t>
                </a:r>
                <a:r>
                  <a:rPr lang="en-US" dirty="0" err="1" smtClean="0"/>
                  <a:t>x+y</a:t>
                </a:r>
                <a:r>
                  <a:rPr lang="en-US" dirty="0" smtClean="0"/>
                  <a:t>)/3      0&lt;x&lt;1  &amp; 0&lt;y&lt;2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smtClean="0"/>
                  <a:t>Prove that f(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 is </a:t>
                </a:r>
                <a:r>
                  <a:rPr lang="en-US" dirty="0" err="1" smtClean="0"/>
                  <a:t>j.p.d.f</a:t>
                </a:r>
                <a:r>
                  <a:rPr lang="en-US" dirty="0" smtClean="0"/>
                  <a:t>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smtClean="0"/>
                  <a:t>Find p(x) ,p(y), </a:t>
                </a:r>
                <a:r>
                  <a:rPr lang="en-US" dirty="0" err="1" smtClean="0"/>
                  <a:t>cov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 </a:t>
                </a:r>
                <a:r>
                  <a:rPr lang="en-US" dirty="0" smtClean="0"/>
                  <a:t>sol.</a:t>
                </a:r>
                <a:endParaRPr lang="ar-IQ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ctrlPr>
                            <a:rPr lang="ar-IQ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ar-IQ" b="0" i="1" smtClean="0">
                              <a:latin typeface="Cambria Math"/>
                            </a:rPr>
                            <m:t>0</m:t>
                          </m:r>
                          <m:r>
                            <a:rPr lang="ar-IQ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ar-IQ" b="0" i="1" smtClean="0">
                              <a:latin typeface="Cambria Math"/>
                            </a:rPr>
                            <m:t>21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)/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𝑑𝑥𝑑𝑦</m:t>
                          </m:r>
                        </m:e>
                      </m:nary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16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3250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ctrlPr>
                            <a:rPr lang="ar-IQ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21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𝑑𝑥𝑑𝑦</m:t>
                          </m:r>
                        </m:e>
                      </m:nary>
                    </m:oMath>
                  </m:oMathPara>
                </a14:m>
                <a:endParaRPr lang="ar-IQ" dirty="0" smtClean="0"/>
              </a:p>
              <a:p>
                <a:pPr marL="0" indent="0">
                  <a:buNone/>
                </a:pPr>
                <a:r>
                  <a:rPr lang="ar-IQ" dirty="0"/>
                  <a:t> </a:t>
                </a:r>
                <a:r>
                  <a:rPr lang="en-US" dirty="0" smtClean="0"/>
                  <a:t>1/3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</m:e>
                    </m:nary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𝑥𝑑𝑥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</m:e>
                    </m:nary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𝑦𝑑𝑥</m:t>
                        </m:r>
                      </m:e>
                    </m:nary>
                  </m:oMath>
                </a14:m>
                <a:r>
                  <a:rPr lang="en-US" dirty="0" smtClean="0"/>
                  <a:t>]dy</a:t>
                </a:r>
              </a:p>
              <a:p>
                <a:pPr marL="0" indent="0">
                  <a:buNone/>
                </a:pPr>
                <a:r>
                  <a:rPr lang="en-US" dirty="0" smtClean="0"/>
                  <a:t>1/3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e>
                    </m:nary>
                  </m:oMath>
                </a14:m>
                <a:r>
                  <a:rPr lang="en-US" dirty="0" smtClean="0"/>
                  <a:t> =1</a:t>
                </a:r>
              </a:p>
              <a:p>
                <a:pPr marL="0" indent="0">
                  <a:buNone/>
                </a:pPr>
                <a:r>
                  <a:rPr lang="en-US" dirty="0" smtClean="0"/>
                  <a:t>F(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 is </a:t>
                </a:r>
                <a:r>
                  <a:rPr lang="en-US" dirty="0" err="1" smtClean="0"/>
                  <a:t>j.p.d.f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15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P(x)=1/3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dirty="0" smtClean="0"/>
                  <a:t>=1/3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dirty="0" smtClean="0">
                            <a:latin typeface="Cambria Math"/>
                          </a:rPr>
                          <m:t>𝑥𝑑𝑦</m:t>
                        </m:r>
                      </m:e>
                    </m:nary>
                  </m:oMath>
                </a14:m>
                <a:r>
                  <a:rPr lang="en-US" dirty="0" smtClean="0"/>
                  <a:t> +1/3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𝑦𝑑𝑦</m:t>
                        </m:r>
                      </m:e>
                    </m:nary>
                  </m:oMath>
                </a14:m>
                <a:r>
                  <a:rPr lang="en-US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=2/3(x+1)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P(y) =1/3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dirty="0" smtClean="0"/>
                  <a:t>=1/3[1/2 +y]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E(x)=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𝑥𝑝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nary>
                  </m:oMath>
                </a14:m>
                <a:r>
                  <a:rPr lang="en-US" dirty="0" smtClean="0"/>
                  <a:t>dx 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 smtClean="0"/>
                  <a:t>  =5/9 </a:t>
                </a:r>
              </a:p>
              <a:p>
                <a:pPr marL="0" indent="0">
                  <a:buNone/>
                </a:pPr>
                <a:r>
                  <a:rPr lang="en-US" dirty="0" smtClean="0"/>
                  <a:t>E(y)=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𝑦𝑝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e>
                    </m:nary>
                  </m:oMath>
                </a14:m>
                <a:r>
                  <a:rPr lang="en-US" dirty="0" smtClean="0"/>
                  <a:t> 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  <m:r>
                          <a:rPr lang="en-US" b="0" i="1" dirty="0" smtClean="0">
                            <a:latin typeface="Cambria Math"/>
                          </a:rPr>
                          <m:t>/</m:t>
                        </m:r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  <m:d>
                          <m:d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dirty="0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b="0" i="1" dirty="0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dirty="0" smtClean="0">
                            <a:latin typeface="Cambria Math"/>
                          </a:rPr>
                          <m:t>𝑑𝑦</m:t>
                        </m:r>
                      </m:e>
                    </m:nary>
                  </m:oMath>
                </a14:m>
                <a:r>
                  <a:rPr lang="en-US" dirty="0" smtClean="0"/>
                  <a:t>=11/9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6980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en-US" dirty="0" err="1" smtClean="0"/>
                  <a:t>Exy</a:t>
                </a:r>
                <a14:m>
                  <m:oMath xmlns:m="http://schemas.openxmlformats.org/officeDocument/2006/math">
                    <m:nary>
                      <m:naryPr>
                        <m:chr m:val="∭"/>
                        <m:limLoc m:val="undOvr"/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dirty="0" smtClean="0">
                            <a:latin typeface="Cambria Math"/>
                          </a:rPr>
                          <m:t>0</m:t>
                        </m:r>
                        <m: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21</m:t>
                        </m:r>
                      </m:sup>
                      <m:e>
                        <m:f>
                          <m:f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/>
                              </a:rPr>
                              <m:t>𝑥𝑦</m:t>
                            </m:r>
                            <m:d>
                              <m:dPr>
                                <m:ctrlPr>
                                  <a:rPr lang="en-US" b="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</m:num>
                          <m:den>
                            <m:r>
                              <a:rPr lang="en-US" b="0" i="1" dirty="0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b="0" i="1" dirty="0" smtClean="0">
                            <a:latin typeface="Cambria Math"/>
                          </a:rPr>
                          <m:t>𝑑𝑥𝑑𝑦</m:t>
                        </m:r>
                        <m:r>
                          <a:rPr lang="en-US" b="0" i="1" dirty="0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dirty="0" smtClean="0"/>
                  <a:t>=</a:t>
                </a:r>
              </a:p>
              <a:p>
                <a:pPr marL="0" indent="0">
                  <a:buNone/>
                </a:pPr>
                <a:r>
                  <a:rPr lang="en-US" dirty="0" smtClean="0"/>
                  <a:t>1/3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</m:e>
                    </m:nary>
                  </m:oMath>
                </a14:m>
                <a:r>
                  <a:rPr lang="en-US" dirty="0" smtClean="0"/>
                  <a:t>1/3y^3]</a:t>
                </a:r>
                <a:r>
                  <a:rPr lang="en-US" dirty="0" err="1" smtClean="0"/>
                  <a:t>dy</a:t>
                </a:r>
                <a:r>
                  <a:rPr lang="en-US" dirty="0" smtClean="0"/>
                  <a:t>=2/3 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Cov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)=</a:t>
                </a:r>
                <a:r>
                  <a:rPr lang="en-US" dirty="0" err="1" smtClean="0"/>
                  <a:t>Exy-ExEy</a:t>
                </a:r>
                <a:r>
                  <a:rPr lang="en-US" dirty="0" smtClean="0"/>
                  <a:t>=2/3-55/9=0.6-6.11=-5.51</a:t>
                </a:r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68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قانون معامل الارتباط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rx,y</a:t>
            </a:r>
            <a:r>
              <a:rPr lang="en-US" dirty="0" smtClean="0"/>
              <a:t>=(</a:t>
            </a:r>
            <a:r>
              <a:rPr lang="en-US" dirty="0" err="1" smtClean="0"/>
              <a:t>cov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)/(</a:t>
            </a:r>
            <a:r>
              <a:rPr lang="en-US" dirty="0" err="1" smtClean="0"/>
              <a:t>var</a:t>
            </a:r>
            <a:r>
              <a:rPr lang="en-US" dirty="0" smtClean="0"/>
              <a:t>(x).</a:t>
            </a:r>
            <a:r>
              <a:rPr lang="en-US" dirty="0" err="1" smtClean="0"/>
              <a:t>var</a:t>
            </a:r>
            <a:r>
              <a:rPr lang="en-US" dirty="0" smtClean="0"/>
              <a:t>(y))^1/2 </a:t>
            </a:r>
          </a:p>
          <a:p>
            <a:pPr marL="0" indent="0">
              <a:buNone/>
            </a:pPr>
            <a:r>
              <a:rPr lang="ar-IQ" dirty="0" smtClean="0"/>
              <a:t>بالنسبة للمثال السابق   </a:t>
            </a:r>
          </a:p>
          <a:p>
            <a:pPr marL="0" indent="0">
              <a:buNone/>
            </a:pPr>
            <a:r>
              <a:rPr lang="ar-IQ" dirty="0" smtClean="0"/>
              <a:t>             </a:t>
            </a:r>
            <a:r>
              <a:rPr lang="en-US" dirty="0" err="1" smtClean="0"/>
              <a:t>rx,y</a:t>
            </a:r>
            <a:r>
              <a:rPr lang="en-US" dirty="0" smtClean="0"/>
              <a:t>=-5.51/(</a:t>
            </a:r>
            <a:r>
              <a:rPr lang="en-US" dirty="0" err="1" smtClean="0"/>
              <a:t>var</a:t>
            </a:r>
            <a:r>
              <a:rPr lang="en-US" dirty="0" smtClean="0"/>
              <a:t>(x).</a:t>
            </a:r>
            <a:r>
              <a:rPr lang="en-US" dirty="0" err="1" smtClean="0"/>
              <a:t>var</a:t>
            </a:r>
            <a:r>
              <a:rPr lang="en-US" smtClean="0"/>
              <a:t>(y)^1/2</a:t>
            </a:r>
          </a:p>
          <a:p>
            <a:pPr marL="0" indent="0">
              <a:buNone/>
            </a:pPr>
            <a:r>
              <a:rPr lang="ar-IQ" smtClean="0"/>
              <a:t> </a:t>
            </a:r>
            <a:r>
              <a:rPr lang="en-US" dirty="0" smtClean="0"/>
              <a:t> </a:t>
            </a:r>
            <a:r>
              <a:rPr lang="ar-IQ" dirty="0" smtClean="0"/>
              <a:t>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54805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</TotalTime>
  <Words>352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 المحاضرة السابعة</vt:lpstr>
      <vt:lpstr> if f( x,y) are continuous </vt:lpstr>
      <vt:lpstr>بعض القوانين المهمة في هذا الفصل</vt:lpstr>
      <vt:lpstr>example</vt:lpstr>
      <vt:lpstr>PowerPoint Presentation</vt:lpstr>
      <vt:lpstr>PowerPoint Presentation</vt:lpstr>
      <vt:lpstr>PowerPoint Presentation</vt:lpstr>
      <vt:lpstr>قانون معامل الارتباط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if f( x,y) are continuous </dc:title>
  <dc:creator>LAITH</dc:creator>
  <cp:lastModifiedBy>LAITH</cp:lastModifiedBy>
  <cp:revision>9</cp:revision>
  <dcterms:created xsi:type="dcterms:W3CDTF">2006-08-16T00:00:00Z</dcterms:created>
  <dcterms:modified xsi:type="dcterms:W3CDTF">2020-03-15T13:21:33Z</dcterms:modified>
</cp:coreProperties>
</file>