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DF9695E-B633-4116-AAA6-579509DB66BE}"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148491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F9695E-B633-4116-AAA6-579509DB66BE}"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342785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F9695E-B633-4116-AAA6-579509DB66BE}"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896615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F9695E-B633-4116-AAA6-579509DB66BE}"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40280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F9695E-B633-4116-AAA6-579509DB66BE}"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380591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DF9695E-B633-4116-AAA6-579509DB66BE}"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312103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DF9695E-B633-4116-AAA6-579509DB66BE}"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284919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F9695E-B633-4116-AAA6-579509DB66BE}"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12423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F9695E-B633-4116-AAA6-579509DB66BE}"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99619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F9695E-B633-4116-AAA6-579509DB66BE}"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809597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F9695E-B633-4116-AAA6-579509DB66BE}"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6FEDDC2-6B52-45D2-A8C6-7DAC329DA83F}" type="slidenum">
              <a:rPr lang="ar-IQ" smtClean="0"/>
              <a:t>‹#›</a:t>
            </a:fld>
            <a:endParaRPr lang="ar-IQ"/>
          </a:p>
        </p:txBody>
      </p:sp>
    </p:spTree>
    <p:extLst>
      <p:ext uri="{BB962C8B-B14F-4D97-AF65-F5344CB8AC3E}">
        <p14:creationId xmlns:p14="http://schemas.microsoft.com/office/powerpoint/2010/main" val="193060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F9695E-B633-4116-AAA6-579509DB66BE}"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6FEDDC2-6B52-45D2-A8C6-7DAC329DA83F}" type="slidenum">
              <a:rPr lang="ar-IQ" smtClean="0"/>
              <a:t>‹#›</a:t>
            </a:fld>
            <a:endParaRPr lang="ar-IQ"/>
          </a:p>
        </p:txBody>
      </p:sp>
    </p:spTree>
    <p:extLst>
      <p:ext uri="{BB962C8B-B14F-4D97-AF65-F5344CB8AC3E}">
        <p14:creationId xmlns:p14="http://schemas.microsoft.com/office/powerpoint/2010/main" val="314412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15816" y="1"/>
            <a:ext cx="4176464" cy="1556791"/>
          </a:xfrm>
        </p:spPr>
        <p:txBody>
          <a:bodyPr>
            <a:normAutofit fontScale="90000"/>
          </a:bodyPr>
          <a:lstStyle/>
          <a:p>
            <a:r>
              <a:rPr lang="ar-IQ" dirty="0" smtClean="0"/>
              <a:t>المبحث الخامس</a:t>
            </a:r>
            <a:br>
              <a:rPr lang="ar-IQ" dirty="0" smtClean="0"/>
            </a:br>
            <a:r>
              <a:rPr lang="ar-IQ" dirty="0" smtClean="0"/>
              <a:t>الفساد الاداري</a:t>
            </a:r>
            <a:br>
              <a:rPr lang="ar-IQ" dirty="0" smtClean="0"/>
            </a:br>
            <a:endParaRPr lang="ar-IQ" dirty="0"/>
          </a:p>
        </p:txBody>
      </p:sp>
      <p:sp>
        <p:nvSpPr>
          <p:cNvPr id="3" name="عنوان فرعي 2"/>
          <p:cNvSpPr>
            <a:spLocks noGrp="1"/>
          </p:cNvSpPr>
          <p:nvPr>
            <p:ph type="subTitle" idx="1"/>
          </p:nvPr>
        </p:nvSpPr>
        <p:spPr>
          <a:xfrm>
            <a:off x="-612576" y="1196752"/>
            <a:ext cx="9649072" cy="6336704"/>
          </a:xfrm>
        </p:spPr>
        <p:txBody>
          <a:bodyPr>
            <a:noAutofit/>
          </a:bodyPr>
          <a:lstStyle/>
          <a:p>
            <a:r>
              <a:rPr lang="ar-IQ" sz="2000" dirty="0" smtClean="0">
                <a:latin typeface="Simplified Arabic" pitchFamily="18" charset="-78"/>
                <a:cs typeface="Simplified Arabic" pitchFamily="18" charset="-78"/>
              </a:rPr>
              <a:t>مفهوم الفساد الاداري</a:t>
            </a:r>
          </a:p>
          <a:p>
            <a:r>
              <a:rPr lang="ar-IQ" sz="2000" dirty="0" smtClean="0">
                <a:latin typeface="Simplified Arabic" pitchFamily="18" charset="-78"/>
                <a:cs typeface="Simplified Arabic" pitchFamily="18" charset="-78"/>
              </a:rPr>
              <a:t>انه التأثير غير المشروع في القرارات العامة ... وبأن كل عمل يتضمن سوء استخدام المنصب العام لتحقيق مصلحة خاصة ذاتيه لنفسه او جماعته.</a:t>
            </a:r>
          </a:p>
          <a:p>
            <a:r>
              <a:rPr lang="ar-IQ" sz="2000" dirty="0" smtClean="0">
                <a:latin typeface="Simplified Arabic" pitchFamily="18" charset="-78"/>
                <a:cs typeface="Simplified Arabic" pitchFamily="18" charset="-78"/>
              </a:rPr>
              <a:t>اشكال الفساد الاداري</a:t>
            </a:r>
          </a:p>
          <a:p>
            <a:r>
              <a:rPr lang="ar-IQ" sz="2000" dirty="0" smtClean="0">
                <a:latin typeface="Simplified Arabic" pitchFamily="18" charset="-78"/>
                <a:cs typeface="Simplified Arabic" pitchFamily="18" charset="-78"/>
              </a:rPr>
              <a:t>هنالك ثلاث اشكال رئيسية للفساد الاداري يتضمن كل منها ثلاث ممارسات فرعية:</a:t>
            </a:r>
          </a:p>
          <a:p>
            <a:r>
              <a:rPr lang="ar-IQ" sz="2000" dirty="0" smtClean="0">
                <a:latin typeface="Simplified Arabic" pitchFamily="18" charset="-78"/>
                <a:cs typeface="Simplified Arabic" pitchFamily="18" charset="-78"/>
              </a:rPr>
              <a:t>أ‌.	وفقا للرأي العام :</a:t>
            </a:r>
          </a:p>
          <a:p>
            <a:r>
              <a:rPr lang="ar-IQ" sz="2000" dirty="0" smtClean="0">
                <a:latin typeface="Simplified Arabic" pitchFamily="18" charset="-78"/>
                <a:cs typeface="Simplified Arabic" pitchFamily="18" charset="-78"/>
              </a:rPr>
              <a:t>1.	ابيض</a:t>
            </a:r>
          </a:p>
          <a:p>
            <a:r>
              <a:rPr lang="ar-IQ" sz="2000" dirty="0" smtClean="0">
                <a:latin typeface="Simplified Arabic" pitchFamily="18" charset="-78"/>
                <a:cs typeface="Simplified Arabic" pitchFamily="18" charset="-78"/>
              </a:rPr>
              <a:t>2.	اسود </a:t>
            </a:r>
          </a:p>
          <a:p>
            <a:r>
              <a:rPr lang="ar-IQ" sz="2000" dirty="0" smtClean="0">
                <a:latin typeface="Simplified Arabic" pitchFamily="18" charset="-78"/>
                <a:cs typeface="Simplified Arabic" pitchFamily="18" charset="-78"/>
              </a:rPr>
              <a:t>3.	رمادي</a:t>
            </a:r>
          </a:p>
          <a:p>
            <a:r>
              <a:rPr lang="ar-IQ" sz="2000" dirty="0" smtClean="0">
                <a:latin typeface="Simplified Arabic" pitchFamily="18" charset="-78"/>
                <a:cs typeface="Simplified Arabic" pitchFamily="18" charset="-78"/>
              </a:rPr>
              <a:t>ب‌.	وفقا </a:t>
            </a:r>
            <a:r>
              <a:rPr lang="ar-IQ" sz="2000" dirty="0" err="1" smtClean="0">
                <a:latin typeface="Simplified Arabic" pitchFamily="18" charset="-78"/>
                <a:cs typeface="Simplified Arabic" pitchFamily="18" charset="-78"/>
              </a:rPr>
              <a:t>للمارسة</a:t>
            </a:r>
            <a:r>
              <a:rPr lang="ar-IQ" sz="2000" dirty="0" smtClean="0">
                <a:latin typeface="Simplified Arabic" pitchFamily="18" charset="-78"/>
                <a:cs typeface="Simplified Arabic" pitchFamily="18" charset="-78"/>
              </a:rPr>
              <a:t> :</a:t>
            </a:r>
          </a:p>
          <a:p>
            <a:r>
              <a:rPr lang="ar-IQ" sz="2000" dirty="0" smtClean="0">
                <a:latin typeface="Simplified Arabic" pitchFamily="18" charset="-78"/>
                <a:cs typeface="Simplified Arabic" pitchFamily="18" charset="-78"/>
              </a:rPr>
              <a:t>1.	سوء استخدام الروتين</a:t>
            </a:r>
          </a:p>
          <a:p>
            <a:r>
              <a:rPr lang="ar-IQ" sz="2000" dirty="0" smtClean="0">
                <a:latin typeface="Simplified Arabic" pitchFamily="18" charset="-78"/>
                <a:cs typeface="Simplified Arabic" pitchFamily="18" charset="-78"/>
              </a:rPr>
              <a:t>2.	الممارسة غير الامينة للصلاحية </a:t>
            </a:r>
          </a:p>
          <a:p>
            <a:r>
              <a:rPr lang="ar-IQ" sz="2000" dirty="0" smtClean="0">
                <a:latin typeface="Simplified Arabic" pitchFamily="18" charset="-78"/>
                <a:cs typeface="Simplified Arabic" pitchFamily="18" charset="-78"/>
              </a:rPr>
              <a:t>3.	ممارسات مخالفة للقانون</a:t>
            </a:r>
          </a:p>
          <a:p>
            <a:r>
              <a:rPr lang="ar-IQ" sz="2000" dirty="0" smtClean="0">
                <a:latin typeface="Simplified Arabic" pitchFamily="18" charset="-78"/>
                <a:cs typeface="Simplified Arabic" pitchFamily="18" charset="-78"/>
              </a:rPr>
              <a:t>ت‌.	وفقا للغرض :</a:t>
            </a:r>
          </a:p>
          <a:p>
            <a:r>
              <a:rPr lang="ar-IQ" sz="2000" dirty="0" smtClean="0">
                <a:latin typeface="Simplified Arabic" pitchFamily="18" charset="-78"/>
                <a:cs typeface="Simplified Arabic" pitchFamily="18" charset="-78"/>
              </a:rPr>
              <a:t>1.	استخدام الموارد العامة لتحقيق مصالح خاصة </a:t>
            </a:r>
          </a:p>
          <a:p>
            <a:r>
              <a:rPr lang="ar-IQ" sz="2000" dirty="0" smtClean="0">
                <a:latin typeface="Simplified Arabic" pitchFamily="18" charset="-78"/>
                <a:cs typeface="Simplified Arabic" pitchFamily="18" charset="-78"/>
              </a:rPr>
              <a:t>2.	خدمة الاقارب والاصدقاء</a:t>
            </a:r>
          </a:p>
          <a:p>
            <a:r>
              <a:rPr lang="ar-IQ" sz="2000" dirty="0" smtClean="0">
                <a:latin typeface="Simplified Arabic" pitchFamily="18" charset="-78"/>
                <a:cs typeface="Simplified Arabic" pitchFamily="18" charset="-78"/>
              </a:rPr>
              <a:t>3.	السرقة العامة </a:t>
            </a:r>
          </a:p>
          <a:p>
            <a:endParaRPr lang="ar-IQ" sz="2000" dirty="0" smtClean="0">
              <a:latin typeface="Simplified Arabic" pitchFamily="18" charset="-78"/>
              <a:cs typeface="Simplified Arabic" pitchFamily="18" charset="-78"/>
            </a:endParaRPr>
          </a:p>
          <a:p>
            <a:r>
              <a:rPr lang="ar-IQ" sz="2000" dirty="0" smtClean="0">
                <a:latin typeface="Simplified Arabic" pitchFamily="18" charset="-78"/>
                <a:cs typeface="Simplified Arabic" pitchFamily="18" charset="-78"/>
              </a:rPr>
              <a:t>اسباب الفساد الاداري</a:t>
            </a:r>
          </a:p>
          <a:p>
            <a:r>
              <a:rPr lang="ar-IQ" sz="2000" dirty="0" smtClean="0">
                <a:latin typeface="Simplified Arabic" pitchFamily="18" charset="-78"/>
                <a:cs typeface="Simplified Arabic" pitchFamily="18" charset="-78"/>
              </a:rPr>
              <a:t>1.	ضعف وانحسار الخدمات والمؤسسات العامة التي تخدم المواطنين.</a:t>
            </a:r>
          </a:p>
          <a:p>
            <a:r>
              <a:rPr lang="ar-IQ" sz="2000" dirty="0" smtClean="0">
                <a:latin typeface="Simplified Arabic" pitchFamily="18" charset="-78"/>
                <a:cs typeface="Simplified Arabic" pitchFamily="18" charset="-78"/>
              </a:rPr>
              <a:t>2.	غياب حرية الاعلام وعدم السماح لها او للمواطنين بالوصول الى المعلومات والسجلات العامة , مما يحول دون ممارستهم لدوراهم الرقابي على اعمال </a:t>
            </a:r>
            <a:r>
              <a:rPr lang="ar-IQ" sz="2000" dirty="0" err="1" smtClean="0">
                <a:latin typeface="Simplified Arabic" pitchFamily="18" charset="-78"/>
                <a:cs typeface="Simplified Arabic" pitchFamily="18" charset="-78"/>
              </a:rPr>
              <a:t>الوزارت</a:t>
            </a:r>
            <a:r>
              <a:rPr lang="ar-IQ" sz="2000" dirty="0" smtClean="0">
                <a:latin typeface="Simplified Arabic" pitchFamily="18" charset="-78"/>
                <a:cs typeface="Simplified Arabic" pitchFamily="18" charset="-78"/>
              </a:rPr>
              <a:t> والمؤسسات العامة.</a:t>
            </a:r>
          </a:p>
          <a:p>
            <a:r>
              <a:rPr lang="ar-IQ" sz="2000" dirty="0" smtClean="0">
                <a:latin typeface="Simplified Arabic" pitchFamily="18" charset="-78"/>
                <a:cs typeface="Simplified Arabic" pitchFamily="18" charset="-78"/>
              </a:rPr>
              <a:t>3.	غياب قواعد العمل والإجراءات المكتوبة ومدونات السلوك للموظفين في قطاعات العمل العام والخاص.</a:t>
            </a:r>
          </a:p>
          <a:p>
            <a:r>
              <a:rPr lang="ar-IQ" sz="2000" dirty="0" smtClean="0">
                <a:latin typeface="Simplified Arabic" pitchFamily="18" charset="-78"/>
                <a:cs typeface="Simplified Arabic" pitchFamily="18" charset="-78"/>
              </a:rPr>
              <a:t>4.	ضعف دور مؤسسات المجتمع المدني والمؤسسات الخاصة في الرقابة على الاداء الحكومي .</a:t>
            </a:r>
          </a:p>
          <a:p>
            <a:r>
              <a:rPr lang="ar-IQ" sz="2000" dirty="0" smtClean="0">
                <a:latin typeface="Simplified Arabic" pitchFamily="18" charset="-78"/>
                <a:cs typeface="Simplified Arabic" pitchFamily="18" charset="-78"/>
              </a:rPr>
              <a:t>5.	ضعف اجهزة الرقابة في الدولة وعدم استقلاليتها .</a:t>
            </a:r>
          </a:p>
          <a:p>
            <a:r>
              <a:rPr lang="ar-IQ" sz="2000" dirty="0" smtClean="0">
                <a:latin typeface="Simplified Arabic" pitchFamily="18" charset="-78"/>
                <a:cs typeface="Simplified Arabic" pitchFamily="18" charset="-78"/>
              </a:rPr>
              <a:t>6.	انتشار الفقر والجهل ونقص المعرفة بالحقوق الفردية , وسيادة القيم التقليدية والروابط القائمة على النسب والقرابة .</a:t>
            </a:r>
          </a:p>
          <a:p>
            <a:r>
              <a:rPr lang="ar-IQ" sz="2000" dirty="0" smtClean="0">
                <a:latin typeface="Simplified Arabic" pitchFamily="18" charset="-78"/>
                <a:cs typeface="Simplified Arabic" pitchFamily="18" charset="-78"/>
              </a:rPr>
              <a:t>7.	اسباب خارجية تتمثل بوجود مصالح وعلاقات تجارية مع شركاء خارجيين من دول اخرى واستخدام وسائل غير قانونية من قبل شركات خارجية للحصول على امتيازات واحتكارات داخل الدولة.</a:t>
            </a:r>
          </a:p>
          <a:p>
            <a:r>
              <a:rPr lang="ar-IQ" sz="2000" dirty="0" smtClean="0">
                <a:latin typeface="Simplified Arabic" pitchFamily="18" charset="-78"/>
                <a:cs typeface="Simplified Arabic" pitchFamily="18" charset="-78"/>
              </a:rPr>
              <a:t>8.	عدم الالتزام بمبدأ الفصل المتوازن بين السلطات الثلاث  التنفيذية  والتشريعية والقضائية في النظام السياسي وطغيان السلطة التنفيذية على السلطة التشريعية مما يؤدي الاخلال بمبدأ الرقابة المتبادلة كما ان ضعف الجهاز القضائي وغياب استقلاليته ونزاهته يعتبر سببا " مشجعا " (على الفساد).</a:t>
            </a:r>
          </a:p>
          <a:p>
            <a:r>
              <a:rPr lang="ar-IQ" sz="2000" dirty="0" smtClean="0">
                <a:latin typeface="Simplified Arabic" pitchFamily="18" charset="-78"/>
                <a:cs typeface="Simplified Arabic" pitchFamily="18" charset="-78"/>
              </a:rPr>
              <a:t>اثر الفساد الاداري على الدولة</a:t>
            </a:r>
          </a:p>
          <a:p>
            <a:r>
              <a:rPr lang="ar-IQ" sz="2000" dirty="0" smtClean="0">
                <a:latin typeface="Simplified Arabic" pitchFamily="18" charset="-78"/>
                <a:cs typeface="Simplified Arabic" pitchFamily="18" charset="-78"/>
              </a:rPr>
              <a:t>1.	اثر الفساد على النواحي الاجتماعية : ( يؤدي الى خلخلة القيم الاخلاقية)  والى الاحباط وانتشار اللامبالاة والسلبية بين افراد المجتمع, وانتشار الجريمة كرد فعل على انهيار القيم وعدم تكافؤ الفرص. كما يؤدي الى عدم المهنية وفقدان قيمة العمل والتقبل النفسي لفكرة التفريط في معايير اداء الواجب الوظيفي والرقابي مما يؤدي الى ( انتشار الحقد بين شرائح المجتمع وانتشار الفقر وزيادة حجم المجموعات المهمشة والمتضررة خاصة النساء والأطفال والشباب).</a:t>
            </a:r>
          </a:p>
          <a:p>
            <a:r>
              <a:rPr lang="ar-IQ" sz="2000" dirty="0" smtClean="0">
                <a:latin typeface="Simplified Arabic" pitchFamily="18" charset="-78"/>
                <a:cs typeface="Simplified Arabic" pitchFamily="18" charset="-78"/>
              </a:rPr>
              <a:t>2.	تأثير الفساد على التنمية الاقتصادية: يقود الفساد الى العديد من النتائج السلبية على التنمية الاقتصادية منها :</a:t>
            </a:r>
          </a:p>
          <a:p>
            <a:r>
              <a:rPr lang="ar-IQ" sz="2000" dirty="0" smtClean="0">
                <a:latin typeface="Simplified Arabic" pitchFamily="18" charset="-78"/>
                <a:cs typeface="Simplified Arabic" pitchFamily="18" charset="-78"/>
              </a:rPr>
              <a:t>أ‌.	الفشل في جذب الاستثمارات الخارجية, وهروب رؤوس الاموال المحلية.</a:t>
            </a:r>
          </a:p>
          <a:p>
            <a:r>
              <a:rPr lang="ar-IQ" sz="2000" dirty="0" smtClean="0">
                <a:latin typeface="Simplified Arabic" pitchFamily="18" charset="-78"/>
                <a:cs typeface="Simplified Arabic" pitchFamily="18" charset="-78"/>
              </a:rPr>
              <a:t>ب‌.	هدر المواد بسبب تداخل المصالح الشخصية بالمشاريع التنموية العامة.</a:t>
            </a:r>
          </a:p>
          <a:p>
            <a:r>
              <a:rPr lang="ar-IQ" sz="2000" dirty="0" smtClean="0">
                <a:latin typeface="Simplified Arabic" pitchFamily="18" charset="-78"/>
                <a:cs typeface="Simplified Arabic" pitchFamily="18" charset="-78"/>
              </a:rPr>
              <a:t>ت‌.	الفشل في الحصول على المساعدات الاجنبية , كنتيجة لسوء سمعة النظام السياسي.</a:t>
            </a:r>
          </a:p>
          <a:p>
            <a:r>
              <a:rPr lang="ar-IQ" sz="2000" dirty="0" smtClean="0">
                <a:latin typeface="Simplified Arabic" pitchFamily="18" charset="-78"/>
                <a:cs typeface="Simplified Arabic" pitchFamily="18" charset="-78"/>
              </a:rPr>
              <a:t>ث‌.	هجرة الكفاءات الاقتصادية نظرا لغياب التقدير وبروز المحسوبية في اشغال المناصب .</a:t>
            </a:r>
          </a:p>
          <a:p>
            <a:r>
              <a:rPr lang="ar-IQ" sz="2000" dirty="0" smtClean="0">
                <a:latin typeface="Simplified Arabic" pitchFamily="18" charset="-78"/>
                <a:cs typeface="Simplified Arabic" pitchFamily="18" charset="-78"/>
              </a:rPr>
              <a:t>3.	تأثير الفساد على النظام السياسي : يترك الفساد اثارا سلبية على النظام السياسي برمته سواء من حيث شرعيته او استقراره او سمعته وكما يلي: </a:t>
            </a:r>
          </a:p>
          <a:p>
            <a:r>
              <a:rPr lang="ar-IQ" sz="2000" dirty="0" smtClean="0">
                <a:latin typeface="Simplified Arabic" pitchFamily="18" charset="-78"/>
                <a:cs typeface="Simplified Arabic" pitchFamily="18" charset="-78"/>
              </a:rPr>
              <a:t>أ‌.	يؤثر على مدى تمتع النظام بالديمقراطية وقدرته على احترام حقوق المواطنين الاساسية وفي مقدمتها الحق في المساواة وتكافؤ الفرص.</a:t>
            </a:r>
          </a:p>
          <a:p>
            <a:r>
              <a:rPr lang="ar-IQ" sz="2000" dirty="0" smtClean="0">
                <a:latin typeface="Simplified Arabic" pitchFamily="18" charset="-78"/>
                <a:cs typeface="Simplified Arabic" pitchFamily="18" charset="-78"/>
              </a:rPr>
              <a:t>ب‌.	يؤدي الى خلق جو من النفاق السياسي كنتيجة لشراء الولاءات السياسية .</a:t>
            </a:r>
          </a:p>
          <a:p>
            <a:r>
              <a:rPr lang="ar-IQ" sz="2000" dirty="0" smtClean="0">
                <a:latin typeface="Simplified Arabic" pitchFamily="18" charset="-78"/>
                <a:cs typeface="Simplified Arabic" pitchFamily="18" charset="-78"/>
              </a:rPr>
              <a:t>ت‌.	يؤدي الى ضعف المؤسسات العامة ومؤسسات المجتمع المدني.</a:t>
            </a:r>
          </a:p>
          <a:p>
            <a:r>
              <a:rPr lang="ar-IQ" sz="2000" dirty="0" smtClean="0">
                <a:latin typeface="Simplified Arabic" pitchFamily="18" charset="-78"/>
                <a:cs typeface="Simplified Arabic" pitchFamily="18" charset="-78"/>
              </a:rPr>
              <a:t>ث‌.	يضعف المشاركة السياسية نتيجة لغياب الثقة بالمؤسسات العامة وأجهزة الرقابة والمسائلة.</a:t>
            </a:r>
          </a:p>
          <a:p>
            <a:r>
              <a:rPr lang="ar-IQ" sz="2000" dirty="0" smtClean="0">
                <a:latin typeface="Simplified Arabic" pitchFamily="18" charset="-78"/>
                <a:cs typeface="Simplified Arabic" pitchFamily="18" charset="-78"/>
              </a:rPr>
              <a:t>ج‌.	يسيء الى سمعة النظام السياسي وعلاقاته الخارجية خاصة مع الدول التي يمكن ان تقدم الدعم المادي له, وبشكل يجعل هذه الدول تضع شروطا قد تمس بسيادة الدولة لمنح مساعداتها.</a:t>
            </a:r>
          </a:p>
          <a:p>
            <a:r>
              <a:rPr lang="ar-IQ" sz="2000" dirty="0" smtClean="0">
                <a:latin typeface="Simplified Arabic" pitchFamily="18" charset="-78"/>
                <a:cs typeface="Simplified Arabic" pitchFamily="18" charset="-78"/>
              </a:rPr>
              <a:t>ح‌.	يؤدي الى حالة يتم فيها اتخاذ القرارات حتى المصيرية منها طبقا لمصالح شخصية ودون مراعاة للمصالح العامة.</a:t>
            </a:r>
          </a:p>
          <a:p>
            <a:r>
              <a:rPr lang="ar-IQ" sz="2000" dirty="0" smtClean="0">
                <a:latin typeface="Simplified Arabic" pitchFamily="18" charset="-78"/>
                <a:cs typeface="Simplified Arabic" pitchFamily="18" charset="-78"/>
              </a:rPr>
              <a:t>خ‌.	يقود الى الصراعات الكبيرة اذا ما تعارضت المصالح بين مجموعات مختلفة.</a:t>
            </a:r>
          </a:p>
          <a:p>
            <a:r>
              <a:rPr lang="ar-IQ" sz="2000" dirty="0" smtClean="0">
                <a:latin typeface="Simplified Arabic" pitchFamily="18" charset="-78"/>
                <a:cs typeface="Simplified Arabic" pitchFamily="18" charset="-78"/>
              </a:rPr>
              <a:t>أليات مكافحة الفساد الاداري</a:t>
            </a:r>
          </a:p>
          <a:p>
            <a:r>
              <a:rPr lang="ar-IQ" sz="2000" dirty="0" smtClean="0">
                <a:latin typeface="Simplified Arabic" pitchFamily="18" charset="-78"/>
                <a:cs typeface="Simplified Arabic" pitchFamily="18" charset="-78"/>
              </a:rPr>
              <a:t>وضعت عدة اليات لمكافحة هذه الظاهرة ولعل من اهمها هي:</a:t>
            </a:r>
          </a:p>
          <a:p>
            <a:r>
              <a:rPr lang="ar-IQ" sz="2000" dirty="0" smtClean="0">
                <a:latin typeface="Simplified Arabic" pitchFamily="18" charset="-78"/>
                <a:cs typeface="Simplified Arabic" pitchFamily="18" charset="-78"/>
              </a:rPr>
              <a:t>1.	المحاسبة : هي خضوع الاشخاص اللذين يتلون المناصب العامة للمساءلة القانونية والإدارية والأخلاقية عن نتائج اعمالهم اي ان يكون الموظفين الحكوميين مسؤولين امام رؤسائهم .</a:t>
            </a:r>
          </a:p>
          <a:p>
            <a:r>
              <a:rPr lang="ar-IQ" sz="2000" dirty="0" smtClean="0">
                <a:latin typeface="Simplified Arabic" pitchFamily="18" charset="-78"/>
                <a:cs typeface="Simplified Arabic" pitchFamily="18" charset="-78"/>
              </a:rPr>
              <a:t>2.	المسائلة: هي واجب المسؤولين عن الوظائف العامة ( سواء كانوا منتخبين او معيين) تقديم تقارير دورية عن نتائج اعمالهم ومدى نجاحهم في تنفيذها وحق المواطنين على المعلومات اللازمة عن اعمال الادارات العامة ( اعمال النواب والوزراء والموظفين العموميين) حتى يتم التأكد ان عمل هؤلاء يتفق مع القيم (الديمقراطية).</a:t>
            </a:r>
          </a:p>
          <a:p>
            <a:r>
              <a:rPr lang="ar-IQ" sz="2000" dirty="0" smtClean="0">
                <a:latin typeface="Simplified Arabic" pitchFamily="18" charset="-78"/>
                <a:cs typeface="Simplified Arabic" pitchFamily="18" charset="-78"/>
              </a:rPr>
              <a:t>3.	الشفافية: هي وضوح </a:t>
            </a:r>
            <a:r>
              <a:rPr lang="ar-IQ" sz="2000" dirty="0" err="1" smtClean="0">
                <a:latin typeface="Simplified Arabic" pitchFamily="18" charset="-78"/>
                <a:cs typeface="Simplified Arabic" pitchFamily="18" charset="-78"/>
              </a:rPr>
              <a:t>ماتقوم</a:t>
            </a:r>
            <a:r>
              <a:rPr lang="ar-IQ" sz="2000" dirty="0" smtClean="0">
                <a:latin typeface="Simplified Arabic" pitchFamily="18" charset="-78"/>
                <a:cs typeface="Simplified Arabic" pitchFamily="18" charset="-78"/>
              </a:rPr>
              <a:t> به المؤسسة ووضوح علاقتها مع الموظفين ( المنتفعين من الخدمة او مموليها ) وعلنيه الاجراءات والغايات والأهداف ( وهو ما ينطبق على اعمال الحكومة وعلى اعمال المؤسسات الاخرى غير الحكومية).</a:t>
            </a:r>
          </a:p>
          <a:p>
            <a:r>
              <a:rPr lang="ar-IQ" sz="2000" dirty="0" smtClean="0">
                <a:latin typeface="Simplified Arabic" pitchFamily="18" charset="-78"/>
                <a:cs typeface="Simplified Arabic" pitchFamily="18" charset="-78"/>
              </a:rPr>
              <a:t>4.	النزاهة: هي منظومة القيم المتعلقة بالصدق والأمانة والإخلاص المهنية في العمل وتتصل النزاهة بقيم اخلاقية معنوية </a:t>
            </a:r>
          </a:p>
          <a:p>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31890162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47</Words>
  <Application>Microsoft Office PowerPoint</Application>
  <PresentationFormat>عرض على الشاشة (3:4)‏</PresentationFormat>
  <Paragraphs>48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الخامس الفساد الاداري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الخامس الفساد الاداري </dc:title>
  <dc:creator>DR.Ahmed Saker 2O11</dc:creator>
  <cp:lastModifiedBy>DR.Ahmed Saker 2O11</cp:lastModifiedBy>
  <cp:revision>1</cp:revision>
  <dcterms:created xsi:type="dcterms:W3CDTF">2018-12-18T14:24:17Z</dcterms:created>
  <dcterms:modified xsi:type="dcterms:W3CDTF">2018-12-18T14:27:15Z</dcterms:modified>
</cp:coreProperties>
</file>