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23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FA65BE29-389B-421F-949D-EFFB5BFBE9F0}"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1E3C1C7-54CE-4DC3-8DF6-19F2B9BF1675}" type="slidenum">
              <a:rPr lang="ar-IQ" smtClean="0"/>
              <a:t>‹#›</a:t>
            </a:fld>
            <a:endParaRPr lang="ar-IQ"/>
          </a:p>
        </p:txBody>
      </p:sp>
    </p:spTree>
    <p:extLst>
      <p:ext uri="{BB962C8B-B14F-4D97-AF65-F5344CB8AC3E}">
        <p14:creationId xmlns:p14="http://schemas.microsoft.com/office/powerpoint/2010/main" val="3310512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A65BE29-389B-421F-949D-EFFB5BFBE9F0}"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1E3C1C7-54CE-4DC3-8DF6-19F2B9BF1675}" type="slidenum">
              <a:rPr lang="ar-IQ" smtClean="0"/>
              <a:t>‹#›</a:t>
            </a:fld>
            <a:endParaRPr lang="ar-IQ"/>
          </a:p>
        </p:txBody>
      </p:sp>
    </p:spTree>
    <p:extLst>
      <p:ext uri="{BB962C8B-B14F-4D97-AF65-F5344CB8AC3E}">
        <p14:creationId xmlns:p14="http://schemas.microsoft.com/office/powerpoint/2010/main" val="1550783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A65BE29-389B-421F-949D-EFFB5BFBE9F0}"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1E3C1C7-54CE-4DC3-8DF6-19F2B9BF1675}" type="slidenum">
              <a:rPr lang="ar-IQ" smtClean="0"/>
              <a:t>‹#›</a:t>
            </a:fld>
            <a:endParaRPr lang="ar-IQ"/>
          </a:p>
        </p:txBody>
      </p:sp>
    </p:spTree>
    <p:extLst>
      <p:ext uri="{BB962C8B-B14F-4D97-AF65-F5344CB8AC3E}">
        <p14:creationId xmlns:p14="http://schemas.microsoft.com/office/powerpoint/2010/main" val="1629138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A65BE29-389B-421F-949D-EFFB5BFBE9F0}"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1E3C1C7-54CE-4DC3-8DF6-19F2B9BF1675}" type="slidenum">
              <a:rPr lang="ar-IQ" smtClean="0"/>
              <a:t>‹#›</a:t>
            </a:fld>
            <a:endParaRPr lang="ar-IQ"/>
          </a:p>
        </p:txBody>
      </p:sp>
    </p:spTree>
    <p:extLst>
      <p:ext uri="{BB962C8B-B14F-4D97-AF65-F5344CB8AC3E}">
        <p14:creationId xmlns:p14="http://schemas.microsoft.com/office/powerpoint/2010/main" val="4040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A65BE29-389B-421F-949D-EFFB5BFBE9F0}"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1E3C1C7-54CE-4DC3-8DF6-19F2B9BF1675}" type="slidenum">
              <a:rPr lang="ar-IQ" smtClean="0"/>
              <a:t>‹#›</a:t>
            </a:fld>
            <a:endParaRPr lang="ar-IQ"/>
          </a:p>
        </p:txBody>
      </p:sp>
    </p:spTree>
    <p:extLst>
      <p:ext uri="{BB962C8B-B14F-4D97-AF65-F5344CB8AC3E}">
        <p14:creationId xmlns:p14="http://schemas.microsoft.com/office/powerpoint/2010/main" val="3672820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FA65BE29-389B-421F-949D-EFFB5BFBE9F0}"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1E3C1C7-54CE-4DC3-8DF6-19F2B9BF1675}" type="slidenum">
              <a:rPr lang="ar-IQ" smtClean="0"/>
              <a:t>‹#›</a:t>
            </a:fld>
            <a:endParaRPr lang="ar-IQ"/>
          </a:p>
        </p:txBody>
      </p:sp>
    </p:spTree>
    <p:extLst>
      <p:ext uri="{BB962C8B-B14F-4D97-AF65-F5344CB8AC3E}">
        <p14:creationId xmlns:p14="http://schemas.microsoft.com/office/powerpoint/2010/main" val="3969167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FA65BE29-389B-421F-949D-EFFB5BFBE9F0}" type="datetimeFigureOut">
              <a:rPr lang="ar-IQ" smtClean="0"/>
              <a:t>10/04/1440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81E3C1C7-54CE-4DC3-8DF6-19F2B9BF1675}" type="slidenum">
              <a:rPr lang="ar-IQ" smtClean="0"/>
              <a:t>‹#›</a:t>
            </a:fld>
            <a:endParaRPr lang="ar-IQ"/>
          </a:p>
        </p:txBody>
      </p:sp>
    </p:spTree>
    <p:extLst>
      <p:ext uri="{BB962C8B-B14F-4D97-AF65-F5344CB8AC3E}">
        <p14:creationId xmlns:p14="http://schemas.microsoft.com/office/powerpoint/2010/main" val="1112479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FA65BE29-389B-421F-949D-EFFB5BFBE9F0}" type="datetimeFigureOut">
              <a:rPr lang="ar-IQ" smtClean="0"/>
              <a:t>10/04/1440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1E3C1C7-54CE-4DC3-8DF6-19F2B9BF1675}" type="slidenum">
              <a:rPr lang="ar-IQ" smtClean="0"/>
              <a:t>‹#›</a:t>
            </a:fld>
            <a:endParaRPr lang="ar-IQ"/>
          </a:p>
        </p:txBody>
      </p:sp>
    </p:spTree>
    <p:extLst>
      <p:ext uri="{BB962C8B-B14F-4D97-AF65-F5344CB8AC3E}">
        <p14:creationId xmlns:p14="http://schemas.microsoft.com/office/powerpoint/2010/main" val="556555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A65BE29-389B-421F-949D-EFFB5BFBE9F0}" type="datetimeFigureOut">
              <a:rPr lang="ar-IQ" smtClean="0"/>
              <a:t>10/04/1440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81E3C1C7-54CE-4DC3-8DF6-19F2B9BF1675}" type="slidenum">
              <a:rPr lang="ar-IQ" smtClean="0"/>
              <a:t>‹#›</a:t>
            </a:fld>
            <a:endParaRPr lang="ar-IQ"/>
          </a:p>
        </p:txBody>
      </p:sp>
    </p:spTree>
    <p:extLst>
      <p:ext uri="{BB962C8B-B14F-4D97-AF65-F5344CB8AC3E}">
        <p14:creationId xmlns:p14="http://schemas.microsoft.com/office/powerpoint/2010/main" val="2439943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A65BE29-389B-421F-949D-EFFB5BFBE9F0}"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1E3C1C7-54CE-4DC3-8DF6-19F2B9BF1675}" type="slidenum">
              <a:rPr lang="ar-IQ" smtClean="0"/>
              <a:t>‹#›</a:t>
            </a:fld>
            <a:endParaRPr lang="ar-IQ"/>
          </a:p>
        </p:txBody>
      </p:sp>
    </p:spTree>
    <p:extLst>
      <p:ext uri="{BB962C8B-B14F-4D97-AF65-F5344CB8AC3E}">
        <p14:creationId xmlns:p14="http://schemas.microsoft.com/office/powerpoint/2010/main" val="1553502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A65BE29-389B-421F-949D-EFFB5BFBE9F0}"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1E3C1C7-54CE-4DC3-8DF6-19F2B9BF1675}" type="slidenum">
              <a:rPr lang="ar-IQ" smtClean="0"/>
              <a:t>‹#›</a:t>
            </a:fld>
            <a:endParaRPr lang="ar-IQ"/>
          </a:p>
        </p:txBody>
      </p:sp>
    </p:spTree>
    <p:extLst>
      <p:ext uri="{BB962C8B-B14F-4D97-AF65-F5344CB8AC3E}">
        <p14:creationId xmlns:p14="http://schemas.microsoft.com/office/powerpoint/2010/main" val="728982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A65BE29-389B-421F-949D-EFFB5BFBE9F0}" type="datetimeFigureOut">
              <a:rPr lang="ar-IQ" smtClean="0"/>
              <a:t>10/04/1440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1E3C1C7-54CE-4DC3-8DF6-19F2B9BF1675}" type="slidenum">
              <a:rPr lang="ar-IQ" smtClean="0"/>
              <a:t>‹#›</a:t>
            </a:fld>
            <a:endParaRPr lang="ar-IQ"/>
          </a:p>
        </p:txBody>
      </p:sp>
    </p:spTree>
    <p:extLst>
      <p:ext uri="{BB962C8B-B14F-4D97-AF65-F5344CB8AC3E}">
        <p14:creationId xmlns:p14="http://schemas.microsoft.com/office/powerpoint/2010/main" val="2211276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332657"/>
            <a:ext cx="7772400" cy="2304255"/>
          </a:xfrm>
        </p:spPr>
        <p:txBody>
          <a:bodyPr>
            <a:normAutofit/>
          </a:bodyPr>
          <a:lstStyle/>
          <a:p>
            <a:r>
              <a:rPr lang="ar-IQ" dirty="0" smtClean="0"/>
              <a:t>المبحث الرابع الجزء الثاني </a:t>
            </a:r>
            <a:br>
              <a:rPr lang="ar-IQ" dirty="0" smtClean="0"/>
            </a:br>
            <a:r>
              <a:rPr lang="ar-IQ" dirty="0" smtClean="0"/>
              <a:t>المنظمات غير الحكومية ودورها في الدفاع عن حقوق الانسان</a:t>
            </a:r>
            <a:endParaRPr lang="ar-IQ" dirty="0"/>
          </a:p>
        </p:txBody>
      </p:sp>
      <p:sp>
        <p:nvSpPr>
          <p:cNvPr id="3" name="عنوان فرعي 2"/>
          <p:cNvSpPr>
            <a:spLocks noGrp="1"/>
          </p:cNvSpPr>
          <p:nvPr>
            <p:ph type="subTitle" idx="1"/>
          </p:nvPr>
        </p:nvSpPr>
        <p:spPr>
          <a:xfrm>
            <a:off x="0" y="2708920"/>
            <a:ext cx="9324528" cy="6192688"/>
          </a:xfrm>
        </p:spPr>
        <p:txBody>
          <a:bodyPr>
            <a:noAutofit/>
          </a:bodyPr>
          <a:lstStyle/>
          <a:p>
            <a:r>
              <a:rPr lang="ar-IQ" sz="2000" dirty="0" smtClean="0">
                <a:latin typeface="Simplified Arabic" pitchFamily="18" charset="-78"/>
                <a:cs typeface="Simplified Arabic" pitchFamily="18" charset="-78"/>
              </a:rPr>
              <a:t>منظمة العفو الدولية</a:t>
            </a:r>
          </a:p>
          <a:p>
            <a:r>
              <a:rPr lang="ar-IQ" sz="2000" dirty="0" smtClean="0">
                <a:latin typeface="Simplified Arabic" pitchFamily="18" charset="-78"/>
                <a:cs typeface="Simplified Arabic" pitchFamily="18" charset="-78"/>
              </a:rPr>
              <a:t>منظمة العفو الدولية هي حركة عالمية يناضل اعضائها من اجل تعزيز حقوق الإنسان انشأت في لندن عام 1691. ويستند عمل المنظمة على بحوث دقيقة وعلى معايير التي اتفق عليها المجتمع الدولي. وتتقيد المنظمة بمبدأ  الحياد وعدم التحيز فهي مستقلة عن جميع الحكومات </a:t>
            </a:r>
            <a:r>
              <a:rPr lang="ar-IQ" sz="2000" dirty="0" err="1" smtClean="0">
                <a:latin typeface="Simplified Arabic" pitchFamily="18" charset="-78"/>
                <a:cs typeface="Simplified Arabic" pitchFamily="18" charset="-78"/>
              </a:rPr>
              <a:t>والأيدلوجيات</a:t>
            </a:r>
            <a:r>
              <a:rPr lang="ar-IQ" sz="2000" dirty="0" smtClean="0">
                <a:latin typeface="Simplified Arabic" pitchFamily="18" charset="-78"/>
                <a:cs typeface="Simplified Arabic" pitchFamily="18" charset="-78"/>
              </a:rPr>
              <a:t> السياسية  والمصالح الاقتصادية والمعتقدات الدينية وتحشد منظمة العفو الدولية في اطار عملها نشطاء متطوعين </a:t>
            </a:r>
            <a:r>
              <a:rPr lang="ar-IQ" sz="2000" dirty="0" err="1" smtClean="0">
                <a:latin typeface="Simplified Arabic" pitchFamily="18" charset="-78"/>
                <a:cs typeface="Simplified Arabic" pitchFamily="18" charset="-78"/>
              </a:rPr>
              <a:t>وهولاء</a:t>
            </a:r>
            <a:r>
              <a:rPr lang="ar-IQ" sz="2000" dirty="0" smtClean="0">
                <a:latin typeface="Simplified Arabic" pitchFamily="18" charset="-78"/>
                <a:cs typeface="Simplified Arabic" pitchFamily="18" charset="-78"/>
              </a:rPr>
              <a:t> هم اناس يكرسون وقتهم وجهدهم طواعية للتضامن مع ضحايا انتهاكات حقوق الانسان. ولدى المنظمة اعضاء في ما يزيد عن 140 دولة. وينتمي هؤلاء الى مختلف فئات المجتمع وتتنوع ال ابعد حد </a:t>
            </a:r>
            <a:r>
              <a:rPr lang="ar-IQ" sz="2000" dirty="0" err="1" smtClean="0">
                <a:latin typeface="Simplified Arabic" pitchFamily="18" charset="-78"/>
                <a:cs typeface="Simplified Arabic" pitchFamily="18" charset="-78"/>
              </a:rPr>
              <a:t>اراؤهم</a:t>
            </a:r>
            <a:r>
              <a:rPr lang="ar-IQ" sz="2000" dirty="0" smtClean="0">
                <a:latin typeface="Simplified Arabic" pitchFamily="18" charset="-78"/>
                <a:cs typeface="Simplified Arabic" pitchFamily="18" charset="-78"/>
              </a:rPr>
              <a:t> السياسية ومعتقداتهم الدينية ولكن ما يجمعهم ويؤلف بينهم هو ذلك الاصرار على العمل من اجل بناء عالم ينعم فيه كل فرد بالحقوق الانسانية.   تسعى منظمة العفو الدولية على اساس من الاستقلال والنزاهة والتجرد الى تعزيز احترام جميع حقوق الانسان المنصوص عليها في " الاعلان العالمي لحقوق الإنسان . وترى المنظمة ان حقوق الانسان كل </a:t>
            </a:r>
            <a:r>
              <a:rPr lang="ar-IQ" sz="2000" dirty="0" err="1" smtClean="0">
                <a:latin typeface="Simplified Arabic" pitchFamily="18" charset="-78"/>
                <a:cs typeface="Simplified Arabic" pitchFamily="18" charset="-78"/>
              </a:rPr>
              <a:t>لايتجزأ</a:t>
            </a:r>
            <a:r>
              <a:rPr lang="ar-IQ" sz="2000" dirty="0" smtClean="0">
                <a:latin typeface="Simplified Arabic" pitchFamily="18" charset="-78"/>
                <a:cs typeface="Simplified Arabic" pitchFamily="18" charset="-78"/>
              </a:rPr>
              <a:t> ويعتمد بعضها على بعض ومن ثم ان ينعم البشر في كل مكان بحقوق الانسانية كافة وينبغي الا يكون التمتع بطائفة من الحقوق على حساب الحقوق الاخرى . وتسهم المنظمة العفو الدولية في ترسيخ احترام المبادئ الواردة في " الاعلان العالمي لحقوق الإنسان عن طريق التصدي قولا وفعلا لانتهاكات الحقوق المدنية والسياسية الاساسية للأفراد . ويتمثل المحور الرئيسي لنضال الحركة في :-</a:t>
            </a:r>
          </a:p>
          <a:p>
            <a:r>
              <a:rPr lang="ar-IQ" sz="2000" dirty="0" smtClean="0">
                <a:latin typeface="Simplified Arabic" pitchFamily="18" charset="-78"/>
                <a:cs typeface="Simplified Arabic" pitchFamily="18" charset="-78"/>
              </a:rPr>
              <a:t>1.	اطلاق سراح جميع سجناء الرأي وهؤلاء هم الذين يعتقلون في اي مكان بسبب معتقداتهم السياسية او الدينية او اية معتقدات أخرى نابعة من ضمائرهم او بسبب اصلهم العرقي او جنسيتهم او لونهم او لغتهم او اصلهم القومي او الاجتماعي او وضعهم الاقتصادي او موادهم او اي وضع اخر دون ان يكونوا قد استخدموا العنف او ادعوا الى استخدامه.</a:t>
            </a:r>
          </a:p>
          <a:p>
            <a:r>
              <a:rPr lang="ar-IQ" sz="2000" dirty="0" smtClean="0">
                <a:latin typeface="Simplified Arabic" pitchFamily="18" charset="-78"/>
                <a:cs typeface="Simplified Arabic" pitchFamily="18" charset="-78"/>
              </a:rPr>
              <a:t>2.	ضمان اتاحة محاكمة عادلة لجميع السجناء السياسيين على وجه السرعة.</a:t>
            </a:r>
          </a:p>
          <a:p>
            <a:r>
              <a:rPr lang="ar-IQ" sz="2000" dirty="0" smtClean="0">
                <a:latin typeface="Simplified Arabic" pitchFamily="18" charset="-78"/>
                <a:cs typeface="Simplified Arabic" pitchFamily="18" charset="-78"/>
              </a:rPr>
              <a:t>3.	الغاء عقوبة الاعدام والتعذيب وغيره من ضروب المعاملة السيئة التي يلقاها السجناء.</a:t>
            </a:r>
          </a:p>
          <a:p>
            <a:r>
              <a:rPr lang="ar-IQ" sz="2000" dirty="0" smtClean="0">
                <a:latin typeface="Simplified Arabic" pitchFamily="18" charset="-78"/>
                <a:cs typeface="Simplified Arabic" pitchFamily="18" charset="-78"/>
              </a:rPr>
              <a:t>4.	وضع حد لعمليات الاغتيال لدوافع سياسية وحوادث " الاختفاء".</a:t>
            </a:r>
          </a:p>
          <a:p>
            <a:r>
              <a:rPr lang="ar-IQ" sz="2000" dirty="0" smtClean="0">
                <a:latin typeface="Simplified Arabic" pitchFamily="18" charset="-78"/>
                <a:cs typeface="Simplified Arabic" pitchFamily="18" charset="-78"/>
              </a:rPr>
              <a:t>5.	معارضة الانتهاكات التي ترتكبها جماعة المعارضة المسلحة مثل اعتقال سجناء الرأي واحتجاز الرهائن والتعذيب وأعمال القتل دون وجه حق كما تسعى المنظمة الى حث هذه الجماعات على احترام حقوق الانسان .</a:t>
            </a:r>
          </a:p>
          <a:p>
            <a:r>
              <a:rPr lang="ar-IQ" sz="2000" dirty="0" smtClean="0">
                <a:latin typeface="Simplified Arabic" pitchFamily="18" charset="-78"/>
                <a:cs typeface="Simplified Arabic" pitchFamily="18" charset="-78"/>
              </a:rPr>
              <a:t>6.	مساعدة طالبي اللجوء الذين </a:t>
            </a:r>
            <a:r>
              <a:rPr lang="ar-IQ" sz="2000" dirty="0" err="1" smtClean="0">
                <a:latin typeface="Simplified Arabic" pitchFamily="18" charset="-78"/>
                <a:cs typeface="Simplified Arabic" pitchFamily="18" charset="-78"/>
              </a:rPr>
              <a:t>يتهددهم</a:t>
            </a:r>
            <a:r>
              <a:rPr lang="ar-IQ" sz="2000" dirty="0" smtClean="0">
                <a:latin typeface="Simplified Arabic" pitchFamily="18" charset="-78"/>
                <a:cs typeface="Simplified Arabic" pitchFamily="18" charset="-78"/>
              </a:rPr>
              <a:t> خطر اعادتهم الى بلد يصبحون فيه عرضة لانتهاك حقوقهم الانسانية الاساسية .</a:t>
            </a:r>
          </a:p>
          <a:p>
            <a:r>
              <a:rPr lang="ar-IQ" sz="2000" dirty="0" smtClean="0">
                <a:latin typeface="Simplified Arabic" pitchFamily="18" charset="-78"/>
                <a:cs typeface="Simplified Arabic" pitchFamily="18" charset="-78"/>
              </a:rPr>
              <a:t>7.	التعاون مع المنظمات غير الحكومية الاخرى ومع الامم المتحدة والمنظمات الحكومية الدولية والإقليمية من اجل اعلان شان حقوق الانسان.</a:t>
            </a:r>
          </a:p>
          <a:p>
            <a:r>
              <a:rPr lang="ar-IQ" sz="2000" dirty="0" smtClean="0">
                <a:latin typeface="Simplified Arabic" pitchFamily="18" charset="-78"/>
                <a:cs typeface="Simplified Arabic" pitchFamily="18" charset="-78"/>
              </a:rPr>
              <a:t>8.	السعي الى ضمان وضع ضوابط للعلاقات بين الدول في الحالات العسكرية والأمنية بما يكفل احترام حقوق الانسان.</a:t>
            </a:r>
          </a:p>
          <a:p>
            <a:r>
              <a:rPr lang="ar-IQ" sz="2000" dirty="0" smtClean="0">
                <a:latin typeface="Simplified Arabic" pitchFamily="18" charset="-78"/>
                <a:cs typeface="Simplified Arabic" pitchFamily="18" charset="-78"/>
              </a:rPr>
              <a:t>9.	تنظيم برامج لتعليم حقوق الانسان وتعزيز الوعي بها </a:t>
            </a:r>
            <a:r>
              <a:rPr lang="ar-IQ" sz="2000" dirty="0" err="1" smtClean="0">
                <a:latin typeface="Simplified Arabic" pitchFamily="18" charset="-78"/>
                <a:cs typeface="Simplified Arabic" pitchFamily="18" charset="-78"/>
              </a:rPr>
              <a:t>ولاتذهب</a:t>
            </a:r>
            <a:r>
              <a:rPr lang="ar-IQ" sz="2000" dirty="0" smtClean="0">
                <a:latin typeface="Simplified Arabic" pitchFamily="18" charset="-78"/>
                <a:cs typeface="Simplified Arabic" pitchFamily="18" charset="-78"/>
              </a:rPr>
              <a:t> جهود منظمة العفو الدولية سدى, بل حققت المنظمة على مر السنين انجازات حقيقة لا تخطئها العين. فكيرا ما يصرح اولئك الذين سعت المنظمة الى مد يد العون لهم بان تلك المساعي كان لها اكبر الاثر. وفي بعض الاحيان تقتنع الحكومات بإدخال تعديلات على قوانينها وممارساتها. وفي احيان اخرى تساعد مشاعر التضامن والمؤازرة على التشبث بأهداب الامل. وهذا في ذاته انجاز لا يستهان به </a:t>
            </a:r>
            <a:r>
              <a:rPr lang="ar-IQ" sz="2000" dirty="0" err="1" smtClean="0">
                <a:latin typeface="Simplified Arabic" pitchFamily="18" charset="-78"/>
                <a:cs typeface="Simplified Arabic" pitchFamily="18" charset="-78"/>
              </a:rPr>
              <a:t>فالامل</a:t>
            </a:r>
            <a:r>
              <a:rPr lang="ar-IQ" sz="2000" dirty="0" smtClean="0">
                <a:latin typeface="Simplified Arabic" pitchFamily="18" charset="-78"/>
                <a:cs typeface="Simplified Arabic" pitchFamily="18" charset="-78"/>
              </a:rPr>
              <a:t> معين لا ينضب للسجناء الذين يواجهون اعلى التحديات من اجل البقاء على قيد الحياة </a:t>
            </a:r>
            <a:r>
              <a:rPr lang="ar-IQ" sz="2000" dirty="0" err="1" smtClean="0">
                <a:latin typeface="Simplified Arabic" pitchFamily="18" charset="-78"/>
                <a:cs typeface="Simplified Arabic" pitchFamily="18" charset="-78"/>
              </a:rPr>
              <a:t>وللاهالي</a:t>
            </a:r>
            <a:r>
              <a:rPr lang="ar-IQ" sz="2000" dirty="0" smtClean="0">
                <a:latin typeface="Simplified Arabic" pitchFamily="18" charset="-78"/>
                <a:cs typeface="Simplified Arabic" pitchFamily="18" charset="-78"/>
              </a:rPr>
              <a:t> الذين يطرقون كل الابواب بحثا عن انصاف عادل للضحايا بينما تحف بهم المخاطر والصعاب من كل صوب. ويسعى اعضاء ضغوط على من بيدهم مقاليد الحكم وغيرهم من ذوي النفوذ من اجل وضع حد للانتهاكات . وتيسر المنظمة لكل شخص ان يرسل مباشرة خطابات ومناشدات تعكس بواعث القلق الى من يمكنهم تغيير الوضع.</a:t>
            </a:r>
          </a:p>
          <a:p>
            <a:r>
              <a:rPr lang="ar-IQ" sz="2000" dirty="0" smtClean="0">
                <a:latin typeface="Simplified Arabic" pitchFamily="18" charset="-78"/>
                <a:cs typeface="Simplified Arabic" pitchFamily="18" charset="-78"/>
              </a:rPr>
              <a:t>وتتباين اوجه نشاط المنظمة من المظاهرات العامة الى حملات كتابة الرسائل والمناشدات ومن برامج   تعليم حقوق الانسان الى اقامة حفلات موسيقية لزيادة الموارد المالية ومن ارسال مناشدات من اجل حد الضحايا التي تنظم حملات عالمية عن بلد او قضية بعينها, ومن الاتصال بالسلطات المحلية في احدى البلدان الى كسب التأييد على مستوى المنظمات الحكومية الدولية.</a:t>
            </a:r>
          </a:p>
          <a:p>
            <a:r>
              <a:rPr lang="ar-IQ" sz="2000" dirty="0" smtClean="0">
                <a:latin typeface="Simplified Arabic" pitchFamily="18" charset="-78"/>
                <a:cs typeface="Simplified Arabic" pitchFamily="18" charset="-78"/>
              </a:rPr>
              <a:t>ولا تدخر منظمة العفو الدولية وسعا في العمل على تغيير مواقف الحكومات والقوانين الجائرة فتحرص دوما على تزويد وسائل الاعلام والحكومات والأمم المتحدة بالمعلومات الموثقة مع حثها على اتخاذ اجراءات فعالة تشارك منظمة العفو الدولية في وضع برامج تعليمة تهدف الى توعية الناس بمبادئ حقوق الانسان وبسبل الدفاع عنها فتقوم بأعداد مواد لاستخدامها في المدارس وتنظم برامج تدريبية للمعلمين , وتشجع على تنظيم برامج تنظيميه </a:t>
            </a:r>
            <a:r>
              <a:rPr lang="ar-IQ" sz="2000" dirty="0" err="1" smtClean="0">
                <a:latin typeface="Simplified Arabic" pitchFamily="18" charset="-78"/>
                <a:cs typeface="Simplified Arabic" pitchFamily="18" charset="-78"/>
              </a:rPr>
              <a:t>لمسؤوليين</a:t>
            </a:r>
            <a:r>
              <a:rPr lang="ar-IQ" sz="2000" dirty="0" smtClean="0">
                <a:latin typeface="Simplified Arabic" pitchFamily="18" charset="-78"/>
                <a:cs typeface="Simplified Arabic" pitchFamily="18" charset="-78"/>
              </a:rPr>
              <a:t> الحكوميين والعاملين في الاجهزة الامنية, كما تحث المنظمة حكومات العالم على ادراج مبادئ حقوق الانسان في صلب المناهج الدراسية  في جميع المستويات التعليمية. ولا تكف منظمة العفو الدولية عن دعوة الحكومات الى التصديق على المواثيق الدولية لحقوق الانسان, والى الالتزام بها , والى تعزيز حقوق الانسان المتعارف عليها دوليا. </a:t>
            </a:r>
          </a:p>
          <a:p>
            <a:r>
              <a:rPr lang="ar-IQ" sz="2000" dirty="0" smtClean="0">
                <a:latin typeface="Simplified Arabic" pitchFamily="18" charset="-78"/>
                <a:cs typeface="Simplified Arabic" pitchFamily="18" charset="-78"/>
              </a:rPr>
              <a:t>2-	اللجنة الدولية للصليب الأحمر</a:t>
            </a:r>
          </a:p>
          <a:p>
            <a:r>
              <a:rPr lang="ar-IQ" sz="2000" dirty="0" smtClean="0">
                <a:latin typeface="Simplified Arabic" pitchFamily="18" charset="-78"/>
                <a:cs typeface="Simplified Arabic" pitchFamily="18" charset="-78"/>
              </a:rPr>
              <a:t>تعود نشأت اللجنة الدولية للصليب الاحمر الى عام 1859 في ميدان </a:t>
            </a:r>
            <a:r>
              <a:rPr lang="ar-IQ" sz="2000" dirty="0" err="1" smtClean="0">
                <a:latin typeface="Simplified Arabic" pitchFamily="18" charset="-78"/>
                <a:cs typeface="Simplified Arabic" pitchFamily="18" charset="-78"/>
              </a:rPr>
              <a:t>سولفرينو</a:t>
            </a:r>
            <a:r>
              <a:rPr lang="ar-IQ" sz="2000" dirty="0" smtClean="0">
                <a:latin typeface="Simplified Arabic" pitchFamily="18" charset="-78"/>
                <a:cs typeface="Simplified Arabic" pitchFamily="18" charset="-78"/>
              </a:rPr>
              <a:t> بشمال ايطاليا , حيث شن الفرنسيون والايطاليون معركة ضد النمساويين والذين </a:t>
            </a:r>
            <a:r>
              <a:rPr lang="ar-IQ" sz="2000" dirty="0" err="1" smtClean="0">
                <a:latin typeface="Simplified Arabic" pitchFamily="18" charset="-78"/>
                <a:cs typeface="Simplified Arabic" pitchFamily="18" charset="-78"/>
              </a:rPr>
              <a:t>كانو</a:t>
            </a:r>
            <a:r>
              <a:rPr lang="ar-IQ" sz="2000" dirty="0" smtClean="0">
                <a:latin typeface="Simplified Arabic" pitchFamily="18" charset="-78"/>
                <a:cs typeface="Simplified Arabic" pitchFamily="18" charset="-78"/>
              </a:rPr>
              <a:t> قد احتلوا البلاد. وحدثت مجابهة عنيفة اسفرت خلال بضع ساعات عن خسائر بلغت 40000 من القتلى والجرحى في تلك الفترة وجدت في جنيف جمعية لمنفعة العامة يرأسها محامي يدى غوستاف </a:t>
            </a:r>
            <a:r>
              <a:rPr lang="ar-IQ" sz="2000" dirty="0" err="1" smtClean="0">
                <a:latin typeface="Simplified Arabic" pitchFamily="18" charset="-78"/>
                <a:cs typeface="Simplified Arabic" pitchFamily="18" charset="-78"/>
              </a:rPr>
              <a:t>موانييه</a:t>
            </a:r>
            <a:r>
              <a:rPr lang="ar-IQ" sz="2000" dirty="0" smtClean="0">
                <a:latin typeface="Simplified Arabic" pitchFamily="18" charset="-78"/>
                <a:cs typeface="Simplified Arabic" pitchFamily="18" charset="-78"/>
              </a:rPr>
              <a:t>, الذي اكد " انه تأثر </a:t>
            </a:r>
            <a:r>
              <a:rPr lang="ar-IQ" sz="2000" dirty="0" err="1" smtClean="0">
                <a:latin typeface="Simplified Arabic" pitchFamily="18" charset="-78"/>
                <a:cs typeface="Simplified Arabic" pitchFamily="18" charset="-78"/>
              </a:rPr>
              <a:t>تاثيرا</a:t>
            </a:r>
            <a:r>
              <a:rPr lang="ar-IQ" sz="2000" dirty="0" smtClean="0">
                <a:latin typeface="Simplified Arabic" pitchFamily="18" charset="-78"/>
                <a:cs typeface="Simplified Arabic" pitchFamily="18" charset="-78"/>
              </a:rPr>
              <a:t> شديدا" عندما اقرأ كتاب تذكار " </a:t>
            </a:r>
            <a:r>
              <a:rPr lang="ar-IQ" sz="2000" dirty="0" err="1" smtClean="0">
                <a:latin typeface="Simplified Arabic" pitchFamily="18" charset="-78"/>
                <a:cs typeface="Simplified Arabic" pitchFamily="18" charset="-78"/>
              </a:rPr>
              <a:t>سولفر</a:t>
            </a:r>
            <a:r>
              <a:rPr lang="ar-IQ" sz="2000" dirty="0" smtClean="0">
                <a:latin typeface="Simplified Arabic" pitchFamily="18" charset="-78"/>
                <a:cs typeface="Simplified Arabic" pitchFamily="18" charset="-78"/>
              </a:rPr>
              <a:t> ينو" الذي صدر في عام 1863. وعلى اثر ذلك اجتمعت اللجنة للمرة الاولى في 17 شباط 1863 وأطلقت على نفسها اسم  " اللجنة الدولية لإغاثة الجرحى " وهي منظمة محايدة مستقلة على المستوى السياسي والديني </a:t>
            </a:r>
            <a:r>
              <a:rPr lang="ar-IQ" sz="2000" dirty="0" err="1" smtClean="0">
                <a:latin typeface="Simplified Arabic" pitchFamily="18" charset="-78"/>
                <a:cs typeface="Simplified Arabic" pitchFamily="18" charset="-78"/>
              </a:rPr>
              <a:t>والأيدلوجي</a:t>
            </a:r>
            <a:r>
              <a:rPr lang="ar-IQ" sz="2000" dirty="0" smtClean="0">
                <a:latin typeface="Simplified Arabic" pitchFamily="18" charset="-78"/>
                <a:cs typeface="Simplified Arabic" pitchFamily="18" charset="-78"/>
              </a:rPr>
              <a:t> , تقوم بدور الوسيط المحايد في حالات النزاعات المسلحة , وفقت لقواعد القانون الدولي والإنساني , تعمل اللجنة الدولية على نشر الحماية والمساعدة للضحايا من اسرى الحرب  او المعتقلين المدنيين , ويتمثل الجهاز الاعلى للجنة الدولية للصليب الاحمر في جمعية من المواطنين " السويسريين " ولا يزيد عددهم عن 25 عضوا ويتم انتخابهم بالأفضلية , ومدة رئاسة اللجنة الدولية 4 سنوات قابلة للتجديد تجمع اللجنة في جمعية عمومية تحدد السياسة العامة ومبادئ العمل ويتم تسيير شؤون العمليات والشؤون الإدارية للمؤسسة بواسطة مقرها الرئيس في جنيف وبعثتنها الموزعة في مناطق النزاع . </a:t>
            </a:r>
          </a:p>
          <a:p>
            <a:endParaRPr lang="ar-IQ" sz="2000" dirty="0" smtClean="0">
              <a:latin typeface="Simplified Arabic" pitchFamily="18" charset="-78"/>
              <a:cs typeface="Simplified Arabic" pitchFamily="18" charset="-78"/>
            </a:endParaRPr>
          </a:p>
          <a:p>
            <a:r>
              <a:rPr lang="ar-IQ" sz="2000" dirty="0" smtClean="0">
                <a:latin typeface="Simplified Arabic" pitchFamily="18" charset="-78"/>
                <a:cs typeface="Simplified Arabic" pitchFamily="18" charset="-78"/>
              </a:rPr>
              <a:t>اما بخصوص تمويل اللجنة , فهنالك عدة مصادر للتمويل ميزانية اللجنة :</a:t>
            </a:r>
          </a:p>
          <a:p>
            <a:r>
              <a:rPr lang="ar-IQ" sz="2000" dirty="0" smtClean="0">
                <a:latin typeface="Simplified Arabic" pitchFamily="18" charset="-78"/>
                <a:cs typeface="Simplified Arabic" pitchFamily="18" charset="-78"/>
              </a:rPr>
              <a:t>1.	مساهمات الدول الأطراف في اتفاقية جنيف.</a:t>
            </a:r>
          </a:p>
          <a:p>
            <a:r>
              <a:rPr lang="ar-IQ" sz="2000" dirty="0" smtClean="0">
                <a:latin typeface="Simplified Arabic" pitchFamily="18" charset="-78"/>
                <a:cs typeface="Simplified Arabic" pitchFamily="18" charset="-78"/>
              </a:rPr>
              <a:t>2.	مساهمات الجمعيات الوطنية للصليب الاحمر والهلال الاحمر.</a:t>
            </a:r>
          </a:p>
          <a:p>
            <a:r>
              <a:rPr lang="ar-IQ" sz="2000" dirty="0" smtClean="0">
                <a:latin typeface="Simplified Arabic" pitchFamily="18" charset="-78"/>
                <a:cs typeface="Simplified Arabic" pitchFamily="18" charset="-78"/>
              </a:rPr>
              <a:t>3.	مساهمات خاصة .</a:t>
            </a:r>
          </a:p>
          <a:p>
            <a:r>
              <a:rPr lang="ar-IQ" sz="2000" dirty="0" smtClean="0">
                <a:latin typeface="Simplified Arabic" pitchFamily="18" charset="-78"/>
                <a:cs typeface="Simplified Arabic" pitchFamily="18" charset="-78"/>
              </a:rPr>
              <a:t>4.	ايرادات مالية مختلفة منها اموال الصناديق والتبرعات والوصايا.</a:t>
            </a:r>
          </a:p>
          <a:p>
            <a:r>
              <a:rPr lang="ar-IQ" sz="2000" dirty="0" smtClean="0">
                <a:latin typeface="Simplified Arabic" pitchFamily="18" charset="-78"/>
                <a:cs typeface="Simplified Arabic" pitchFamily="18" charset="-78"/>
              </a:rPr>
              <a:t>وهناك ميزانية المقر , التي تقتصر على تمويل </a:t>
            </a:r>
            <a:r>
              <a:rPr lang="ar-IQ" sz="2000" dirty="0" err="1" smtClean="0">
                <a:latin typeface="Simplified Arabic" pitchFamily="18" charset="-78"/>
                <a:cs typeface="Simplified Arabic" pitchFamily="18" charset="-78"/>
              </a:rPr>
              <a:t>ماهو</a:t>
            </a:r>
            <a:r>
              <a:rPr lang="ar-IQ" sz="2000" dirty="0" smtClean="0">
                <a:latin typeface="Simplified Arabic" pitchFamily="18" charset="-78"/>
                <a:cs typeface="Simplified Arabic" pitchFamily="18" charset="-78"/>
              </a:rPr>
              <a:t> ضروري فقط , ويمول نصفها تقريبا الاتحاد السويسري . </a:t>
            </a:r>
          </a:p>
          <a:p>
            <a:r>
              <a:rPr lang="ar-IQ" sz="2000" dirty="0" smtClean="0">
                <a:latin typeface="Simplified Arabic" pitchFamily="18" charset="-78"/>
                <a:cs typeface="Simplified Arabic" pitchFamily="18" charset="-78"/>
              </a:rPr>
              <a:t>اما ميزانية " الميدان " , التي تمولها نداءات خاصة فتعكس تطور الاوضاع التي تعمل فيها اللجنة الدولية وفق مهماتها .</a:t>
            </a:r>
          </a:p>
          <a:p>
            <a:endParaRPr lang="ar-IQ" sz="2000" dirty="0" smtClean="0">
              <a:latin typeface="Simplified Arabic" pitchFamily="18" charset="-78"/>
              <a:cs typeface="Simplified Arabic" pitchFamily="18" charset="-78"/>
            </a:endParaRPr>
          </a:p>
          <a:p>
            <a:r>
              <a:rPr lang="ar-IQ" sz="2000" dirty="0" smtClean="0">
                <a:latin typeface="Simplified Arabic" pitchFamily="18" charset="-78"/>
                <a:cs typeface="Simplified Arabic" pitchFamily="18" charset="-78"/>
              </a:rPr>
              <a:t>عمل اللجنة الدولية للصليب الأحمر</a:t>
            </a:r>
          </a:p>
          <a:p>
            <a:r>
              <a:rPr lang="ar-IQ" sz="2000" dirty="0" smtClean="0">
                <a:latin typeface="Simplified Arabic" pitchFamily="18" charset="-78"/>
                <a:cs typeface="Simplified Arabic" pitchFamily="18" charset="-78"/>
              </a:rPr>
              <a:t>تمارس اللجنة عملها في الحالات التالية :-</a:t>
            </a:r>
          </a:p>
          <a:p>
            <a:r>
              <a:rPr lang="ar-IQ" sz="2000" dirty="0" smtClean="0">
                <a:latin typeface="Simplified Arabic" pitchFamily="18" charset="-78"/>
                <a:cs typeface="Simplified Arabic" pitchFamily="18" charset="-78"/>
              </a:rPr>
              <a:t>1.	النزاعات المسلحة الدولية .</a:t>
            </a:r>
          </a:p>
          <a:p>
            <a:r>
              <a:rPr lang="ar-IQ" sz="2000" dirty="0" smtClean="0">
                <a:latin typeface="Simplified Arabic" pitchFamily="18" charset="-78"/>
                <a:cs typeface="Simplified Arabic" pitchFamily="18" charset="-78"/>
              </a:rPr>
              <a:t>2.	النزاعات المسلحة غير الدولية .</a:t>
            </a:r>
          </a:p>
          <a:p>
            <a:r>
              <a:rPr lang="ar-IQ" sz="2000" dirty="0" smtClean="0">
                <a:latin typeface="Simplified Arabic" pitchFamily="18" charset="-78"/>
                <a:cs typeface="Simplified Arabic" pitchFamily="18" charset="-78"/>
              </a:rPr>
              <a:t>3.	الاضرابات الداخلية .</a:t>
            </a:r>
          </a:p>
          <a:p>
            <a:r>
              <a:rPr lang="ar-IQ" sz="2000" dirty="0" smtClean="0">
                <a:latin typeface="Simplified Arabic" pitchFamily="18" charset="-78"/>
                <a:cs typeface="Simplified Arabic" pitchFamily="18" charset="-78"/>
              </a:rPr>
              <a:t>وترمي اللجنة الدولية من خلال عملها الى حماية ومساعدة الضحايا , ويتمثل عملها بالتحدي فيما يلي :-</a:t>
            </a:r>
          </a:p>
          <a:p>
            <a:r>
              <a:rPr lang="ar-IQ" sz="2000" dirty="0" smtClean="0">
                <a:latin typeface="Simplified Arabic" pitchFamily="18" charset="-78"/>
                <a:cs typeface="Simplified Arabic" pitchFamily="18" charset="-78"/>
              </a:rPr>
              <a:t>1.	زيارة الاشخاص الذين حرموا من حريتهم ( اسرى الحرب والمحتجزين المدنيين والمعتقلين لأسباب امنية. وتزور مراكز الاعتقال , السجون والمعسكرات), فقط للتأكيد من ظروف الاعتقال من الناحية المادية والنفسية .</a:t>
            </a:r>
          </a:p>
          <a:p>
            <a:r>
              <a:rPr lang="ar-IQ" sz="2000" dirty="0" smtClean="0">
                <a:latin typeface="Simplified Arabic" pitchFamily="18" charset="-78"/>
                <a:cs typeface="Simplified Arabic" pitchFamily="18" charset="-78"/>
              </a:rPr>
              <a:t>2.	اغاثة الضحايا بمنحهم مساعدة طبية كتقديم العلاج الطبي وانشاء المستشفيات ومراكز التأهيل.</a:t>
            </a:r>
          </a:p>
          <a:p>
            <a:endParaRPr lang="ar-IQ" sz="2000" dirty="0" smtClean="0">
              <a:latin typeface="Simplified Arabic" pitchFamily="18" charset="-78"/>
              <a:cs typeface="Simplified Arabic" pitchFamily="18" charset="-78"/>
            </a:endParaRPr>
          </a:p>
          <a:p>
            <a:r>
              <a:rPr lang="ar-IQ" sz="2000" dirty="0" smtClean="0">
                <a:latin typeface="Simplified Arabic" pitchFamily="18" charset="-78"/>
                <a:cs typeface="Simplified Arabic" pitchFamily="18" charset="-78"/>
              </a:rPr>
              <a:t>تتدخل اللجنة ايضا بواسطة الوكالة المركزية للبحث عن المفقودين , حيث تتخلص مهام هذه الوكالة فيما يلي:-</a:t>
            </a:r>
          </a:p>
          <a:p>
            <a:r>
              <a:rPr lang="ar-IQ" sz="2000" dirty="0" smtClean="0">
                <a:latin typeface="Simplified Arabic" pitchFamily="18" charset="-78"/>
                <a:cs typeface="Simplified Arabic" pitchFamily="18" charset="-78"/>
              </a:rPr>
              <a:t>أ‌.	البحث عن الاشخاص الذين انقطعت اخبارهم عن اهلهم او الذين بلغ انهم فقدوا .</a:t>
            </a:r>
          </a:p>
          <a:p>
            <a:r>
              <a:rPr lang="ar-IQ" sz="2000" dirty="0" smtClean="0">
                <a:latin typeface="Simplified Arabic" pitchFamily="18" charset="-78"/>
                <a:cs typeface="Simplified Arabic" pitchFamily="18" charset="-78"/>
              </a:rPr>
              <a:t>ب‌.	نقل المراسلات العائلية عندما تكون وسائل الاتصالات العادية مقطوعة .</a:t>
            </a:r>
          </a:p>
          <a:p>
            <a:r>
              <a:rPr lang="ar-IQ" sz="2000" dirty="0" smtClean="0">
                <a:latin typeface="Simplified Arabic" pitchFamily="18" charset="-78"/>
                <a:cs typeface="Simplified Arabic" pitchFamily="18" charset="-78"/>
              </a:rPr>
              <a:t>ج‌.	تنظيم جمع شمل العائلات وإعادة الاشخاص الى اوطانهم.</a:t>
            </a:r>
          </a:p>
          <a:p>
            <a:r>
              <a:rPr lang="ar-IQ" sz="2000" dirty="0" smtClean="0">
                <a:latin typeface="Simplified Arabic" pitchFamily="18" charset="-78"/>
                <a:cs typeface="Simplified Arabic" pitchFamily="18" charset="-78"/>
              </a:rPr>
              <a:t>د‌.	زيارة المعتقلين </a:t>
            </a:r>
            <a:r>
              <a:rPr lang="ar-IQ" sz="2000" dirty="0" err="1" smtClean="0">
                <a:latin typeface="Simplified Arabic" pitchFamily="18" charset="-78"/>
                <a:cs typeface="Simplified Arabic" pitchFamily="18" charset="-78"/>
              </a:rPr>
              <a:t>المدنين</a:t>
            </a:r>
            <a:r>
              <a:rPr lang="ar-IQ" sz="2000" dirty="0" smtClean="0">
                <a:latin typeface="Simplified Arabic" pitchFamily="18" charset="-78"/>
                <a:cs typeface="Simplified Arabic" pitchFamily="18" charset="-78"/>
              </a:rPr>
              <a:t> والعسكريين داخل المعسكرات والسجون والمستشفيات في بلدان عديدة على اثر النزاعات المسلحة او الاضرابات الداخلية.</a:t>
            </a:r>
          </a:p>
          <a:p>
            <a:r>
              <a:rPr lang="ar-IQ" sz="2000" dirty="0" smtClean="0">
                <a:latin typeface="Simplified Arabic" pitchFamily="18" charset="-78"/>
                <a:cs typeface="Simplified Arabic" pitchFamily="18" charset="-78"/>
              </a:rPr>
              <a:t>ذ‌.	جمع شمل العائلات التي كانت قد انفصلت بسبب الحرب .</a:t>
            </a:r>
          </a:p>
          <a:p>
            <a:r>
              <a:rPr lang="ar-IQ" sz="2000" dirty="0" smtClean="0">
                <a:latin typeface="Simplified Arabic" pitchFamily="18" charset="-78"/>
                <a:cs typeface="Simplified Arabic" pitchFamily="18" charset="-78"/>
              </a:rPr>
              <a:t>ر‌.	اغاثة المقعدين بسبب الحرب في مختلف مناطق العالم .</a:t>
            </a:r>
          </a:p>
          <a:p>
            <a:endParaRPr lang="ar-IQ" sz="2000" dirty="0" smtClean="0">
              <a:latin typeface="Simplified Arabic" pitchFamily="18" charset="-78"/>
              <a:cs typeface="Simplified Arabic" pitchFamily="18" charset="-78"/>
            </a:endParaRPr>
          </a:p>
          <a:p>
            <a:r>
              <a:rPr lang="ar-IQ" sz="2000" dirty="0" smtClean="0">
                <a:latin typeface="Simplified Arabic" pitchFamily="18" charset="-78"/>
                <a:cs typeface="Simplified Arabic" pitchFamily="18" charset="-78"/>
              </a:rPr>
              <a:t>اما فيما يتعلق بالأساس القانوني لعمل اللجنة الدولية للصليب الاحمر اثناء اي نزاع مسلح غير دولي , او اثناء الاضطرابات الداخلية رأت اللجنة انه يمكن لها الاسهام في حل المشاكل بفضل حيادها والاستقلال.</a:t>
            </a:r>
          </a:p>
          <a:p>
            <a:r>
              <a:rPr lang="ar-IQ" sz="2000" dirty="0" smtClean="0">
                <a:latin typeface="Simplified Arabic" pitchFamily="18" charset="-78"/>
                <a:cs typeface="Simplified Arabic" pitchFamily="18" charset="-78"/>
              </a:rPr>
              <a:t>3-	المنظمة العربية لحقوق الانسان</a:t>
            </a:r>
          </a:p>
          <a:p>
            <a:r>
              <a:rPr lang="ar-IQ" sz="2000" dirty="0" smtClean="0">
                <a:latin typeface="Simplified Arabic" pitchFamily="18" charset="-78"/>
                <a:cs typeface="Simplified Arabic" pitchFamily="18" charset="-78"/>
              </a:rPr>
              <a:t>ان شعوب الوطن العربي , كغيره من الشعوب وخاصة في العالم الثالث , بدأت تسمع عن الحقوق الانسان والدساتير والحريات الأساسية منذ بدايات عهد النهضة في القرن التاسع عشر. ومع زيادة التعليم والوعي والرغبة في المشاركة السياسية ,وجدت هذه المفاهيم تربة خصبة بين المثقفين في اواسط القرن العشرين ,والذين كانوا في طليعة الحركات الوطنية من اجل الاستقلال .ولذلك تبوأ في لحظات الاستقلال الاولى في فترة </a:t>
            </a:r>
            <a:r>
              <a:rPr lang="ar-IQ" sz="2000" dirty="0" err="1" smtClean="0">
                <a:latin typeface="Simplified Arabic" pitchFamily="18" charset="-78"/>
                <a:cs typeface="Simplified Arabic" pitchFamily="18" charset="-78"/>
              </a:rPr>
              <a:t>مابين</a:t>
            </a:r>
            <a:r>
              <a:rPr lang="ar-IQ" sz="2000" dirty="0" smtClean="0">
                <a:latin typeface="Simplified Arabic" pitchFamily="18" charset="-78"/>
                <a:cs typeface="Simplified Arabic" pitchFamily="18" charset="-78"/>
              </a:rPr>
              <a:t> الحربين ,</a:t>
            </a:r>
            <a:r>
              <a:rPr lang="ar-IQ" sz="2000" dirty="0" err="1" smtClean="0">
                <a:latin typeface="Simplified Arabic" pitchFamily="18" charset="-78"/>
                <a:cs typeface="Simplified Arabic" pitchFamily="18" charset="-78"/>
              </a:rPr>
              <a:t>ومابعد</a:t>
            </a:r>
            <a:r>
              <a:rPr lang="ar-IQ" sz="2000" dirty="0" smtClean="0">
                <a:latin typeface="Simplified Arabic" pitchFamily="18" charset="-78"/>
                <a:cs typeface="Simplified Arabic" pitchFamily="18" charset="-78"/>
              </a:rPr>
              <a:t> الحرب العالمية </a:t>
            </a:r>
            <a:r>
              <a:rPr lang="ar-IQ" sz="2000" dirty="0" err="1" smtClean="0">
                <a:latin typeface="Simplified Arabic" pitchFamily="18" charset="-78"/>
                <a:cs typeface="Simplified Arabic" pitchFamily="18" charset="-78"/>
              </a:rPr>
              <a:t>الثانية,ومعظم</a:t>
            </a:r>
            <a:r>
              <a:rPr lang="ar-IQ" sz="2000" dirty="0" smtClean="0">
                <a:latin typeface="Simplified Arabic" pitchFamily="18" charset="-78"/>
                <a:cs typeface="Simplified Arabic" pitchFamily="18" charset="-78"/>
              </a:rPr>
              <a:t> مفاهيم ومواثيق مفردات حقوق الانسان ,</a:t>
            </a:r>
            <a:r>
              <a:rPr lang="ar-IQ" sz="2000" dirty="0" err="1" smtClean="0">
                <a:latin typeface="Simplified Arabic" pitchFamily="18" charset="-78"/>
                <a:cs typeface="Simplified Arabic" pitchFamily="18" charset="-78"/>
              </a:rPr>
              <a:t>بمفهوها</a:t>
            </a:r>
            <a:r>
              <a:rPr lang="ar-IQ" sz="2000" dirty="0" smtClean="0">
                <a:latin typeface="Simplified Arabic" pitchFamily="18" charset="-78"/>
                <a:cs typeface="Simplified Arabic" pitchFamily="18" charset="-78"/>
              </a:rPr>
              <a:t> </a:t>
            </a:r>
            <a:r>
              <a:rPr lang="ar-IQ" sz="2000" dirty="0" err="1" smtClean="0">
                <a:latin typeface="Simplified Arabic" pitchFamily="18" charset="-78"/>
                <a:cs typeface="Simplified Arabic" pitchFamily="18" charset="-78"/>
              </a:rPr>
              <a:t>اليبرالي</a:t>
            </a:r>
            <a:r>
              <a:rPr lang="ar-IQ" sz="2000" dirty="0" smtClean="0">
                <a:latin typeface="Simplified Arabic" pitchFamily="18" charset="-78"/>
                <a:cs typeface="Simplified Arabic" pitchFamily="18" charset="-78"/>
              </a:rPr>
              <a:t> . فالدساتير العربية التي صدرت بين عامي 1920-1946, اكدت كل هذه المفاهيم والقيم والحقوق .</a:t>
            </a:r>
          </a:p>
          <a:p>
            <a:r>
              <a:rPr lang="ar-IQ" sz="2000" dirty="0" smtClean="0">
                <a:latin typeface="Simplified Arabic" pitchFamily="18" charset="-78"/>
                <a:cs typeface="Simplified Arabic" pitchFamily="18" charset="-78"/>
              </a:rPr>
              <a:t>لكن المشكلة العربية من تقنين العلاقة بين الشعوب والسلطة ومن احترام حقوق الانسان وحرياته الاساسية ,عادت </a:t>
            </a:r>
            <a:r>
              <a:rPr lang="ar-IQ" sz="2000" dirty="0" err="1" smtClean="0">
                <a:latin typeface="Simplified Arabic" pitchFamily="18" charset="-78"/>
                <a:cs typeface="Simplified Arabic" pitchFamily="18" charset="-78"/>
              </a:rPr>
              <a:t>للظهور,منذ</a:t>
            </a:r>
            <a:r>
              <a:rPr lang="ar-IQ" sz="2000" dirty="0" smtClean="0">
                <a:latin typeface="Simplified Arabic" pitchFamily="18" charset="-78"/>
                <a:cs typeface="Simplified Arabic" pitchFamily="18" charset="-78"/>
              </a:rPr>
              <a:t> الانقلابات العسكرية الاستيلاء على السلطة بالقوة وليس بحكم القانون او الوسيلة الشرعية(الانتخاب) وأعلنت مثل هذه الانقلابات نفسها "كثورات" وبدا بعضها تغيرات اجتماعية اقتصادية واسعة النطاق .لكنها تحت مسمى "الثورية" ومع الشعارات الشعوبية التي رفعتها ,بررت تعليق الديمقراطية والحرية الاساسية وانتهاك حقوق الانسان وحرياته الاساسية ,والتي نصت عليها الاعلانات والمواثيق الدولية  رغم توقيع اغلبية الدول العربية على تلك المواثيق العالمية .</a:t>
            </a:r>
          </a:p>
          <a:p>
            <a:r>
              <a:rPr lang="ar-IQ" sz="2000" dirty="0" smtClean="0">
                <a:latin typeface="Simplified Arabic" pitchFamily="18" charset="-78"/>
                <a:cs typeface="Simplified Arabic" pitchFamily="18" charset="-78"/>
              </a:rPr>
              <a:t>وقد أدى ذلك فيما أدى اليه من التعسف والقهر والاستبداد , الذي لم يجد معه بعض المواطنين العرب بدأ من اللجوء هم او اسراهم بالشكوى لمنظمات حقوق الانسان الدولية الحكومية وغير الحكومية وخاصة منظمة العفو الدولية .لذلك لجا عدد من المثقفين العرب عام 1982 بعد ان تبلور لدى البعض منهم في بداية الثمانينات قناعة تامة بان بداية الخروج من هذا المأزق ,هي احترام وتعزيز حقوق الانسان والحريات الاساسية في الوطن العربي للمواطنين والأشخاص الموجودين على ارضه ,الى المبادرة بحركة عربية لحقوق الانسان .وبعد مداولات ونقاشات عديدة في تونس والقاهرة وبيروت ,تمت الدعوة الى جمعية تأسيسية لإنشاء اول  منظمة عربية لحقوق الانسان .لكن الحكومات العربية رفضت تمكين هؤلاء الدعاة من عقد مؤتمرهم الأول في أي عاصمة عربية. </a:t>
            </a:r>
          </a:p>
          <a:p>
            <a:r>
              <a:rPr lang="ar-IQ" sz="2000" dirty="0" smtClean="0">
                <a:latin typeface="Simplified Arabic" pitchFamily="18" charset="-78"/>
                <a:cs typeface="Simplified Arabic" pitchFamily="18" charset="-78"/>
              </a:rPr>
              <a:t>لذلك اضطر المنظمون في عقد الجمعية التأسيسية في ليماسول قبرص وفي الاول من كانون الاول 1983 , أنشأت المنظمة العربية لحقوق الانسان واتخذت من القاهرة مقرا لها وقد نمت الحقوق العربية لحقوق الانسان وتطورت ببطء شديد وتجلى هذا التطور في تأسيس فروع للمنظمة في عدة بلدان عربية واجنبيه وللمنظمة مجلس أمناء منتخب ورئيس وأمين عام لقد جاء في مقدمة النظام الاساسي للمنظمة :" ان حقوق الانسان وحرياته الاساسية حقوق وحريات اصلية  لا يمكن النزول عنها وان التعدي على هذه الحقوق وحرياته الاساسية واجب ولا يجوز التقصير فيه او التقاعس عنه .</a:t>
            </a:r>
          </a:p>
          <a:p>
            <a:r>
              <a:rPr lang="ar-IQ" sz="2000" dirty="0" smtClean="0">
                <a:latin typeface="Simplified Arabic" pitchFamily="18" charset="-78"/>
                <a:cs typeface="Simplified Arabic" pitchFamily="18" charset="-78"/>
              </a:rPr>
              <a:t>وتلتزم المنظمة بالقيم التي وردت بالأديان السماوية والمبادئ الاساسية التي تضمنها كل من ميثاق الامم المتحدة والفاعلان العالمي لحقوق الانسان والاتفاقيات الدولية الخاصة بحقوق الانسان وكافة الاتفاقيات والمواثيق الدولية والإقليمية الخاصة بحقوق الانسان .</a:t>
            </a:r>
          </a:p>
          <a:p>
            <a:r>
              <a:rPr lang="ar-IQ" sz="2000" dirty="0" smtClean="0">
                <a:latin typeface="Simplified Arabic" pitchFamily="18" charset="-78"/>
                <a:cs typeface="Simplified Arabic" pitchFamily="18" charset="-78"/>
              </a:rPr>
              <a:t>كان للمنظمة العربية لحقوق الانسان وفروعها مهام شاقة للغاية وخاصة في التعامل مع الحكومات العربية التي نصبها الاعداء منذ البداية وصعوبة تنمية ثقافة عربية لحقوق الانسان وكانت المنظمة تعمل على حماية حقوق جميع </a:t>
            </a:r>
            <a:r>
              <a:rPr lang="ar-IQ" sz="2000" dirty="0" err="1" smtClean="0">
                <a:latin typeface="Simplified Arabic" pitchFamily="18" charset="-78"/>
                <a:cs typeface="Simplified Arabic" pitchFamily="18" charset="-78"/>
              </a:rPr>
              <a:t>الايدلوجيات</a:t>
            </a:r>
            <a:r>
              <a:rPr lang="ar-IQ" sz="2000" dirty="0" smtClean="0">
                <a:latin typeface="Simplified Arabic" pitchFamily="18" charset="-78"/>
                <a:cs typeface="Simplified Arabic" pitchFamily="18" charset="-78"/>
              </a:rPr>
              <a:t> السياسية والفكرية والدفاع عنها حتى وان كان هؤلاء انفسهم </a:t>
            </a:r>
            <a:r>
              <a:rPr lang="ar-IQ" sz="2000" dirty="0" err="1" smtClean="0">
                <a:latin typeface="Simplified Arabic" pitchFamily="18" charset="-78"/>
                <a:cs typeface="Simplified Arabic" pitchFamily="18" charset="-78"/>
              </a:rPr>
              <a:t>لايؤمنون</a:t>
            </a:r>
            <a:r>
              <a:rPr lang="ar-IQ" sz="2000" dirty="0" smtClean="0">
                <a:latin typeface="Simplified Arabic" pitchFamily="18" charset="-78"/>
                <a:cs typeface="Simplified Arabic" pitchFamily="18" charset="-78"/>
              </a:rPr>
              <a:t> بالديمقراطية أو المساواة بين كل البشر في الحقوق والواجبات ولم يكن ذلك بالأمر السهل .</a:t>
            </a:r>
          </a:p>
          <a:p>
            <a:r>
              <a:rPr lang="ar-IQ" sz="2000" dirty="0" smtClean="0">
                <a:latin typeface="Simplified Arabic" pitchFamily="18" charset="-78"/>
                <a:cs typeface="Simplified Arabic" pitchFamily="18" charset="-78"/>
              </a:rPr>
              <a:t>كما عملت المنظمة العربية بكل الوسائل المتاحة امامها للإفراج عن الاشخاص الذين يقتلون او يحتجزون او تقيد حريتهم بسبب </a:t>
            </a:r>
            <a:r>
              <a:rPr lang="ar-IQ" sz="2000" dirty="0" err="1" smtClean="0">
                <a:latin typeface="Simplified Arabic" pitchFamily="18" charset="-78"/>
                <a:cs typeface="Simplified Arabic" pitchFamily="18" charset="-78"/>
              </a:rPr>
              <a:t>أرائهم</a:t>
            </a:r>
            <a:r>
              <a:rPr lang="ar-IQ" sz="2000" dirty="0" smtClean="0">
                <a:latin typeface="Simplified Arabic" pitchFamily="18" charset="-78"/>
                <a:cs typeface="Simplified Arabic" pitchFamily="18" charset="-78"/>
              </a:rPr>
              <a:t> السياسية ومعتقداتهم الدينية او غير ذلك من المعتقدات التي تمليها عليها ضمائرهم او بسبب العرق او الجنس او الدين او اللون وكذلك الاشخاص الذين يخضعون لأكراه أو تعذيب أو أي ضرب من ضروب المعاملة او العقوبة القاسية او الانسانية او المهنية أو الاحاطة بالكرامة الانسانية وكذلك الاشخاص المختطفون والمختفون </a:t>
            </a:r>
            <a:r>
              <a:rPr lang="ar-IQ" sz="2000" dirty="0" err="1" smtClean="0">
                <a:latin typeface="Simplified Arabic" pitchFamily="18" charset="-78"/>
                <a:cs typeface="Simplified Arabic" pitchFamily="18" charset="-78"/>
              </a:rPr>
              <a:t>ومجهولوا</a:t>
            </a:r>
            <a:r>
              <a:rPr lang="ar-IQ" sz="2000" dirty="0" smtClean="0">
                <a:latin typeface="Simplified Arabic" pitchFamily="18" charset="-78"/>
                <a:cs typeface="Simplified Arabic" pitchFamily="18" charset="-78"/>
              </a:rPr>
              <a:t> المصير , وتعمل المنظمة على تقديم العون لهم وهذه الاعمال ترجمتها على ارض الواقع المنظمة العربية لحقوق الانسان فرع الاردن من خلال نشاطها وتعاون الاجهزة الرسمية مع هذا الوضع .</a:t>
            </a:r>
          </a:p>
          <a:p>
            <a:r>
              <a:rPr lang="ar-IQ" sz="2000" dirty="0" smtClean="0">
                <a:latin typeface="Simplified Arabic" pitchFamily="18" charset="-78"/>
                <a:cs typeface="Simplified Arabic" pitchFamily="18" charset="-78"/>
              </a:rPr>
              <a:t>هذا وقد وافقت لجنة الامم المتحدة للمنظمات غير الحكومية بالإجماع على حصول المنظمة العربية لحقوق الانسان على الصفة الاستثمارية في 22 كانون الثاني 1989 دون المعارضة من اي الحكومات العربية وبقي لنا ان نقول بأن الحركة العربية لحقوق الانسان </a:t>
            </a:r>
            <a:r>
              <a:rPr lang="ar-IQ" sz="2000" dirty="0" err="1" smtClean="0">
                <a:latin typeface="Simplified Arabic" pitchFamily="18" charset="-78"/>
                <a:cs typeface="Simplified Arabic" pitchFamily="18" charset="-78"/>
              </a:rPr>
              <a:t>لاتقتصر</a:t>
            </a:r>
            <a:r>
              <a:rPr lang="ar-IQ" sz="2000" dirty="0" smtClean="0">
                <a:latin typeface="Simplified Arabic" pitchFamily="18" charset="-78"/>
                <a:cs typeface="Simplified Arabic" pitchFamily="18" charset="-78"/>
              </a:rPr>
              <a:t> على المنظمة وفروعها فقد نشأة عدة مراكز أخرى معينة بقضايا حقوق الانسان فقد ظهرت مراكز متخصصة في حقوق المرأة وحقوق العمال وحقوق الفلاحين .....الخ وان الطريق لايزال طويل امام غرس وتعميق قيم وممارسات الانسان في المجتمعات العربية . </a:t>
            </a:r>
          </a:p>
          <a:p>
            <a:r>
              <a:rPr lang="ar-IQ" sz="2000" dirty="0" smtClean="0">
                <a:latin typeface="Simplified Arabic" pitchFamily="18" charset="-78"/>
                <a:cs typeface="Simplified Arabic" pitchFamily="18" charset="-78"/>
              </a:rPr>
              <a:t>4-	 منظمات غوث اللاجئين </a:t>
            </a:r>
          </a:p>
          <a:p>
            <a:r>
              <a:rPr lang="ar-IQ" sz="2000" dirty="0" smtClean="0">
                <a:latin typeface="Simplified Arabic" pitchFamily="18" charset="-78"/>
                <a:cs typeface="Simplified Arabic" pitchFamily="18" charset="-78"/>
              </a:rPr>
              <a:t>اهتمت الامم المتحدة بشؤون اللاجئين ودعمت الجهود الدولية بهذا الشأن الا ان الضرورة اقتضت تشكيل هيئة خاصة بالأمم المتحدة تأخذ على عاتقها هذا الامر لذلك أصدرت الجمعية العامة في 3 كانون الاول 1949 قرار أقتضى بموجبه تشكيل </a:t>
            </a:r>
            <a:r>
              <a:rPr lang="ar-IQ" sz="2000" dirty="0" err="1" smtClean="0">
                <a:latin typeface="Simplified Arabic" pitchFamily="18" charset="-78"/>
                <a:cs typeface="Simplified Arabic" pitchFamily="18" charset="-78"/>
              </a:rPr>
              <a:t>ماسمي</a:t>
            </a:r>
            <a:r>
              <a:rPr lang="ar-IQ" sz="2000" dirty="0" smtClean="0">
                <a:latin typeface="Simplified Arabic" pitchFamily="18" charset="-78"/>
                <a:cs typeface="Simplified Arabic" pitchFamily="18" charset="-78"/>
              </a:rPr>
              <a:t> بمفوضية الامم المتحدة لشؤون اللاجئين </a:t>
            </a:r>
            <a:r>
              <a:rPr lang="ar-IQ" sz="2000" dirty="0" err="1" smtClean="0">
                <a:latin typeface="Simplified Arabic" pitchFamily="18" charset="-78"/>
                <a:cs typeface="Simplified Arabic" pitchFamily="18" charset="-78"/>
              </a:rPr>
              <a:t>ابتدءا</a:t>
            </a:r>
            <a:r>
              <a:rPr lang="ar-IQ" sz="2000" dirty="0" smtClean="0">
                <a:latin typeface="Simplified Arabic" pitchFamily="18" charset="-78"/>
                <a:cs typeface="Simplified Arabic" pitchFamily="18" charset="-78"/>
              </a:rPr>
              <a:t> من اول كانون الاول 1951 وحرصت هذه المفوضية على التعاون مع المنظمات غير الحكومية للاجئين فالطبيعة الانسانية للمفوضية والبعد غير التنفيذي الذي كان يميزها في أيام نشأتها الاولى جعل من المنظمات غير الحكومية جهات فعالة ومهمة في تنفيذ المساعدات المتعلقة باللاجئين في حين المفوضية كانت مهتمة بالتخطيط والتنسيق كان الجانب التنفيذي يقع الى حد كبير على عاتق المنظمات ويوجد في الوقت الحاضر </a:t>
            </a:r>
            <a:r>
              <a:rPr lang="ar-IQ" sz="2000" dirty="0" err="1" smtClean="0">
                <a:latin typeface="Simplified Arabic" pitchFamily="18" charset="-78"/>
                <a:cs typeface="Simplified Arabic" pitchFamily="18" charset="-78"/>
              </a:rPr>
              <a:t>مايربو</a:t>
            </a:r>
            <a:r>
              <a:rPr lang="ar-IQ" sz="2000" dirty="0" smtClean="0">
                <a:latin typeface="Simplified Arabic" pitchFamily="18" charset="-78"/>
                <a:cs typeface="Simplified Arabic" pitchFamily="18" charset="-78"/>
              </a:rPr>
              <a:t> على (1000 ) منظمة غير حكومية منغمسة على النطاق العالمي في العمل مباشرة او بصورة غير مباشرة مع اللاجئين سواء في مجال الانذار المبكر او الاستجابة في حالات الطوارئ او البحث عن الحلول </a:t>
            </a:r>
            <a:r>
              <a:rPr lang="ar-IQ" sz="2000" dirty="0" err="1" smtClean="0">
                <a:latin typeface="Simplified Arabic" pitchFamily="18" charset="-78"/>
                <a:cs typeface="Simplified Arabic" pitchFamily="18" charset="-78"/>
              </a:rPr>
              <a:t>الدائمية</a:t>
            </a:r>
            <a:r>
              <a:rPr lang="ar-IQ" sz="2000" dirty="0" smtClean="0">
                <a:latin typeface="Simplified Arabic" pitchFamily="18" charset="-78"/>
                <a:cs typeface="Simplified Arabic" pitchFamily="18" charset="-78"/>
              </a:rPr>
              <a:t> فالمنظمات غير الحكومية تساهم بدور مهم بل انها اقرب شركاء المفوضية في الاستجابة لحالات الطوارئ ونصير قوي بشأن الحماية الدولية .</a:t>
            </a:r>
          </a:p>
          <a:p>
            <a:r>
              <a:rPr lang="ar-IQ" sz="2000" dirty="0" smtClean="0">
                <a:latin typeface="Simplified Arabic" pitchFamily="18" charset="-78"/>
                <a:cs typeface="Simplified Arabic" pitchFamily="18" charset="-78"/>
              </a:rPr>
              <a:t>وترتبط المفوضية بالوقت الحاضر باتفاقيات رسمية مع ما يزيد على ( 250 ) منظمة غير حكومية . ويتم بموجب هذه الاتفاقية توجيه ربع الميزانية العالمية للمفوضية ( 3000 مليون دولار سنويا ) بشكل مباشر او غير مباشر من خلال المنظمات غير الحكومية . ولهذا تعد هذه المنظمات الشريك الاساسي للمفوضية في عملية توصيل الاغاثة الانسانية وفي تنفيذ برامج المساعدات اضافة لذلك فان المنظمات غير الحكومية توفر للمفوضية المعلومات القيمة عن الازمات التي تكشف تدريجيا لما تتمتع به من مرونة تمكنها من التدخل المباشر لتوفير الاغاثة الضرورية .</a:t>
            </a:r>
          </a:p>
          <a:p>
            <a:r>
              <a:rPr lang="ar-IQ" sz="2000" dirty="0" smtClean="0">
                <a:latin typeface="Simplified Arabic" pitchFamily="18" charset="-78"/>
                <a:cs typeface="Simplified Arabic" pitchFamily="18" charset="-78"/>
              </a:rPr>
              <a:t>كما تقوم المنظمات غير الحكومية بدور </a:t>
            </a:r>
            <a:r>
              <a:rPr lang="ar-IQ" sz="2000" dirty="0" err="1" smtClean="0">
                <a:latin typeface="Simplified Arabic" pitchFamily="18" charset="-78"/>
                <a:cs typeface="Simplified Arabic" pitchFamily="18" charset="-78"/>
              </a:rPr>
              <a:t>لاغنى</a:t>
            </a:r>
            <a:r>
              <a:rPr lang="ar-IQ" sz="2000" dirty="0" smtClean="0">
                <a:latin typeface="Simplified Arabic" pitchFamily="18" charset="-78"/>
                <a:cs typeface="Simplified Arabic" pitchFamily="18" charset="-78"/>
              </a:rPr>
              <a:t> عنه في تحفيز الضمير العالمي وذلك بكشفها عن انتهاكات حقوق الانسان الامر الذي يضاعف في ادراك السياسيين والجهود وعلى حد سواء لهذه مما يدفعهم لزيادة التأثير على المعايير القانونية الدولية والتوصية بالإجراءات السياسية والإنسانية .</a:t>
            </a:r>
          </a:p>
          <a:p>
            <a:r>
              <a:rPr lang="ar-IQ" sz="2000" dirty="0" smtClean="0">
                <a:latin typeface="Simplified Arabic" pitchFamily="18" charset="-78"/>
                <a:cs typeface="Simplified Arabic" pitchFamily="18" charset="-78"/>
              </a:rPr>
              <a:t>كما تقوم المنظمات غير الحكومية بدور لا يمكن اغفاله بشأن تعزيز الحلول من اجل ردم الهواء بين الاغاثة والتنمية ومساعدة العائدين على الاندماج والاعتراف بالدور الحاسم الذي تقوم به </a:t>
            </a:r>
            <a:r>
              <a:rPr lang="ar-IQ" sz="2000" b="1" dirty="0" smtClean="0">
                <a:latin typeface="Simplified Arabic" pitchFamily="18" charset="-78"/>
                <a:cs typeface="Simplified Arabic" pitchFamily="18" charset="-78"/>
              </a:rPr>
              <a:t>المنظمات غير الحكومية شرعت مفوضية الامم المتحدة لشؤون اللاجئين وشركائها من المنظمات غير الحكومية في عملية يطلق عليها اسم الشركة في العمل بلغت ذروتها بعقد مؤتمر عالمي في شهر حزيران 1994 في( اوسلو </a:t>
            </a:r>
            <a:r>
              <a:rPr lang="ar-IQ" sz="2000" dirty="0" smtClean="0">
                <a:latin typeface="Simplified Arabic" pitchFamily="18" charset="-78"/>
                <a:cs typeface="Simplified Arabic" pitchFamily="18" charset="-78"/>
              </a:rPr>
              <a:t>).</a:t>
            </a:r>
          </a:p>
          <a:p>
            <a:r>
              <a:rPr lang="ar-IQ" sz="2000" dirty="0" smtClean="0">
                <a:latin typeface="Simplified Arabic" pitchFamily="18" charset="-78"/>
                <a:cs typeface="Simplified Arabic" pitchFamily="18" charset="-78"/>
              </a:rPr>
              <a:t>وتشكل خطة عمل التي اعتمدها هذا المؤتمر برنامج عمل التعاون بين المنظمات الغير حكومية ومفوضية الامم المتحدة لشؤون اللاجئين في مجال الحماية </a:t>
            </a:r>
            <a:r>
              <a:rPr lang="ar-IQ" sz="2000" dirty="0" err="1" smtClean="0">
                <a:latin typeface="Simplified Arabic" pitchFamily="18" charset="-78"/>
                <a:cs typeface="Simplified Arabic" pitchFamily="18" charset="-78"/>
              </a:rPr>
              <a:t>والتاهب</a:t>
            </a:r>
            <a:r>
              <a:rPr lang="ar-IQ" sz="2000" dirty="0" smtClean="0">
                <a:latin typeface="Simplified Arabic" pitchFamily="18" charset="-78"/>
                <a:cs typeface="Simplified Arabic" pitchFamily="18" charset="-78"/>
              </a:rPr>
              <a:t> والاستجابة لحالات الطوارئ والنازحين داخليا والحلول و الاستمرار من الاغاثة الى التنمية </a:t>
            </a:r>
          </a:p>
          <a:p>
            <a:endParaRPr lang="ar-IQ" sz="2000" dirty="0">
              <a:latin typeface="Simplified Arabic" pitchFamily="18" charset="-78"/>
              <a:cs typeface="Simplified Arabic" pitchFamily="18" charset="-78"/>
            </a:endParaRPr>
          </a:p>
        </p:txBody>
      </p:sp>
    </p:spTree>
    <p:extLst>
      <p:ext uri="{BB962C8B-B14F-4D97-AF65-F5344CB8AC3E}">
        <p14:creationId xmlns:p14="http://schemas.microsoft.com/office/powerpoint/2010/main" val="105919197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220</Words>
  <Application>Microsoft Office PowerPoint</Application>
  <PresentationFormat>عرض على الشاشة (3:4)‏</PresentationFormat>
  <Paragraphs>58</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المبحث الرابع الجزء الثاني  المنظمات غير الحكومية ودورها في الدفاع عن حقوق الانسان</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المبحث الرابع الجزء الثاني  المنظمات غير الحكومية ودورها في الدفاع عن حقوق الانسان</dc:title>
  <dc:creator>DR.Ahmed Saker 2O11</dc:creator>
  <cp:lastModifiedBy>DR.Ahmed Saker 2O11</cp:lastModifiedBy>
  <cp:revision>1</cp:revision>
  <dcterms:created xsi:type="dcterms:W3CDTF">2018-12-18T14:19:21Z</dcterms:created>
  <dcterms:modified xsi:type="dcterms:W3CDTF">2018-12-18T14:23:41Z</dcterms:modified>
</cp:coreProperties>
</file>