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1F20769-E193-4409-886E-C22291F6D063}"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893627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1F20769-E193-4409-886E-C22291F6D063}"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392478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1F20769-E193-4409-886E-C22291F6D063}"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1528831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1F20769-E193-4409-886E-C22291F6D063}"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2926013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1F20769-E193-4409-886E-C22291F6D063}"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2586446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1F20769-E193-4409-886E-C22291F6D063}"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73058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1F20769-E193-4409-886E-C22291F6D063}"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103101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1F20769-E193-4409-886E-C22291F6D063}"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53364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1F20769-E193-4409-886E-C22291F6D063}"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1984084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1F20769-E193-4409-886E-C22291F6D063}"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3704379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1F20769-E193-4409-886E-C22291F6D063}"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12C8EE2-A0A9-4197-8612-AD8D0EF354AE}" type="slidenum">
              <a:rPr lang="ar-IQ" smtClean="0"/>
              <a:t>‹#›</a:t>
            </a:fld>
            <a:endParaRPr lang="ar-IQ"/>
          </a:p>
        </p:txBody>
      </p:sp>
    </p:spTree>
    <p:extLst>
      <p:ext uri="{BB962C8B-B14F-4D97-AF65-F5344CB8AC3E}">
        <p14:creationId xmlns:p14="http://schemas.microsoft.com/office/powerpoint/2010/main" val="47368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1F20769-E193-4409-886E-C22291F6D063}"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2C8EE2-A0A9-4197-8612-AD8D0EF354AE}" type="slidenum">
              <a:rPr lang="ar-IQ" smtClean="0"/>
              <a:t>‹#›</a:t>
            </a:fld>
            <a:endParaRPr lang="ar-IQ"/>
          </a:p>
        </p:txBody>
      </p:sp>
    </p:spTree>
    <p:extLst>
      <p:ext uri="{BB962C8B-B14F-4D97-AF65-F5344CB8AC3E}">
        <p14:creationId xmlns:p14="http://schemas.microsoft.com/office/powerpoint/2010/main" val="1637608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0"/>
            <a:ext cx="7128792" cy="2060848"/>
          </a:xfrm>
        </p:spPr>
        <p:txBody>
          <a:bodyPr>
            <a:normAutofit fontScale="90000"/>
          </a:bodyPr>
          <a:lstStyle/>
          <a:p>
            <a:r>
              <a:rPr lang="ar-IQ" dirty="0" smtClean="0"/>
              <a:t>المبحث الرابع</a:t>
            </a:r>
            <a:br>
              <a:rPr lang="ar-IQ" dirty="0" smtClean="0"/>
            </a:br>
            <a:r>
              <a:rPr lang="ar-IQ" dirty="0" smtClean="0"/>
              <a:t>المواثيق والمنظمات الاقليمية لحقوق الانسان</a:t>
            </a:r>
            <a:br>
              <a:rPr lang="ar-IQ" dirty="0" smtClean="0"/>
            </a:br>
            <a:endParaRPr lang="ar-IQ" dirty="0"/>
          </a:p>
        </p:txBody>
      </p:sp>
      <p:sp>
        <p:nvSpPr>
          <p:cNvPr id="3" name="عنوان فرعي 2"/>
          <p:cNvSpPr>
            <a:spLocks noGrp="1"/>
          </p:cNvSpPr>
          <p:nvPr>
            <p:ph type="subTitle" idx="1"/>
          </p:nvPr>
        </p:nvSpPr>
        <p:spPr>
          <a:xfrm>
            <a:off x="-252536" y="1772816"/>
            <a:ext cx="9396536" cy="5832648"/>
          </a:xfrm>
        </p:spPr>
        <p:txBody>
          <a:bodyPr>
            <a:noAutofit/>
          </a:bodyPr>
          <a:lstStyle/>
          <a:p>
            <a:r>
              <a:rPr lang="ar-IQ" sz="2000" dirty="0" smtClean="0">
                <a:latin typeface="Simplified Arabic" pitchFamily="18" charset="-78"/>
                <a:cs typeface="Simplified Arabic" pitchFamily="18" charset="-78"/>
              </a:rPr>
              <a:t>1-	الاتفاقية الأوربية لحقوق الإنسان</a:t>
            </a:r>
          </a:p>
          <a:p>
            <a:r>
              <a:rPr lang="ar-IQ" sz="2000" dirty="0" smtClean="0">
                <a:latin typeface="Simplified Arabic" pitchFamily="18" charset="-78"/>
                <a:cs typeface="Simplified Arabic" pitchFamily="18" charset="-78"/>
              </a:rPr>
              <a:t>في عام 1950 شهدت اوروبا الغربية حدثا عظيما اثار الاعجاب والارتياح ففي 4/11/1950 وقعت في روما الاتفاقية الاوربية لحقوق الانسان.  وفي 3/9/1993   اضيف اليها 11 برتوكول 9 منها دخلت حتى الان في حيز التنفيذ بعد ان استكمل اضافي وقع في باريس في 2/3/1952.</a:t>
            </a:r>
          </a:p>
          <a:p>
            <a:r>
              <a:rPr lang="ar-IQ" sz="2000" dirty="0" smtClean="0">
                <a:latin typeface="Simplified Arabic" pitchFamily="18" charset="-78"/>
                <a:cs typeface="Simplified Arabic" pitchFamily="18" charset="-78"/>
              </a:rPr>
              <a:t>ويمكن القول بان هذه الاتفاقية مستمدة من الاهداف العامة للمجلس الاوربي الذي انشا بتاريخ 15 ايار 1949 ومن اهداف المجلس تحقيق وحدة اوثق بين الدول الاعضاء من اجل حماية المبادئ والمثل التي يقوم عليها تراثهم المشترك ودفع التقدم الاقتصادي والاجتماعي.</a:t>
            </a:r>
          </a:p>
          <a:p>
            <a:r>
              <a:rPr lang="ar-IQ" sz="2000" dirty="0" smtClean="0">
                <a:latin typeface="Simplified Arabic" pitchFamily="18" charset="-78"/>
                <a:cs typeface="Simplified Arabic" pitchFamily="18" charset="-78"/>
              </a:rPr>
              <a:t>وقد اشارت المادة الثالثة من ميثاق مجلس اوربا الى ان " كل عضو في مجلس اوربا يعترف بمبدأ سلطان القانون, ويحق لكل فرد تحت ولايته في التمتع بحقوق الانسان والحريات الأساسية . وبسبب قيام النظام الديمقراطي القائم على التعددية اثرت الحكومة العسكرية في اليونان الانسحاب من عضوية المجلس عام 1969, ثم ما لبثت ان انظمت الى عضويته من جديد عام 1974 كما انظمت الى عضوية المجلس دول عديدة مثل تركيا والمانيا والنمسا والبرتغال واسبانيا وايسلندا </a:t>
            </a:r>
            <a:r>
              <a:rPr lang="ar-IQ" sz="2000" dirty="0" err="1" smtClean="0">
                <a:latin typeface="Simplified Arabic" pitchFamily="18" charset="-78"/>
                <a:cs typeface="Simplified Arabic" pitchFamily="18" charset="-78"/>
              </a:rPr>
              <a:t>وسريسرا</a:t>
            </a:r>
            <a:r>
              <a:rPr lang="ar-IQ" sz="2000" dirty="0" smtClean="0">
                <a:latin typeface="Simplified Arabic" pitchFamily="18" charset="-78"/>
                <a:cs typeface="Simplified Arabic" pitchFamily="18" charset="-78"/>
              </a:rPr>
              <a:t> وقبرص ومالطا وهنغاريا والتشيك والسلوفاك ودول اخرى حتى بلغ عدد الدول الاعضاء في مجلس اوربا الان 36 دولة.</a:t>
            </a:r>
          </a:p>
          <a:p>
            <a:r>
              <a:rPr lang="ar-IQ" sz="2000" dirty="0" smtClean="0">
                <a:latin typeface="Simplified Arabic" pitchFamily="18" charset="-78"/>
                <a:cs typeface="Simplified Arabic" pitchFamily="18" charset="-78"/>
              </a:rPr>
              <a:t>وتحتوي الاتفاقية الاوربية لحقوق الانسان على ديباجة, وخمسة ابواب موزعة على 16 مادة. تشير الاتفاقية في ديباجتها الى : " ان حكومات الدول الاوربية , التي تتماثل في التفكير وذات ميراث مشترك من التقاليد السياسية, والمثل العليا والحرية وسيادة القانون.. قررت ان تتخذ الخطوات الاولى للتنفيذ الجماعي لحقوق معينة ومقررة في الاعلان لحقوق الإنسان</a:t>
            </a:r>
          </a:p>
          <a:p>
            <a:r>
              <a:rPr lang="ar-IQ" sz="2000" dirty="0" smtClean="0">
                <a:latin typeface="Simplified Arabic" pitchFamily="18" charset="-78"/>
                <a:cs typeface="Simplified Arabic" pitchFamily="18" charset="-78"/>
              </a:rPr>
              <a:t>فالاتفاقية تحتوي على الكثير من الحقوق والحريات التي كانت في الاعلان العالمي لحقوق الانسان الصادرة عام 1948. يعالج الباب الاول من اتفاقية الحقوق والحريات الشخصية للإنسان , مثل حق الانسان في الحياة , والحق في المحاكمة العادلة, حرية الفكر والعقيدة الدينية وحرية الرأي وحرية الاجتماع وغيرها من تلك الحقوق  التي نصت عليها المواد (2-10) من الاتفاقية.</a:t>
            </a:r>
          </a:p>
          <a:p>
            <a:r>
              <a:rPr lang="ar-IQ" sz="2000" dirty="0" smtClean="0">
                <a:latin typeface="Simplified Arabic" pitchFamily="18" charset="-78"/>
                <a:cs typeface="Simplified Arabic" pitchFamily="18" charset="-78"/>
              </a:rPr>
              <a:t>تتميز الاتفاقية الاوربية لحقوق الانسان </a:t>
            </a:r>
            <a:r>
              <a:rPr lang="ar-IQ" sz="2000" dirty="0" err="1" smtClean="0">
                <a:latin typeface="Simplified Arabic" pitchFamily="18" charset="-78"/>
                <a:cs typeface="Simplified Arabic" pitchFamily="18" charset="-78"/>
              </a:rPr>
              <a:t>بأمرين:بتحديدها</a:t>
            </a:r>
            <a:r>
              <a:rPr lang="ar-IQ" sz="2000" dirty="0" smtClean="0">
                <a:latin typeface="Simplified Arabic" pitchFamily="18" charset="-78"/>
                <a:cs typeface="Simplified Arabic" pitchFamily="18" charset="-78"/>
              </a:rPr>
              <a:t> للحقوق, وبإنشائها جهازين لضمان حماية هذه </a:t>
            </a:r>
            <a:r>
              <a:rPr lang="ar-IQ" sz="2000" dirty="0" err="1" smtClean="0">
                <a:latin typeface="Simplified Arabic" pitchFamily="18" charset="-78"/>
                <a:cs typeface="Simplified Arabic" pitchFamily="18" charset="-78"/>
              </a:rPr>
              <a:t>الحقوق:اللجنة</a:t>
            </a:r>
            <a:r>
              <a:rPr lang="ar-IQ" sz="2000" dirty="0" smtClean="0">
                <a:latin typeface="Simplified Arabic" pitchFamily="18" charset="-78"/>
                <a:cs typeface="Simplified Arabic" pitchFamily="18" charset="-78"/>
              </a:rPr>
              <a:t> الاوربية لحقوق </a:t>
            </a:r>
            <a:r>
              <a:rPr lang="ar-IQ" sz="2000" dirty="0" err="1" smtClean="0">
                <a:latin typeface="Simplified Arabic" pitchFamily="18" charset="-78"/>
                <a:cs typeface="Simplified Arabic" pitchFamily="18" charset="-78"/>
              </a:rPr>
              <a:t>الانسان,التي</a:t>
            </a:r>
            <a:r>
              <a:rPr lang="ar-IQ" sz="2000" dirty="0" smtClean="0">
                <a:latin typeface="Simplified Arabic" pitchFamily="18" charset="-78"/>
                <a:cs typeface="Simplified Arabic" pitchFamily="18" charset="-78"/>
              </a:rPr>
              <a:t> يتألف  اعضاء من الدول الاعضاء في الاتفاقية ولكل دولة عضو واحد فقط والمحكمة الاوربية لحقوق الانسان والتي تتألف من عدد من القضاة مساوين لعدد الدول ومراقبة لمعرفة مدى تمتع الافراد بحقوقهم بالدول الاعضاء من جهة وللتأكد من مدى التزام الدول باحترام هذه الحقوق والحريات.</a:t>
            </a:r>
          </a:p>
          <a:p>
            <a:r>
              <a:rPr lang="ar-IQ" sz="2000" dirty="0" smtClean="0">
                <a:latin typeface="Simplified Arabic" pitchFamily="18" charset="-78"/>
                <a:cs typeface="Simplified Arabic" pitchFamily="18" charset="-78"/>
              </a:rPr>
              <a:t>2-	 الاتفاقية الامريكية لحقوق الانسان</a:t>
            </a:r>
          </a:p>
          <a:p>
            <a:r>
              <a:rPr lang="ar-IQ" sz="2000" dirty="0" err="1" smtClean="0">
                <a:latin typeface="Simplified Arabic" pitchFamily="18" charset="-78"/>
                <a:cs typeface="Simplified Arabic" pitchFamily="18" charset="-78"/>
              </a:rPr>
              <a:t>تتالف</a:t>
            </a:r>
            <a:r>
              <a:rPr lang="ar-IQ" sz="2000" dirty="0" smtClean="0">
                <a:latin typeface="Simplified Arabic" pitchFamily="18" charset="-78"/>
                <a:cs typeface="Simplified Arabic" pitchFamily="18" charset="-78"/>
              </a:rPr>
              <a:t> الاتفاقية الامريكية لحقوق الانسان من مقدمة واثنين وثمانين مادة وقد اشتملت على الحقوق الاساسية </a:t>
            </a:r>
            <a:r>
              <a:rPr lang="ar-IQ" sz="2000" dirty="0" err="1" smtClean="0">
                <a:latin typeface="Simplified Arabic" pitchFamily="18" charset="-78"/>
                <a:cs typeface="Simplified Arabic" pitchFamily="18" charset="-78"/>
              </a:rPr>
              <a:t>للانسان</a:t>
            </a:r>
            <a:r>
              <a:rPr lang="ar-IQ" sz="2000" dirty="0" smtClean="0">
                <a:latin typeface="Simplified Arabic" pitchFamily="18" charset="-78"/>
                <a:cs typeface="Simplified Arabic" pitchFamily="18" charset="-78"/>
              </a:rPr>
              <a:t>  المستندة في الاصل من الاعلانات والمواثيق الدولية والاقليمية وخاصة الاعلان الامريكي لحقوق الانسان </a:t>
            </a:r>
          </a:p>
          <a:p>
            <a:r>
              <a:rPr lang="ar-IQ" sz="2000" dirty="0" smtClean="0">
                <a:latin typeface="Simplified Arabic" pitchFamily="18" charset="-78"/>
                <a:cs typeface="Simplified Arabic" pitchFamily="18" charset="-78"/>
              </a:rPr>
              <a:t>واوضحت مقدمة الاتفاقية بان لحقوق الانسان </a:t>
            </a:r>
            <a:r>
              <a:rPr lang="ar-IQ" sz="2000" dirty="0" err="1" smtClean="0">
                <a:latin typeface="Simplified Arabic" pitchFamily="18" charset="-78"/>
                <a:cs typeface="Simplified Arabic" pitchFamily="18" charset="-78"/>
              </a:rPr>
              <a:t>وحرياتة</a:t>
            </a:r>
            <a:r>
              <a:rPr lang="ar-IQ" sz="2000" dirty="0" smtClean="0">
                <a:latin typeface="Simplified Arabic" pitchFamily="18" charset="-78"/>
                <a:cs typeface="Simplified Arabic" pitchFamily="18" charset="-78"/>
              </a:rPr>
              <a:t> الاساسية تثبت </a:t>
            </a:r>
            <a:r>
              <a:rPr lang="ar-IQ" sz="2000" dirty="0" err="1" smtClean="0">
                <a:latin typeface="Simplified Arabic" pitchFamily="18" charset="-78"/>
                <a:cs typeface="Simplified Arabic" pitchFamily="18" charset="-78"/>
              </a:rPr>
              <a:t>لة</a:t>
            </a:r>
            <a:r>
              <a:rPr lang="ar-IQ" sz="2000" dirty="0" smtClean="0">
                <a:latin typeface="Simplified Arabic" pitchFamily="18" charset="-78"/>
                <a:cs typeface="Simplified Arabic" pitchFamily="18" charset="-78"/>
              </a:rPr>
              <a:t> لمجرد </a:t>
            </a:r>
            <a:r>
              <a:rPr lang="ar-IQ" sz="2000" dirty="0" err="1" smtClean="0">
                <a:latin typeface="Simplified Arabic" pitchFamily="18" charset="-78"/>
                <a:cs typeface="Simplified Arabic" pitchFamily="18" charset="-78"/>
              </a:rPr>
              <a:t>كونة</a:t>
            </a:r>
            <a:r>
              <a:rPr lang="ar-IQ" sz="2000" dirty="0" smtClean="0">
                <a:latin typeface="Simplified Arabic" pitchFamily="18" charset="-78"/>
                <a:cs typeface="Simplified Arabic" pitchFamily="18" charset="-78"/>
              </a:rPr>
              <a:t> انسان وليس على اساس لكون المواطن في دولة  معينة , والامر الذي يدعوا الى تنظيم حماية دولية لحقوق الانسان</a:t>
            </a:r>
          </a:p>
          <a:p>
            <a:r>
              <a:rPr lang="ar-IQ" sz="2000" dirty="0" smtClean="0">
                <a:latin typeface="Simplified Arabic" pitchFamily="18" charset="-78"/>
                <a:cs typeface="Simplified Arabic" pitchFamily="18" charset="-78"/>
              </a:rPr>
              <a:t>ويتناول القسم الاول من الاتفاقية الالتزامات الدول الاطراف الموقعة على </a:t>
            </a:r>
            <a:r>
              <a:rPr lang="ar-IQ" sz="2000" dirty="0" err="1" smtClean="0">
                <a:latin typeface="Simplified Arabic" pitchFamily="18" charset="-78"/>
                <a:cs typeface="Simplified Arabic" pitchFamily="18" charset="-78"/>
              </a:rPr>
              <a:t>اتقاقية</a:t>
            </a:r>
            <a:r>
              <a:rPr lang="ar-IQ" sz="2000" dirty="0" smtClean="0">
                <a:latin typeface="Simplified Arabic" pitchFamily="18" charset="-78"/>
                <a:cs typeface="Simplified Arabic" pitchFamily="18" charset="-78"/>
              </a:rPr>
              <a:t> الحقوق والحريات المعترف بها </a:t>
            </a:r>
          </a:p>
          <a:p>
            <a:r>
              <a:rPr lang="ar-IQ" sz="2000" dirty="0" smtClean="0">
                <a:latin typeface="Simplified Arabic" pitchFamily="18" charset="-78"/>
                <a:cs typeface="Simplified Arabic" pitchFamily="18" charset="-78"/>
              </a:rPr>
              <a:t>اما الحقوق الواردة في القسم الاول من الاتفاقية فهي ,الحق في الشخصية </a:t>
            </a:r>
            <a:r>
              <a:rPr lang="ar-IQ" sz="2000" dirty="0" err="1" smtClean="0">
                <a:latin typeface="Simplified Arabic" pitchFamily="18" charset="-78"/>
                <a:cs typeface="Simplified Arabic" pitchFamily="18" charset="-78"/>
              </a:rPr>
              <a:t>القانونية,والحق</a:t>
            </a:r>
            <a:r>
              <a:rPr lang="ar-IQ" sz="2000" dirty="0" smtClean="0">
                <a:latin typeface="Simplified Arabic" pitchFamily="18" charset="-78"/>
                <a:cs typeface="Simplified Arabic" pitchFamily="18" charset="-78"/>
              </a:rPr>
              <a:t> في الحياة, الحق في المعاملة </a:t>
            </a:r>
            <a:r>
              <a:rPr lang="ar-IQ" sz="2000" dirty="0" err="1" smtClean="0">
                <a:latin typeface="Simplified Arabic" pitchFamily="18" charset="-78"/>
                <a:cs typeface="Simplified Arabic" pitchFamily="18" charset="-78"/>
              </a:rPr>
              <a:t>الانسانية,الحق</a:t>
            </a:r>
            <a:r>
              <a:rPr lang="ar-IQ" sz="2000" dirty="0" smtClean="0">
                <a:latin typeface="Simplified Arabic" pitchFamily="18" charset="-78"/>
                <a:cs typeface="Simplified Arabic" pitchFamily="18" charset="-78"/>
              </a:rPr>
              <a:t> في الحرية الشخصية, في محاكمة عادلة, حرمة الحياة الخاصة، حق المشاركة السياسية، والمساواة القانونية والقضائية، والحق في الاجتماع والملكية وحق التنقل، كما نادت بحرية الضمير والدين والفكر والمسكن، وحرية الرأي والتعبير.</a:t>
            </a:r>
          </a:p>
          <a:p>
            <a:r>
              <a:rPr lang="ar-IQ" sz="2000" dirty="0" smtClean="0">
                <a:latin typeface="Simplified Arabic" pitchFamily="18" charset="-78"/>
                <a:cs typeface="Simplified Arabic" pitchFamily="18" charset="-78"/>
              </a:rPr>
              <a:t>    وتتميز الاتفاقية الأمريكية بأنها تتضمن تفاصيل أكثر، فيما يتعلق بحرية الرأي والتعبير، من أية اتفاقية دولية أو إقليمية أخرى.</a:t>
            </a:r>
          </a:p>
          <a:p>
            <a:r>
              <a:rPr lang="ar-IQ" sz="2000" dirty="0" smtClean="0">
                <a:latin typeface="Simplified Arabic" pitchFamily="18" charset="-78"/>
                <a:cs typeface="Simplified Arabic" pitchFamily="18" charset="-78"/>
              </a:rPr>
              <a:t>وتتجلى حرية التعبير والرأي في هذه الاتفاقية بـ :-</a:t>
            </a:r>
          </a:p>
          <a:p>
            <a:r>
              <a:rPr lang="ar-IQ" sz="2000" dirty="0" smtClean="0">
                <a:latin typeface="Simplified Arabic" pitchFamily="18" charset="-78"/>
                <a:cs typeface="Simplified Arabic" pitchFamily="18" charset="-78"/>
              </a:rPr>
              <a:t>1.	حرية التفكير</a:t>
            </a:r>
          </a:p>
          <a:p>
            <a:r>
              <a:rPr lang="ar-IQ" sz="2000" dirty="0" smtClean="0">
                <a:latin typeface="Simplified Arabic" pitchFamily="18" charset="-78"/>
                <a:cs typeface="Simplified Arabic" pitchFamily="18" charset="-78"/>
              </a:rPr>
              <a:t>2.	حرية الإعلان</a:t>
            </a:r>
          </a:p>
          <a:p>
            <a:r>
              <a:rPr lang="ar-IQ" sz="2000" dirty="0" smtClean="0">
                <a:latin typeface="Simplified Arabic" pitchFamily="18" charset="-78"/>
                <a:cs typeface="Simplified Arabic" pitchFamily="18" charset="-78"/>
              </a:rPr>
              <a:t>3.	نشاطات الإذاعة والتلفزيون والسينما</a:t>
            </a:r>
          </a:p>
          <a:p>
            <a:r>
              <a:rPr lang="ar-IQ" sz="2000" dirty="0" smtClean="0">
                <a:latin typeface="Simplified Arabic" pitchFamily="18" charset="-78"/>
                <a:cs typeface="Simplified Arabic" pitchFamily="18" charset="-78"/>
              </a:rPr>
              <a:t>4.	حرية تلقي المعلومات والأفكار ونقلها واذاعتها دون التقيد بالحدود.</a:t>
            </a:r>
          </a:p>
          <a:p>
            <a:r>
              <a:rPr lang="ar-IQ" sz="2000" dirty="0" smtClean="0">
                <a:latin typeface="Simplified Arabic" pitchFamily="18" charset="-78"/>
                <a:cs typeface="Simplified Arabic" pitchFamily="18" charset="-78"/>
              </a:rPr>
              <a:t>كما أقرت الاتفاقية لكل من يمكن أن يتعذر عليه ممارسة حرية التعبير والرأي، لأي سبب من الأسباب "حق الرد" لكل من تأذى من جراء أقوال أو أفكار غير دقيقة أو جارحة نشرتها على الجمهور وسيلة من وسائل الاعلان. كما تعترف الاتفاقية، لجميع الأطفال بمن فيهم الذين يولدون خارج الرابطة الزوجية، بذات الحقوق، وبحق كل فرد في جنسية الدولة التي يولد فيها إذا لم يكن له الحق في جنسية أخرى والاعتراف أيضاً للأجنبي بالحقوق بعدم الأبعاد وتحضر الابعاد الجماعي.</a:t>
            </a:r>
          </a:p>
          <a:p>
            <a:r>
              <a:rPr lang="ar-IQ" sz="2000" dirty="0" smtClean="0">
                <a:latin typeface="Simplified Arabic" pitchFamily="18" charset="-78"/>
                <a:cs typeface="Simplified Arabic" pitchFamily="18" charset="-78"/>
              </a:rPr>
              <a:t>وقد نصت المادة 33 من الاتفاقية على انشاء جهازين، للفصل في المسائل المتعلقة بتنفيذ الدول الأطراف بتعهداتها، وهما اللجنة المركزية لحقوق الإنسان والتي اسست في عام 1959 وأصدرت 14 قرار يتعلق ستة منها بحقوق الإنسان والمحكمة الأمريكية لحقوق الإنسان والتي تعتبر جهازاً قضائياً ذاتياً يهدف الى تطبيق وتفسير ألاتفاقية وتتألف من سبعة قضاة من رعايا الدول الأعضاء في منظمة الدول الأمريكية.</a:t>
            </a:r>
          </a:p>
          <a:p>
            <a:r>
              <a:rPr lang="ar-IQ" sz="2000" dirty="0" smtClean="0">
                <a:latin typeface="Simplified Arabic" pitchFamily="18" charset="-78"/>
                <a:cs typeface="Simplified Arabic" pitchFamily="18" charset="-78"/>
              </a:rPr>
              <a:t>3-	 الميثاق الأفريقي لحقوق الانسان والشعوب</a:t>
            </a:r>
          </a:p>
          <a:p>
            <a:r>
              <a:rPr lang="ar-IQ" sz="2000" dirty="0" smtClean="0">
                <a:latin typeface="Simplified Arabic" pitchFamily="18" charset="-78"/>
                <a:cs typeface="Simplified Arabic" pitchFamily="18" charset="-78"/>
              </a:rPr>
              <a:t>تضمن مؤتمر أديس أبابا الذي انعقد في 27 آيار 1963، ابرام ميثاق أنشأت بموجبه منظمة الوحدة الأفريقية، كما اتخذت فيه مجموعة من القرارات التي تهم تلك الدول. وفي عام 1979 تم اعداد مشروع أولي "الميثاق الأفريقي لحقوق الانسان والشعوب" بناءاً على دعوة الأمين العام للمنظمة. وفي عام 1978 وضع مشروع تمهيدي للميثاق.</a:t>
            </a:r>
          </a:p>
          <a:p>
            <a:r>
              <a:rPr lang="ar-IQ" sz="2000" dirty="0" smtClean="0">
                <a:latin typeface="Simplified Arabic" pitchFamily="18" charset="-78"/>
                <a:cs typeface="Simplified Arabic" pitchFamily="18" charset="-78"/>
              </a:rPr>
              <a:t>وقد تمت الموافقة على مشروع الميثاق الذي طرح للتوقيع عليه من جانب حكومات الدول الافريقية خلال قمة نيروبي في يونيو عام 1986، ويتألف الميثاق الأفريقي من ديباجة وثان وستون مادة. يركز الميثاق الأفريقي في ديباجته التي تعتبر جزءاً لا يتجزأ من الميثاق على عزم الدول الأطراف على ازالة كل اشكال الاستعمار وعن ادراكها لــــ" فضائل تقاليدنا التاريخية وقيم الحضارة الافريقية التي ينبغي ان تتبع منها وتتسم بها افكارها حول مفهوم حقوق الانسان والشعوب". وتسعى الديباجة الى افراز خصوصية البشر من ناحية مما يبرز حمايتها الوطنية والدولية وبان حقيقة حقوق الشعوب واحترامها يجب ان تكلف بالضرورة احترام حقوق الانسان من ناحية اخرى. كما نصت هذه الفقرة على الربط بين حقوق الافراد وواجباتهم وركزت الفقرة السابعة من الديباجة على الاهتمام بالحق في التنمية الذي يعد من اهم اهتمامات الدول النامية خاصة الافريقية منها . واقرت الفقرة الثامنة التزام الدول الاطراف في القيام بواجباتها بهدف تحرير افريقيا وذلك بالعمل على ازالة كل اشكال الاستعمار والتمايز العنصري ولم تنسى ديباجة الميثاق تمسك الدول الاطراف بحريات الانسان والشعوب وحقوقهم كما نصت عليها العديد من الاتفاقيات والمواثيق الدولية والإقليمية.</a:t>
            </a:r>
          </a:p>
          <a:p>
            <a:r>
              <a:rPr lang="ar-IQ" sz="2000" dirty="0" smtClean="0">
                <a:latin typeface="Simplified Arabic" pitchFamily="18" charset="-78"/>
                <a:cs typeface="Simplified Arabic" pitchFamily="18" charset="-78"/>
              </a:rPr>
              <a:t>اما مضمون الميثاق فقد تضمن العديد من الحقوق الاساسية والمدنية من ذلك النص على تمتع الاشخاص بالحقوق والحريات الاساسية وعدم التمييز على اساس العنصر او العرق او اللون او الجنس او اللغة او الدين او الراي السياسي او الانتماء الوطني او الاجتماعي او المولد او الثورة وغيرها.</a:t>
            </a:r>
          </a:p>
          <a:p>
            <a:r>
              <a:rPr lang="ar-IQ" sz="2000" dirty="0" smtClean="0">
                <a:latin typeface="Simplified Arabic" pitchFamily="18" charset="-78"/>
                <a:cs typeface="Simplified Arabic" pitchFamily="18" charset="-78"/>
              </a:rPr>
              <a:t>اما الحقوق الاساسية كالحق في المساواة امام القانون وفي عدم انتهاك الحرمة الشخصية واحترام الحياة والسلامة الشخصية البدنية منها والمعنوية واحترام الكرامة وعدم التعرض للإهانة او الاسترقاق او التعذيب والمعاملة الوحشية او المذلة.</a:t>
            </a:r>
          </a:p>
          <a:p>
            <a:r>
              <a:rPr lang="ar-IQ" sz="2000" dirty="0" smtClean="0">
                <a:latin typeface="Simplified Arabic" pitchFamily="18" charset="-78"/>
                <a:cs typeface="Simplified Arabic" pitchFamily="18" charset="-78"/>
              </a:rPr>
              <a:t>والي جانب هذا اقر الميثاق جملة من الحقوق الاخرى منها , الحق في حرية المعتقد وممارسة الشعائر الدينية في التعبير والاجتماع والتنقل وحماية الملكية الخاصة والحق في الحصول على معلومات دون اي قيود, اضافة الى مجموع الحقوق التي وردت في الميثاق لم يقطع ربطها بالمقابل </a:t>
            </a:r>
            <a:r>
              <a:rPr lang="ar-IQ" sz="2000" dirty="0" err="1" smtClean="0">
                <a:latin typeface="Simplified Arabic" pitchFamily="18" charset="-78"/>
                <a:cs typeface="Simplified Arabic" pitchFamily="18" charset="-78"/>
              </a:rPr>
              <a:t>باحكام</a:t>
            </a:r>
            <a:r>
              <a:rPr lang="ar-IQ" sz="2000" dirty="0" smtClean="0">
                <a:latin typeface="Simplified Arabic" pitchFamily="18" charset="-78"/>
                <a:cs typeface="Simplified Arabic" pitchFamily="18" charset="-78"/>
              </a:rPr>
              <a:t> تبيح للدول الاطراف في حالات استثنائية ان تتخذ اجراءات مناسبة في حدود ضيقة لمعالجة ما </a:t>
            </a:r>
            <a:r>
              <a:rPr lang="ar-IQ" sz="2000" dirty="0" err="1" smtClean="0">
                <a:latin typeface="Simplified Arabic" pitchFamily="18" charset="-78"/>
                <a:cs typeface="Simplified Arabic" pitchFamily="18" charset="-78"/>
              </a:rPr>
              <a:t>يقتضيه</a:t>
            </a:r>
            <a:r>
              <a:rPr lang="ar-IQ" sz="2000" dirty="0" smtClean="0">
                <a:latin typeface="Simplified Arabic" pitchFamily="18" charset="-78"/>
                <a:cs typeface="Simplified Arabic" pitchFamily="18" charset="-78"/>
              </a:rPr>
              <a:t> الموقف وتعفيها من الالتزام بما وقع النص عليه من قواعد عامة في الميثاق.</a:t>
            </a:r>
          </a:p>
          <a:p>
            <a:r>
              <a:rPr lang="ar-IQ" sz="2000" dirty="0" smtClean="0">
                <a:latin typeface="Simplified Arabic" pitchFamily="18" charset="-78"/>
                <a:cs typeface="Simplified Arabic" pitchFamily="18" charset="-78"/>
              </a:rPr>
              <a:t>وفضلا عن الحقوق المدنية والسياسية نص الميثاق على جملة من الحقوق الاقتصادية والاجتماعية , فكفل حق العمل في ظل ظروف متكافلة ومرضية على اساس مبدأ الاجر المتكافئ واقر حق كل فرد في التمتع في افضل حياة صحية بدنية وعقلية وواجب الدول الاطراف لاتخاذ التدابير اللازمة لحماية صحة شعوبها وضمان حصولها على العناية الطبية عند المرض. هذا الي جانب كفالة حق التعليم للجميع وحق كل شخص للاشتراك بحرية في الحياة الثقافية للمجتمع.</a:t>
            </a:r>
          </a:p>
          <a:p>
            <a:r>
              <a:rPr lang="ar-IQ" sz="2000" dirty="0" smtClean="0">
                <a:latin typeface="Simplified Arabic" pitchFamily="18" charset="-78"/>
                <a:cs typeface="Simplified Arabic" pitchFamily="18" charset="-78"/>
              </a:rPr>
              <a:t>4-	 مشروع الميثاق العربي لحقوق الانسان</a:t>
            </a:r>
          </a:p>
          <a:p>
            <a:r>
              <a:rPr lang="ar-IQ" sz="2000" dirty="0" smtClean="0">
                <a:latin typeface="Simplified Arabic" pitchFamily="18" charset="-78"/>
                <a:cs typeface="Simplified Arabic" pitchFamily="18" charset="-78"/>
              </a:rPr>
              <a:t>بدأت فكرة انشاء جامعة الدول العربية, بعقد مؤتمر عربي في الاسكندرية عام 1945, وقام هذا المؤتمر بوضع الاسس التي يجب ان توقع عليها الجامعة. وفي 22 اذار 1945, اجتمعت الدول العربية مجددا في القاهرة ووقعت الميثاق النهائي لجامعة الدول العربية, ويقع الميثاق العربي في عشرين مادة وثلاث ملاحق. ولعل اول </a:t>
            </a:r>
            <a:r>
              <a:rPr lang="ar-IQ" sz="2000" dirty="0" err="1" smtClean="0">
                <a:latin typeface="Simplified Arabic" pitchFamily="18" charset="-78"/>
                <a:cs typeface="Simplified Arabic" pitchFamily="18" charset="-78"/>
              </a:rPr>
              <a:t>مايسترعي</a:t>
            </a:r>
            <a:r>
              <a:rPr lang="ar-IQ" sz="2000" dirty="0" smtClean="0">
                <a:latin typeface="Simplified Arabic" pitchFamily="18" charset="-78"/>
                <a:cs typeface="Simplified Arabic" pitchFamily="18" charset="-78"/>
              </a:rPr>
              <a:t> انتباه القارئ في الميثاق هو خلوه من كل اشارة مباشرة وصريحة الى حقوق الانسان. ولكن الميثاق اشار الى بعض المسائل التي تهدف الى انشاء الجامعة, والى تطور علاقات التعاون بشأنها كالمسائل الاقتصادية والمالية والاجتماعية والصحية. كما ان مسالة عدم الاشارة لحقوق الانسان في نصوص الميثاق لم يمنعها من العناية تدريجيا بمسالة هذه الحقوق من خلال اعتماد بعض الاتفاقيات والمعاهدات المتصلة بقضايا حقوق الانسان العربي. ففي المجال الثقافي والاجتماعي كان اعتماد المعاهدة الثقافية العربية في 27 تشرين الثاني 1945 فاتحة عهد في هذا المجال تلتها موافقة مجلس وزراء الشؤون الاجتماعية العرب على ميثاق العمل الاجتماعي للدول العربية في اجتماعه الاول في ميثاق العربي للعمل في 21 اذار 1965.</a:t>
            </a:r>
          </a:p>
          <a:p>
            <a:r>
              <a:rPr lang="ar-IQ" sz="2000" dirty="0" smtClean="0">
                <a:latin typeface="Simplified Arabic" pitchFamily="18" charset="-78"/>
                <a:cs typeface="Simplified Arabic" pitchFamily="18" charset="-78"/>
              </a:rPr>
              <a:t>ومن الثمار التي اتت بها الجامعة العربية في نطاق حقوق انشاء لجنة عربية اقليمية دائمة لحقوق الانسان. وجاء ذلك القرار مساهمة من الجامعة العربية في الاحتفال العالمي لحقوق الانسان والذي اعلنته لجنة حقوق الانسان التابعة للأمم المتحدة عام 1968. وينص النظام الداخلي لهذه اللجنة على تمثيل كل دولة عضو في الجامعة بصوت واحد بصرف النظر عن عدد من مثلها من الاعضاء. ويقوم مجلس الجامعة بتعيين رئيس اللجنة لمدة سنتين قابلة للتجديد وقد الحقت هذه اللجنة التي لجنة حكومية هيكليا بالجامعة. وعلى الرغم من محدودية التصور الذي اقرته جامعة الدول العربية فقد اعد مشروع ميثاق عربي لحقوق الانسان تطبيق لقرار صادر من مجلس جامعة الدول العربية في 11 اذار 1979 وذلك بواسطة اللجنة العربية الدائمة لحقوق الانسان من خلال الدورتين انعقدت في اب 1982.</a:t>
            </a:r>
          </a:p>
          <a:p>
            <a:r>
              <a:rPr lang="ar-IQ" sz="2000" dirty="0" smtClean="0">
                <a:latin typeface="Simplified Arabic" pitchFamily="18" charset="-78"/>
                <a:cs typeface="Simplified Arabic" pitchFamily="18" charset="-78"/>
              </a:rPr>
              <a:t>ان اهم ما قامت به اللجنة العربية الدائمة لحقوق الانسان حتى الان هو تحضيرها لصك الميثاق العربي لحقوق الانسان الذي اعتمده المجلس للجامعة العربية في 14/9/1994 ويقع الميثاق في ديباجة وأربع اقسام , توزع احكامها في 23 مادة.</a:t>
            </a:r>
          </a:p>
          <a:p>
            <a:r>
              <a:rPr lang="ar-IQ" sz="2000" dirty="0" smtClean="0">
                <a:latin typeface="Simplified Arabic" pitchFamily="18" charset="-78"/>
                <a:cs typeface="Simplified Arabic" pitchFamily="18" charset="-78"/>
              </a:rPr>
              <a:t>وقد جاء في المقدمة ايمان الوطن العربي بوحدته والتأكيد على مبادئ ميثاق الامم المتحدة والشرعية الدولية لحقوق الانسان كما اكدت ديباجة الميثاق العنصرية والصهيونية كونهما مصدر للشر في العالم.</a:t>
            </a:r>
          </a:p>
          <a:p>
            <a:r>
              <a:rPr lang="ar-IQ" sz="2000" dirty="0" smtClean="0">
                <a:latin typeface="Simplified Arabic" pitchFamily="18" charset="-78"/>
                <a:cs typeface="Simplified Arabic" pitchFamily="18" charset="-78"/>
              </a:rPr>
              <a:t>وقد خصص القسم الاول من الميثاق لحق الشعب في تقرير المصير كما ركز الميثاق على غرار الحقوق التي وردت في العهدين الدوليين وتطرق الى ماهية عقوبة الإعدام كما دعا الى مكافحة التعذيب بكافة اشكاله والى الحق بمحاكمة عادلة واهتم الميثاق بحماية الحياة الخاصة </a:t>
            </a:r>
            <a:r>
              <a:rPr lang="ar-IQ" sz="2000" dirty="0" err="1" smtClean="0">
                <a:latin typeface="Simplified Arabic" pitchFamily="18" charset="-78"/>
                <a:cs typeface="Simplified Arabic" pitchFamily="18" charset="-78"/>
              </a:rPr>
              <a:t>للانسان</a:t>
            </a:r>
            <a:r>
              <a:rPr lang="ar-IQ" sz="2000" dirty="0" smtClean="0">
                <a:latin typeface="Simplified Arabic" pitchFamily="18" charset="-78"/>
                <a:cs typeface="Simplified Arabic" pitchFamily="18" charset="-78"/>
              </a:rPr>
              <a:t> العربي وكفل ايضا حرية العقيدة  وحرية </a:t>
            </a:r>
            <a:r>
              <a:rPr lang="ar-IQ" sz="2000" dirty="0" err="1" smtClean="0">
                <a:latin typeface="Simplified Arabic" pitchFamily="18" charset="-78"/>
                <a:cs typeface="Simplified Arabic" pitchFamily="18" charset="-78"/>
              </a:rPr>
              <a:t>اللعمل</a:t>
            </a:r>
            <a:r>
              <a:rPr lang="ar-IQ" sz="2000" dirty="0" smtClean="0">
                <a:latin typeface="Simplified Arabic" pitchFamily="18" charset="-78"/>
                <a:cs typeface="Simplified Arabic" pitchFamily="18" charset="-78"/>
              </a:rPr>
              <a:t> والحق في التعليم كما اكد على حق </a:t>
            </a:r>
            <a:r>
              <a:rPr lang="ar-IQ" sz="2000" dirty="0" err="1" smtClean="0">
                <a:latin typeface="Simplified Arabic" pitchFamily="18" charset="-78"/>
                <a:cs typeface="Simplified Arabic" pitchFamily="18" charset="-78"/>
              </a:rPr>
              <a:t>الجوء</a:t>
            </a:r>
            <a:r>
              <a:rPr lang="ar-IQ" sz="2000" dirty="0" smtClean="0">
                <a:latin typeface="Simplified Arabic" pitchFamily="18" charset="-78"/>
                <a:cs typeface="Simplified Arabic" pitchFamily="18" charset="-78"/>
              </a:rPr>
              <a:t> السياسي للمواطن العربي وحارب العنصرية والتمييز العنصري.</a:t>
            </a:r>
          </a:p>
          <a:p>
            <a:r>
              <a:rPr lang="ar-IQ" sz="2000" dirty="0" smtClean="0">
                <a:latin typeface="Simplified Arabic" pitchFamily="18" charset="-78"/>
                <a:cs typeface="Simplified Arabic" pitchFamily="18" charset="-78"/>
              </a:rPr>
              <a:t>إلا ان بنود هذا الميثاق </a:t>
            </a:r>
            <a:r>
              <a:rPr lang="ar-IQ" sz="2000" dirty="0" err="1" smtClean="0">
                <a:latin typeface="Simplified Arabic" pitchFamily="18" charset="-78"/>
                <a:cs typeface="Simplified Arabic" pitchFamily="18" charset="-78"/>
              </a:rPr>
              <a:t>مانزال</a:t>
            </a:r>
            <a:r>
              <a:rPr lang="ar-IQ" sz="2000" dirty="0" smtClean="0">
                <a:latin typeface="Simplified Arabic" pitchFamily="18" charset="-78"/>
                <a:cs typeface="Simplified Arabic" pitchFamily="18" charset="-78"/>
              </a:rPr>
              <a:t> الى يومنا هذا حبرا على ورق ويكفينا من ذلك ان نطلع على الوضعية الرديئة والمخزنة لحقوق الانسان في العالم العربي وما علينا إلا ان نرجع الى تقارير المنظمة العربية لحقوق الإنسان او الى بلاغات المنظمات الدولية غير الحكومية.</a:t>
            </a:r>
          </a:p>
          <a:p>
            <a:endParaRPr lang="ar-IQ"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5599037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Words>
  <Application>Microsoft Office PowerPoint</Application>
  <PresentationFormat>عرض على الشاشة (3:4)‏</PresentationFormat>
  <Paragraphs>35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الرابع المواثيق والمنظمات الاقليمية لحقوق الانسان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الرابع المواثيق والمنظمات الاقليمية لحقوق الانسان </dc:title>
  <dc:creator>DR.Ahmed Saker 2O11</dc:creator>
  <cp:lastModifiedBy>DR.Ahmed Saker 2O11</cp:lastModifiedBy>
  <cp:revision>1</cp:revision>
  <dcterms:created xsi:type="dcterms:W3CDTF">2018-12-18T14:14:46Z</dcterms:created>
  <dcterms:modified xsi:type="dcterms:W3CDTF">2018-12-18T14:19:03Z</dcterms:modified>
</cp:coreProperties>
</file>