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81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7CBD0EE-77E4-4D86-8684-EDCEDDCD8FF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3679381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7CBD0EE-77E4-4D86-8684-EDCEDDCD8FF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1211466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7CBD0EE-77E4-4D86-8684-EDCEDDCD8FF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992949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7CBD0EE-77E4-4D86-8684-EDCEDDCD8FF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198248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7CBD0EE-77E4-4D86-8684-EDCEDDCD8FF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281896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7CBD0EE-77E4-4D86-8684-EDCEDDCD8FF4}"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4136447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7CBD0EE-77E4-4D86-8684-EDCEDDCD8FF4}"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2598505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7CBD0EE-77E4-4D86-8684-EDCEDDCD8FF4}"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319943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7CBD0EE-77E4-4D86-8684-EDCEDDCD8FF4}"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801289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7CBD0EE-77E4-4D86-8684-EDCEDDCD8FF4}"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3862543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7CBD0EE-77E4-4D86-8684-EDCEDDCD8FF4}"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2A8ABCF-F8FA-4967-93BB-319F0144C27C}" type="slidenum">
              <a:rPr lang="ar-IQ" smtClean="0"/>
              <a:t>‹#›</a:t>
            </a:fld>
            <a:endParaRPr lang="ar-IQ"/>
          </a:p>
        </p:txBody>
      </p:sp>
    </p:spTree>
    <p:extLst>
      <p:ext uri="{BB962C8B-B14F-4D97-AF65-F5344CB8AC3E}">
        <p14:creationId xmlns:p14="http://schemas.microsoft.com/office/powerpoint/2010/main" val="2838458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7CBD0EE-77E4-4D86-8684-EDCEDDCD8FF4}"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2A8ABCF-F8FA-4967-93BB-319F0144C27C}" type="slidenum">
              <a:rPr lang="ar-IQ" smtClean="0"/>
              <a:t>‹#›</a:t>
            </a:fld>
            <a:endParaRPr lang="ar-IQ"/>
          </a:p>
        </p:txBody>
      </p:sp>
    </p:spTree>
    <p:extLst>
      <p:ext uri="{BB962C8B-B14F-4D97-AF65-F5344CB8AC3E}">
        <p14:creationId xmlns:p14="http://schemas.microsoft.com/office/powerpoint/2010/main" val="1693819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63688" y="188641"/>
            <a:ext cx="5904656" cy="1728191"/>
          </a:xfrm>
        </p:spPr>
        <p:txBody>
          <a:bodyPr>
            <a:normAutofit fontScale="90000"/>
          </a:bodyPr>
          <a:lstStyle/>
          <a:p>
            <a:r>
              <a:rPr lang="ar-IQ" dirty="0" smtClean="0"/>
              <a:t>المبحث الثالث</a:t>
            </a:r>
            <a:br>
              <a:rPr lang="ar-IQ" dirty="0" smtClean="0"/>
            </a:br>
            <a:r>
              <a:rPr lang="ar-IQ" dirty="0" smtClean="0"/>
              <a:t>منظمة الامم المتحدة وحقوق الانسان</a:t>
            </a:r>
            <a:br>
              <a:rPr lang="ar-IQ" dirty="0" smtClean="0"/>
            </a:br>
            <a:endParaRPr lang="ar-IQ" dirty="0"/>
          </a:p>
        </p:txBody>
      </p:sp>
      <p:sp>
        <p:nvSpPr>
          <p:cNvPr id="3" name="عنوان فرعي 2"/>
          <p:cNvSpPr>
            <a:spLocks noGrp="1"/>
          </p:cNvSpPr>
          <p:nvPr>
            <p:ph type="subTitle" idx="1"/>
          </p:nvPr>
        </p:nvSpPr>
        <p:spPr>
          <a:xfrm>
            <a:off x="107504" y="1556792"/>
            <a:ext cx="8640960" cy="25346816"/>
          </a:xfrm>
        </p:spPr>
        <p:txBody>
          <a:bodyPr>
            <a:noAutofit/>
          </a:bodyPr>
          <a:lstStyle/>
          <a:p>
            <a:r>
              <a:rPr lang="ar-IQ" sz="2000" dirty="0" smtClean="0">
                <a:latin typeface="Simplified Arabic" pitchFamily="18" charset="-78"/>
                <a:cs typeface="Simplified Arabic" pitchFamily="18" charset="-78"/>
              </a:rPr>
              <a:t>.	المنظمة الدولية والأجهزة العاملة في قضايا حقوق الانسان </a:t>
            </a:r>
          </a:p>
          <a:p>
            <a:r>
              <a:rPr lang="ar-IQ" sz="2000" dirty="0" smtClean="0">
                <a:latin typeface="Simplified Arabic" pitchFamily="18" charset="-78"/>
                <a:cs typeface="Simplified Arabic" pitchFamily="18" charset="-78"/>
              </a:rPr>
              <a:t>أ-الجمعية العامة </a:t>
            </a:r>
          </a:p>
          <a:p>
            <a:r>
              <a:rPr lang="ar-IQ" sz="2000" dirty="0" smtClean="0">
                <a:latin typeface="Simplified Arabic" pitchFamily="18" charset="-78"/>
                <a:cs typeface="Simplified Arabic" pitchFamily="18" charset="-78"/>
              </a:rPr>
              <a:t>تتألف الجمعية العامة من كل اعضاء منظمة الامم المتحدة وتجمع الجمعية بانتظام مرة كل عام ولها حق المناقشة وإصدار التوصيات في جميع الامور التي تدخل ضمن نطاق الميثاق , كما ان لها ايضا حق مناقشة سلطات ومهام جميع الاجهزة الاخرى للأمم المتحدة .</a:t>
            </a:r>
          </a:p>
          <a:p>
            <a:r>
              <a:rPr lang="ar-IQ" sz="2000" dirty="0" smtClean="0">
                <a:latin typeface="Simplified Arabic" pitchFamily="18" charset="-78"/>
                <a:cs typeface="Simplified Arabic" pitchFamily="18" charset="-78"/>
              </a:rPr>
              <a:t>وتصدر الجمعية قراراتها بشأن المسائل العادية بالأغلبية البسيطة لأصوات الحاضرين المشتركين في التصويت ولكنها تصدر قراراتها في المسائل الهامة بأغلبية الثلثين .</a:t>
            </a:r>
          </a:p>
          <a:p>
            <a:r>
              <a:rPr lang="ar-IQ" sz="2000" dirty="0" smtClean="0">
                <a:latin typeface="Simplified Arabic" pitchFamily="18" charset="-78"/>
                <a:cs typeface="Simplified Arabic" pitchFamily="18" charset="-78"/>
              </a:rPr>
              <a:t>في ما يتعلق باختصاص الجمعية في مجال حقوق الانسان , تقوم الجمعية بدراسات وتشير بتوصيات بقصد انماء التعاون الدولي في الميادين الاقتصادية والاجتماعية والثقافية والصحية والإعانة على تحقيق حقوق الانسان والحريات الاساسية للناس كافة بلا تمييز بينهم في الجنس او اللغة او الدين ولا تفريق بين الرجال والنساء.</a:t>
            </a:r>
          </a:p>
          <a:p>
            <a:r>
              <a:rPr lang="ar-IQ" sz="2000" dirty="0" smtClean="0">
                <a:latin typeface="Simplified Arabic" pitchFamily="18" charset="-78"/>
                <a:cs typeface="Simplified Arabic" pitchFamily="18" charset="-78"/>
              </a:rPr>
              <a:t>كما ان بعض البنود الخاصة بحقوق الانسان قد جرى الاقتراح بوضعها على جدول اعمال الجمعية العامة من المجلس الاقتصادي والاجتماعي او مجلس الوصاية او احدى الدول الاعضاء او الامين العام, وتحال معظم البنود المتعلقة بحقوق الانسان الى اللجنة الثالثة التابعة للجمعية العامة</a:t>
            </a:r>
          </a:p>
          <a:p>
            <a:r>
              <a:rPr lang="ar-IQ" sz="2000" dirty="0" smtClean="0">
                <a:latin typeface="Simplified Arabic" pitchFamily="18" charset="-78"/>
                <a:cs typeface="Simplified Arabic" pitchFamily="18" charset="-78"/>
              </a:rPr>
              <a:t>(لجنة الشؤون الاجتماعية والإنسانية والثقافية). إلا </a:t>
            </a:r>
            <a:r>
              <a:rPr lang="ar-IQ" sz="2000" dirty="0" err="1" smtClean="0">
                <a:latin typeface="Simplified Arabic" pitchFamily="18" charset="-78"/>
                <a:cs typeface="Simplified Arabic" pitchFamily="18" charset="-78"/>
              </a:rPr>
              <a:t>انة</a:t>
            </a:r>
            <a:r>
              <a:rPr lang="ar-IQ" sz="2000" dirty="0" smtClean="0">
                <a:latin typeface="Simplified Arabic" pitchFamily="18" charset="-78"/>
                <a:cs typeface="Simplified Arabic" pitchFamily="18" charset="-78"/>
              </a:rPr>
              <a:t> من الجائر مع </a:t>
            </a:r>
            <a:r>
              <a:rPr lang="ar-IQ" sz="2000" dirty="0" err="1" smtClean="0">
                <a:latin typeface="Simplified Arabic" pitchFamily="18" charset="-78"/>
                <a:cs typeface="Simplified Arabic" pitchFamily="18" charset="-78"/>
              </a:rPr>
              <a:t>ذالك</a:t>
            </a:r>
            <a:r>
              <a:rPr lang="ar-IQ" sz="2000" dirty="0" smtClean="0">
                <a:latin typeface="Simplified Arabic" pitchFamily="18" charset="-78"/>
                <a:cs typeface="Simplified Arabic" pitchFamily="18" charset="-78"/>
              </a:rPr>
              <a:t> ان تحال بعض هذه البنود الى اللجان الرئيسية الاخرى. وتنشى الجمعية العامة من وقت الى اخر اجهزة فرعية ذات طابع مؤقت او خاص </a:t>
            </a:r>
            <a:r>
              <a:rPr lang="ar-IQ" sz="2000" dirty="0" err="1" smtClean="0">
                <a:latin typeface="Simplified Arabic" pitchFamily="18" charset="-78"/>
                <a:cs typeface="Simplified Arabic" pitchFamily="18" charset="-78"/>
              </a:rPr>
              <a:t>وكذالك</a:t>
            </a:r>
            <a:r>
              <a:rPr lang="ar-IQ" sz="2000" dirty="0" smtClean="0">
                <a:latin typeface="Simplified Arabic" pitchFamily="18" charset="-78"/>
                <a:cs typeface="Simplified Arabic" pitchFamily="18" charset="-78"/>
              </a:rPr>
              <a:t> لجان خاصة من اجل مساعدتها تأدية المهام الملقاة على عاتقها فيما يتعلق بحقوق الانسان.</a:t>
            </a:r>
          </a:p>
          <a:p>
            <a:r>
              <a:rPr lang="ar-IQ" sz="2000" dirty="0" smtClean="0">
                <a:latin typeface="Simplified Arabic" pitchFamily="18" charset="-78"/>
                <a:cs typeface="Simplified Arabic" pitchFamily="18" charset="-78"/>
              </a:rPr>
              <a:t>كما قامت الجمعية العامة بالعديد من النشطة المتعلقة بحقوق الانسان مثل دعوتها </a:t>
            </a:r>
            <a:r>
              <a:rPr lang="ar-IQ" sz="2000" dirty="0" err="1" smtClean="0">
                <a:latin typeface="Simplified Arabic" pitchFamily="18" charset="-78"/>
                <a:cs typeface="Simplified Arabic" pitchFamily="18" charset="-78"/>
              </a:rPr>
              <a:t>بامؤتمر</a:t>
            </a:r>
            <a:r>
              <a:rPr lang="ar-IQ" sz="2000" dirty="0" smtClean="0">
                <a:latin typeface="Simplified Arabic" pitchFamily="18" charset="-78"/>
                <a:cs typeface="Simplified Arabic" pitchFamily="18" charset="-78"/>
              </a:rPr>
              <a:t> عالمي لحقوق الانسان الذي عقد في طهران في عام 1968 والمؤتمر العالمي لحقوق الانسان الذي عقد في فينا 1993.</a:t>
            </a:r>
          </a:p>
          <a:p>
            <a:r>
              <a:rPr lang="ar-IQ" sz="2000" dirty="0" smtClean="0">
                <a:latin typeface="Simplified Arabic" pitchFamily="18" charset="-78"/>
                <a:cs typeface="Simplified Arabic" pitchFamily="18" charset="-78"/>
              </a:rPr>
              <a:t>ب- المجلس الاقتصادي والاجتماعي</a:t>
            </a:r>
          </a:p>
          <a:p>
            <a:r>
              <a:rPr lang="ar-IQ" sz="2000" dirty="0" smtClean="0">
                <a:latin typeface="Simplified Arabic" pitchFamily="18" charset="-78"/>
                <a:cs typeface="Simplified Arabic" pitchFamily="18" charset="-78"/>
              </a:rPr>
              <a:t>انشئ المجلس الاقتصادي والاجتماعي بمقتضى الفصل العاشر من الميثاق كفرع للأمم المتحدة يختص بتحقيق مقاصدها الاقتصادية والاجتماعية المنصوص عليها في </a:t>
            </a:r>
            <a:r>
              <a:rPr lang="ar-IQ" sz="2000" dirty="0" err="1" smtClean="0">
                <a:latin typeface="Simplified Arabic" pitchFamily="18" charset="-78"/>
                <a:cs typeface="Simplified Arabic" pitchFamily="18" charset="-78"/>
              </a:rPr>
              <a:t>االفصل</a:t>
            </a:r>
            <a:r>
              <a:rPr lang="ar-IQ" sz="2000" dirty="0" smtClean="0">
                <a:latin typeface="Simplified Arabic" pitchFamily="18" charset="-78"/>
                <a:cs typeface="Simplified Arabic" pitchFamily="18" charset="-78"/>
              </a:rPr>
              <a:t> التاسع من الميثاق ومن اهم هذه المقاصد العمل على ان يشيع في العالم الاعتراف في حقوق الانسان والحريات الاساسية للجميع طبقا للميثاق اعداد مشاريع اتفاقيات لعرضها على الجمعية العامة والدعوة الى مؤتمرات دولية وتشكيل لجان من اجل توطيد حقوق الانسان. ويعقد المجلس في العادة دورتين عاديتين في العام وتحاط البنود الخاصة بحقوق الانسان عادة الى لجنة المجلس الاجتماعي للنظر فيها . ومن واجبات المجلس الاقتصادي والاجتماعي اقامة الصلة بين الامم المتحدة وبين الوكالات الدولية المتخصصة وذلك بموجب اتفاقيات خاصة . </a:t>
            </a:r>
          </a:p>
          <a:p>
            <a:r>
              <a:rPr lang="ar-IQ" sz="2000" dirty="0" smtClean="0">
                <a:latin typeface="Simplified Arabic" pitchFamily="18" charset="-78"/>
                <a:cs typeface="Simplified Arabic" pitchFamily="18" charset="-78"/>
              </a:rPr>
              <a:t>اما بخصوص لجنة حقوق الانسان التي انشأت بموجب المادة 68 من الميثاق حيث نصت على ان: ينشأ المجلس الاقتصادي لجان للشؤون الاقتصادية والاجتماعية ولتقرير حقوق الانسان كما ينشأ غير ذلك من اللجان التي قد يحتاج اليها لتأدية وظائفه ومن هذه اللجان لجنة حقوق الانسان التي تشكلت عام 1946م من قبل المجلس الاقتصادي والاجتماعي هدفها العمل على تعزيز الاعتراف بالحقوق الاساسية </a:t>
            </a:r>
            <a:r>
              <a:rPr lang="ar-IQ" sz="2000" dirty="0" err="1" smtClean="0">
                <a:latin typeface="Simplified Arabic" pitchFamily="18" charset="-78"/>
                <a:cs typeface="Simplified Arabic" pitchFamily="18" charset="-78"/>
              </a:rPr>
              <a:t>للانسان</a:t>
            </a:r>
            <a:r>
              <a:rPr lang="ar-IQ" sz="2000" dirty="0" smtClean="0">
                <a:latin typeface="Simplified Arabic" pitchFamily="18" charset="-78"/>
                <a:cs typeface="Simplified Arabic" pitchFamily="18" charset="-78"/>
              </a:rPr>
              <a:t> وكفالة احترامها ووضع التوصيات الدولية  ومشروعات الاتفاقية الدولية اللازمة لتحقيق هذا الهدف.</a:t>
            </a:r>
          </a:p>
          <a:p>
            <a:r>
              <a:rPr lang="ar-IQ" sz="2000" dirty="0" smtClean="0">
                <a:latin typeface="Simplified Arabic" pitchFamily="18" charset="-78"/>
                <a:cs typeface="Simplified Arabic" pitchFamily="18" charset="-78"/>
              </a:rPr>
              <a:t>اما اللجنة الثانية وهي لجنة مركز المرأة التي تختص بحقوق المرأة والعمل على تحقيق المساواة بين الرجال والنساء على منع التمييز بينهما بسبب الجنس او الدين او اللغة او العرق.</a:t>
            </a:r>
          </a:p>
          <a:p>
            <a:endParaRPr lang="ar-IQ" sz="2000" dirty="0" smtClean="0">
              <a:latin typeface="Simplified Arabic" pitchFamily="18" charset="-78"/>
              <a:cs typeface="Simplified Arabic" pitchFamily="18" charset="-78"/>
            </a:endParaRPr>
          </a:p>
          <a:p>
            <a:endParaRPr lang="ar-IQ" sz="2000" dirty="0" smtClean="0">
              <a:latin typeface="Simplified Arabic" pitchFamily="18" charset="-78"/>
              <a:cs typeface="Simplified Arabic" pitchFamily="18" charset="-78"/>
            </a:endParaRPr>
          </a:p>
          <a:p>
            <a:endParaRPr lang="ar-IQ" sz="2000" dirty="0" smtClean="0">
              <a:latin typeface="Simplified Arabic" pitchFamily="18" charset="-78"/>
              <a:cs typeface="Simplified Arabic" pitchFamily="18" charset="-78"/>
            </a:endParaRPr>
          </a:p>
          <a:p>
            <a:r>
              <a:rPr lang="ar-IQ" sz="2000" dirty="0" smtClean="0">
                <a:latin typeface="Simplified Arabic" pitchFamily="18" charset="-78"/>
                <a:cs typeface="Simplified Arabic" pitchFamily="18" charset="-78"/>
              </a:rPr>
              <a:t>2.	 الاعلان العالمي لحقوق الانسان</a:t>
            </a:r>
          </a:p>
          <a:p>
            <a:r>
              <a:rPr lang="ar-IQ" sz="2000" dirty="0" smtClean="0">
                <a:latin typeface="Simplified Arabic" pitchFamily="18" charset="-78"/>
                <a:cs typeface="Simplified Arabic" pitchFamily="18" charset="-78"/>
              </a:rPr>
              <a:t> يمكن تلخيص مواد الاعلان العالمي لحقوق الانسان بما يلي:</a:t>
            </a:r>
          </a:p>
          <a:p>
            <a:r>
              <a:rPr lang="ar-IQ" sz="2000" dirty="0" smtClean="0">
                <a:latin typeface="Simplified Arabic" pitchFamily="18" charset="-78"/>
                <a:cs typeface="Simplified Arabic" pitchFamily="18" charset="-78"/>
              </a:rPr>
              <a:t>•	كل انسان حر ويجب ان نعامل الجميع بالطريقة نفسها</a:t>
            </a:r>
          </a:p>
          <a:p>
            <a:r>
              <a:rPr lang="ar-IQ" sz="2000" dirty="0" smtClean="0">
                <a:latin typeface="Simplified Arabic" pitchFamily="18" charset="-78"/>
                <a:cs typeface="Simplified Arabic" pitchFamily="18" charset="-78"/>
              </a:rPr>
              <a:t>•	جميع الناس متساوون بغض النظر عن الفوارق في لون البشرة او الجنس    او اللغة او الدين او </a:t>
            </a:r>
            <a:r>
              <a:rPr lang="ar-IQ" sz="2000" dirty="0" err="1" smtClean="0">
                <a:latin typeface="Simplified Arabic" pitchFamily="18" charset="-78"/>
                <a:cs typeface="Simplified Arabic" pitchFamily="18" charset="-78"/>
              </a:rPr>
              <a:t>ماشابه</a:t>
            </a:r>
            <a:r>
              <a:rPr lang="ar-IQ" sz="2000" dirty="0" smtClean="0">
                <a:latin typeface="Simplified Arabic" pitchFamily="18" charset="-78"/>
                <a:cs typeface="Simplified Arabic" pitchFamily="18" charset="-78"/>
              </a:rPr>
              <a:t> ذلك.</a:t>
            </a:r>
          </a:p>
          <a:p>
            <a:r>
              <a:rPr lang="ar-IQ" sz="2000" dirty="0" smtClean="0">
                <a:latin typeface="Simplified Arabic" pitchFamily="18" charset="-78"/>
                <a:cs typeface="Simplified Arabic" pitchFamily="18" charset="-78"/>
              </a:rPr>
              <a:t>•	لكل شخص الحق بحياة وان يعيش حرية وامان .</a:t>
            </a:r>
          </a:p>
          <a:p>
            <a:r>
              <a:rPr lang="ar-IQ" sz="2000" dirty="0" smtClean="0">
                <a:latin typeface="Simplified Arabic" pitchFamily="18" charset="-78"/>
                <a:cs typeface="Simplified Arabic" pitchFamily="18" charset="-78"/>
              </a:rPr>
              <a:t>•	لا يجوز لأحد ان يعاملك كرقيق, كما لا يجوز ل كان </a:t>
            </a:r>
            <a:r>
              <a:rPr lang="ar-IQ" sz="2000" dirty="0" err="1" smtClean="0">
                <a:latin typeface="Simplified Arabic" pitchFamily="18" charset="-78"/>
                <a:cs typeface="Simplified Arabic" pitchFamily="18" charset="-78"/>
              </a:rPr>
              <a:t>تسترقق</a:t>
            </a:r>
            <a:r>
              <a:rPr lang="ar-IQ" sz="2000" dirty="0" smtClean="0">
                <a:latin typeface="Simplified Arabic" pitchFamily="18" charset="-78"/>
                <a:cs typeface="Simplified Arabic" pitchFamily="18" charset="-78"/>
              </a:rPr>
              <a:t> احدا.</a:t>
            </a:r>
          </a:p>
          <a:p>
            <a:r>
              <a:rPr lang="ar-IQ" sz="2000" dirty="0" smtClean="0">
                <a:latin typeface="Simplified Arabic" pitchFamily="18" charset="-78"/>
                <a:cs typeface="Simplified Arabic" pitchFamily="18" charset="-78"/>
              </a:rPr>
              <a:t>•	لا يجوز لاحد ايذائك او تعذيبك.</a:t>
            </a:r>
          </a:p>
          <a:p>
            <a:r>
              <a:rPr lang="ar-IQ" sz="2000" dirty="0" smtClean="0">
                <a:latin typeface="Simplified Arabic" pitchFamily="18" charset="-78"/>
                <a:cs typeface="Simplified Arabic" pitchFamily="18" charset="-78"/>
              </a:rPr>
              <a:t>•	لكل شخص الحق بالمعاملة المتساوية من قبل القانون.</a:t>
            </a:r>
          </a:p>
          <a:p>
            <a:r>
              <a:rPr lang="ar-IQ" sz="2000" dirty="0" smtClean="0">
                <a:latin typeface="Simplified Arabic" pitchFamily="18" charset="-78"/>
                <a:cs typeface="Simplified Arabic" pitchFamily="18" charset="-78"/>
              </a:rPr>
              <a:t>•	القانون واحد للجميع, وينبغي ان يطبق بالطريقة نفسها على الجميع.</a:t>
            </a:r>
          </a:p>
          <a:p>
            <a:r>
              <a:rPr lang="ar-IQ" sz="2000" dirty="0" smtClean="0">
                <a:latin typeface="Simplified Arabic" pitchFamily="18" charset="-78"/>
                <a:cs typeface="Simplified Arabic" pitchFamily="18" charset="-78"/>
              </a:rPr>
              <a:t>•	لكل شخص الحق في طلب المساعدة القانونية عندما تنتهك حقوقه.</a:t>
            </a:r>
          </a:p>
          <a:p>
            <a:r>
              <a:rPr lang="ar-IQ" sz="2000" dirty="0" smtClean="0">
                <a:latin typeface="Simplified Arabic" pitchFamily="18" charset="-78"/>
                <a:cs typeface="Simplified Arabic" pitchFamily="18" charset="-78"/>
              </a:rPr>
              <a:t>•	ليس من حق احد سجنك ظلما او </a:t>
            </a:r>
            <a:r>
              <a:rPr lang="ar-IQ" sz="2000" dirty="0" err="1" smtClean="0">
                <a:latin typeface="Simplified Arabic" pitchFamily="18" charset="-78"/>
                <a:cs typeface="Simplified Arabic" pitchFamily="18" charset="-78"/>
              </a:rPr>
              <a:t>طرلدك</a:t>
            </a:r>
            <a:r>
              <a:rPr lang="ar-IQ" sz="2000" dirty="0" smtClean="0">
                <a:latin typeface="Simplified Arabic" pitchFamily="18" charset="-78"/>
                <a:cs typeface="Simplified Arabic" pitchFamily="18" charset="-78"/>
              </a:rPr>
              <a:t> من بلدك.</a:t>
            </a:r>
          </a:p>
          <a:p>
            <a:r>
              <a:rPr lang="ar-IQ" sz="2000" dirty="0" smtClean="0">
                <a:latin typeface="Simplified Arabic" pitchFamily="18" charset="-78"/>
                <a:cs typeface="Simplified Arabic" pitchFamily="18" charset="-78"/>
              </a:rPr>
              <a:t>•	لكل شخص الحق في محاكمة علنية عادلة .</a:t>
            </a:r>
          </a:p>
          <a:p>
            <a:r>
              <a:rPr lang="ar-IQ" sz="2000" dirty="0" smtClean="0">
                <a:latin typeface="Simplified Arabic" pitchFamily="18" charset="-78"/>
                <a:cs typeface="Simplified Arabic" pitchFamily="18" charset="-78"/>
              </a:rPr>
              <a:t>•	كل شخص بريء حتى تثبت ادانته.</a:t>
            </a:r>
          </a:p>
          <a:p>
            <a:r>
              <a:rPr lang="ar-IQ" sz="2000" dirty="0" smtClean="0">
                <a:latin typeface="Simplified Arabic" pitchFamily="18" charset="-78"/>
                <a:cs typeface="Simplified Arabic" pitchFamily="18" charset="-78"/>
              </a:rPr>
              <a:t>•	لكل شخص الحق في طلب المساعدة اذا حاول احد ايذائه, ولا يجوز لأحد دخول بيتك او فتح رسالتك او ازعاجك انت </a:t>
            </a:r>
            <a:r>
              <a:rPr lang="ar-IQ" sz="2000" dirty="0" err="1" smtClean="0">
                <a:latin typeface="Simplified Arabic" pitchFamily="18" charset="-78"/>
                <a:cs typeface="Simplified Arabic" pitchFamily="18" charset="-78"/>
              </a:rPr>
              <a:t>اوعائلتك</a:t>
            </a:r>
            <a:r>
              <a:rPr lang="ar-IQ" sz="2000" dirty="0" smtClean="0">
                <a:latin typeface="Simplified Arabic" pitchFamily="18" charset="-78"/>
                <a:cs typeface="Simplified Arabic" pitchFamily="18" charset="-78"/>
              </a:rPr>
              <a:t> من دون سبب وجيه.</a:t>
            </a:r>
          </a:p>
          <a:p>
            <a:r>
              <a:rPr lang="ar-IQ" sz="2000" dirty="0" smtClean="0">
                <a:latin typeface="Simplified Arabic" pitchFamily="18" charset="-78"/>
                <a:cs typeface="Simplified Arabic" pitchFamily="18" charset="-78"/>
              </a:rPr>
              <a:t>•	لكل شخص الحق في السفر كما يشاء.</a:t>
            </a:r>
          </a:p>
          <a:p>
            <a:r>
              <a:rPr lang="ar-IQ" sz="2000" dirty="0" smtClean="0">
                <a:latin typeface="Simplified Arabic" pitchFamily="18" charset="-78"/>
                <a:cs typeface="Simplified Arabic" pitchFamily="18" charset="-78"/>
              </a:rPr>
              <a:t>•	لكل شخص الحق في انتقال الى بلد اخر وطلب الحماية اذا كان يواجه الاضطهاد او معرض ان يواجه الاضطهاد .</a:t>
            </a:r>
          </a:p>
          <a:p>
            <a:r>
              <a:rPr lang="ar-IQ" sz="2000" dirty="0" smtClean="0">
                <a:latin typeface="Simplified Arabic" pitchFamily="18" charset="-78"/>
                <a:cs typeface="Simplified Arabic" pitchFamily="18" charset="-78"/>
              </a:rPr>
              <a:t>•	لكل شخص الحق في الانتماء الى وطن وليس من حق ا حان يمنعك من الانتماء الى بلد اخر اذا رغبت في ذلك.</a:t>
            </a:r>
          </a:p>
          <a:p>
            <a:r>
              <a:rPr lang="ar-IQ" sz="2000" dirty="0" smtClean="0">
                <a:latin typeface="Simplified Arabic" pitchFamily="18" charset="-78"/>
                <a:cs typeface="Simplified Arabic" pitchFamily="18" charset="-78"/>
              </a:rPr>
              <a:t>•	لكل شخص الحق في ان يتزوج وفي ان تكون له اسرة.</a:t>
            </a:r>
          </a:p>
          <a:p>
            <a:r>
              <a:rPr lang="ar-IQ" sz="2000" dirty="0" smtClean="0">
                <a:latin typeface="Simplified Arabic" pitchFamily="18" charset="-78"/>
                <a:cs typeface="Simplified Arabic" pitchFamily="18" charset="-78"/>
              </a:rPr>
              <a:t>•	لكل شخص حق تملك العقار وانتقاء الممتلكات.</a:t>
            </a:r>
          </a:p>
          <a:p>
            <a:r>
              <a:rPr lang="ar-IQ" sz="2000" dirty="0" smtClean="0">
                <a:latin typeface="Simplified Arabic" pitchFamily="18" charset="-78"/>
                <a:cs typeface="Simplified Arabic" pitchFamily="18" charset="-78"/>
              </a:rPr>
              <a:t>•	لكل شخص الحق في ممارسة الشعائر الدينية وفي تغيير دينه ان شاء ذلك.</a:t>
            </a:r>
          </a:p>
          <a:p>
            <a:r>
              <a:rPr lang="ar-IQ" sz="2000" dirty="0" smtClean="0">
                <a:latin typeface="Simplified Arabic" pitchFamily="18" charset="-78"/>
                <a:cs typeface="Simplified Arabic" pitchFamily="18" charset="-78"/>
              </a:rPr>
              <a:t>•	لكل شخص الحق في التعبير عن افكاره وفي اعطاء المعلومات وتلقيها.</a:t>
            </a:r>
          </a:p>
          <a:p>
            <a:r>
              <a:rPr lang="ar-IQ" sz="2000" dirty="0" smtClean="0">
                <a:latin typeface="Simplified Arabic" pitchFamily="18" charset="-78"/>
                <a:cs typeface="Simplified Arabic" pitchFamily="18" charset="-78"/>
              </a:rPr>
              <a:t>•	لكل شخص الحق في المشاركة في الاجتماعات وفي الانضمام الى الجمعيات بصورة سليمة .</a:t>
            </a:r>
          </a:p>
          <a:p>
            <a:r>
              <a:rPr lang="ar-IQ" sz="2000" dirty="0" smtClean="0">
                <a:latin typeface="Simplified Arabic" pitchFamily="18" charset="-78"/>
                <a:cs typeface="Simplified Arabic" pitchFamily="18" charset="-78"/>
              </a:rPr>
              <a:t>•	لكل شخص حق المساهمة في المشاركة في ادارة شؤون بلاده وفي اختيار الحكم فيها.</a:t>
            </a:r>
          </a:p>
          <a:p>
            <a:r>
              <a:rPr lang="ar-IQ" sz="2000" dirty="0" smtClean="0">
                <a:latin typeface="Simplified Arabic" pitchFamily="18" charset="-78"/>
                <a:cs typeface="Simplified Arabic" pitchFamily="18" charset="-78"/>
              </a:rPr>
              <a:t>•	لكل شخص الحق في الضمان الاجتماعي, وفي ان تتوفر له الفرصة لتطور مهاراته.</a:t>
            </a:r>
          </a:p>
          <a:p>
            <a:r>
              <a:rPr lang="ar-IQ" sz="2000" dirty="0" smtClean="0">
                <a:latin typeface="Simplified Arabic" pitchFamily="18" charset="-78"/>
                <a:cs typeface="Simplified Arabic" pitchFamily="18" charset="-78"/>
              </a:rPr>
              <a:t>•	لكل شخص الحق في العمل مقابل اجر عادل في بيئة تكفل </a:t>
            </a:r>
            <a:r>
              <a:rPr lang="ar-IQ" sz="2000" dirty="0" err="1" smtClean="0">
                <a:latin typeface="Simplified Arabic" pitchFamily="18" charset="-78"/>
                <a:cs typeface="Simplified Arabic" pitchFamily="18" charset="-78"/>
              </a:rPr>
              <a:t>سلامتة</a:t>
            </a:r>
            <a:r>
              <a:rPr lang="ar-IQ" sz="2000" dirty="0" smtClean="0">
                <a:latin typeface="Simplified Arabic" pitchFamily="18" charset="-78"/>
                <a:cs typeface="Simplified Arabic" pitchFamily="18" charset="-78"/>
              </a:rPr>
              <a:t> وفي الانضمام الى النقابة.</a:t>
            </a:r>
          </a:p>
          <a:p>
            <a:r>
              <a:rPr lang="ar-IQ" sz="2000" dirty="0" smtClean="0">
                <a:latin typeface="Simplified Arabic" pitchFamily="18" charset="-78"/>
                <a:cs typeface="Simplified Arabic" pitchFamily="18" charset="-78"/>
              </a:rPr>
              <a:t>•	لكل شخص الحق في الراحة في اوقات الفراغ.</a:t>
            </a:r>
          </a:p>
          <a:p>
            <a:r>
              <a:rPr lang="ar-IQ" sz="2000" dirty="0" smtClean="0">
                <a:latin typeface="Simplified Arabic" pitchFamily="18" charset="-78"/>
                <a:cs typeface="Simplified Arabic" pitchFamily="18" charset="-78"/>
              </a:rPr>
              <a:t>•	لكل شخص الحق بمستوى كاف للمعيشة , وفي المساعدة الطبية اذا مرض.</a:t>
            </a:r>
          </a:p>
          <a:p>
            <a:r>
              <a:rPr lang="ar-IQ" sz="2000" dirty="0" smtClean="0">
                <a:latin typeface="Simplified Arabic" pitchFamily="18" charset="-78"/>
                <a:cs typeface="Simplified Arabic" pitchFamily="18" charset="-78"/>
              </a:rPr>
              <a:t>•	لكل شخص الحق في الذهاب الى المدرسة.</a:t>
            </a:r>
          </a:p>
          <a:p>
            <a:r>
              <a:rPr lang="ar-IQ" sz="2000" dirty="0" smtClean="0">
                <a:latin typeface="Simplified Arabic" pitchFamily="18" charset="-78"/>
                <a:cs typeface="Simplified Arabic" pitchFamily="18" charset="-78"/>
              </a:rPr>
              <a:t>•	لكل شخص الحق في ان يشارك في الحياة الثقافية لمجتمعه.</a:t>
            </a:r>
          </a:p>
          <a:p>
            <a:r>
              <a:rPr lang="ar-IQ" sz="2000" dirty="0" smtClean="0">
                <a:latin typeface="Simplified Arabic" pitchFamily="18" charset="-78"/>
                <a:cs typeface="Simplified Arabic" pitchFamily="18" charset="-78"/>
              </a:rPr>
              <a:t>•	على كل شخص احترام " النظام الاجتماعي" اللازم لتوفير هذه الحقوق.</a:t>
            </a:r>
          </a:p>
          <a:p>
            <a:r>
              <a:rPr lang="ar-IQ" sz="2000" dirty="0" smtClean="0">
                <a:latin typeface="Simplified Arabic" pitchFamily="18" charset="-78"/>
                <a:cs typeface="Simplified Arabic" pitchFamily="18" charset="-78"/>
              </a:rPr>
              <a:t>•	على كل شخص احترام حقوق الجماعة والحفاظ على الممتلكات العامة.</a:t>
            </a:r>
          </a:p>
          <a:p>
            <a:r>
              <a:rPr lang="ar-IQ" sz="2000" dirty="0" smtClean="0">
                <a:latin typeface="Simplified Arabic" pitchFamily="18" charset="-78"/>
                <a:cs typeface="Simplified Arabic" pitchFamily="18" charset="-78"/>
              </a:rPr>
              <a:t>•	ليس من حق احد انتزاع اي من الحقوق المنصة عليها بهذا الاعلان.</a:t>
            </a:r>
          </a:p>
          <a:p>
            <a:endParaRPr lang="ar-IQ"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89509445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Words>
  <Application>Microsoft Office PowerPoint</Application>
  <PresentationFormat>عرض على الشاشة (3:4)‏</PresentationFormat>
  <Paragraphs>48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المبحث الثالث منظمة الامم المتحدة وحقوق الانسان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الثالث منظمة الامم المتحدة وحقوق الانسان </dc:title>
  <dc:creator>DR.Ahmed Saker 2O11</dc:creator>
  <cp:lastModifiedBy>DR.Ahmed Saker 2O11</cp:lastModifiedBy>
  <cp:revision>1</cp:revision>
  <dcterms:created xsi:type="dcterms:W3CDTF">2018-12-18T14:09:15Z</dcterms:created>
  <dcterms:modified xsi:type="dcterms:W3CDTF">2018-12-18T14:14:31Z</dcterms:modified>
</cp:coreProperties>
</file>