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98" d="100"/>
          <a:sy n="98" d="100"/>
        </p:scale>
        <p:origin x="-576" y="325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D885A6DE-5D3F-4BE9-8079-1191DE4C0888}"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5AB0474-EBC3-438B-A242-DF8A96634EC0}" type="slidenum">
              <a:rPr lang="ar-IQ" smtClean="0"/>
              <a:t>‹#›</a:t>
            </a:fld>
            <a:endParaRPr lang="ar-IQ"/>
          </a:p>
        </p:txBody>
      </p:sp>
    </p:spTree>
    <p:extLst>
      <p:ext uri="{BB962C8B-B14F-4D97-AF65-F5344CB8AC3E}">
        <p14:creationId xmlns:p14="http://schemas.microsoft.com/office/powerpoint/2010/main" val="2746133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885A6DE-5D3F-4BE9-8079-1191DE4C0888}"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5AB0474-EBC3-438B-A242-DF8A96634EC0}" type="slidenum">
              <a:rPr lang="ar-IQ" smtClean="0"/>
              <a:t>‹#›</a:t>
            </a:fld>
            <a:endParaRPr lang="ar-IQ"/>
          </a:p>
        </p:txBody>
      </p:sp>
    </p:spTree>
    <p:extLst>
      <p:ext uri="{BB962C8B-B14F-4D97-AF65-F5344CB8AC3E}">
        <p14:creationId xmlns:p14="http://schemas.microsoft.com/office/powerpoint/2010/main" val="3141655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885A6DE-5D3F-4BE9-8079-1191DE4C0888}"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5AB0474-EBC3-438B-A242-DF8A96634EC0}" type="slidenum">
              <a:rPr lang="ar-IQ" smtClean="0"/>
              <a:t>‹#›</a:t>
            </a:fld>
            <a:endParaRPr lang="ar-IQ"/>
          </a:p>
        </p:txBody>
      </p:sp>
    </p:spTree>
    <p:extLst>
      <p:ext uri="{BB962C8B-B14F-4D97-AF65-F5344CB8AC3E}">
        <p14:creationId xmlns:p14="http://schemas.microsoft.com/office/powerpoint/2010/main" val="1474562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885A6DE-5D3F-4BE9-8079-1191DE4C0888}"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5AB0474-EBC3-438B-A242-DF8A96634EC0}" type="slidenum">
              <a:rPr lang="ar-IQ" smtClean="0"/>
              <a:t>‹#›</a:t>
            </a:fld>
            <a:endParaRPr lang="ar-IQ"/>
          </a:p>
        </p:txBody>
      </p:sp>
    </p:spTree>
    <p:extLst>
      <p:ext uri="{BB962C8B-B14F-4D97-AF65-F5344CB8AC3E}">
        <p14:creationId xmlns:p14="http://schemas.microsoft.com/office/powerpoint/2010/main" val="2611852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D885A6DE-5D3F-4BE9-8079-1191DE4C0888}"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5AB0474-EBC3-438B-A242-DF8A96634EC0}" type="slidenum">
              <a:rPr lang="ar-IQ" smtClean="0"/>
              <a:t>‹#›</a:t>
            </a:fld>
            <a:endParaRPr lang="ar-IQ"/>
          </a:p>
        </p:txBody>
      </p:sp>
    </p:spTree>
    <p:extLst>
      <p:ext uri="{BB962C8B-B14F-4D97-AF65-F5344CB8AC3E}">
        <p14:creationId xmlns:p14="http://schemas.microsoft.com/office/powerpoint/2010/main" val="1258313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D885A6DE-5D3F-4BE9-8079-1191DE4C0888}" type="datetimeFigureOut">
              <a:rPr lang="ar-IQ" smtClean="0"/>
              <a:t>10/04/1440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15AB0474-EBC3-438B-A242-DF8A96634EC0}" type="slidenum">
              <a:rPr lang="ar-IQ" smtClean="0"/>
              <a:t>‹#›</a:t>
            </a:fld>
            <a:endParaRPr lang="ar-IQ"/>
          </a:p>
        </p:txBody>
      </p:sp>
    </p:spTree>
    <p:extLst>
      <p:ext uri="{BB962C8B-B14F-4D97-AF65-F5344CB8AC3E}">
        <p14:creationId xmlns:p14="http://schemas.microsoft.com/office/powerpoint/2010/main" val="3797022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D885A6DE-5D3F-4BE9-8079-1191DE4C0888}" type="datetimeFigureOut">
              <a:rPr lang="ar-IQ" smtClean="0"/>
              <a:t>10/04/1440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15AB0474-EBC3-438B-A242-DF8A96634EC0}" type="slidenum">
              <a:rPr lang="ar-IQ" smtClean="0"/>
              <a:t>‹#›</a:t>
            </a:fld>
            <a:endParaRPr lang="ar-IQ"/>
          </a:p>
        </p:txBody>
      </p:sp>
    </p:spTree>
    <p:extLst>
      <p:ext uri="{BB962C8B-B14F-4D97-AF65-F5344CB8AC3E}">
        <p14:creationId xmlns:p14="http://schemas.microsoft.com/office/powerpoint/2010/main" val="862757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D885A6DE-5D3F-4BE9-8079-1191DE4C0888}" type="datetimeFigureOut">
              <a:rPr lang="ar-IQ" smtClean="0"/>
              <a:t>10/04/1440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15AB0474-EBC3-438B-A242-DF8A96634EC0}" type="slidenum">
              <a:rPr lang="ar-IQ" smtClean="0"/>
              <a:t>‹#›</a:t>
            </a:fld>
            <a:endParaRPr lang="ar-IQ"/>
          </a:p>
        </p:txBody>
      </p:sp>
    </p:spTree>
    <p:extLst>
      <p:ext uri="{BB962C8B-B14F-4D97-AF65-F5344CB8AC3E}">
        <p14:creationId xmlns:p14="http://schemas.microsoft.com/office/powerpoint/2010/main" val="3466989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D885A6DE-5D3F-4BE9-8079-1191DE4C0888}" type="datetimeFigureOut">
              <a:rPr lang="ar-IQ" smtClean="0"/>
              <a:t>10/04/1440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15AB0474-EBC3-438B-A242-DF8A96634EC0}" type="slidenum">
              <a:rPr lang="ar-IQ" smtClean="0"/>
              <a:t>‹#›</a:t>
            </a:fld>
            <a:endParaRPr lang="ar-IQ"/>
          </a:p>
        </p:txBody>
      </p:sp>
    </p:spTree>
    <p:extLst>
      <p:ext uri="{BB962C8B-B14F-4D97-AF65-F5344CB8AC3E}">
        <p14:creationId xmlns:p14="http://schemas.microsoft.com/office/powerpoint/2010/main" val="2703575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885A6DE-5D3F-4BE9-8079-1191DE4C0888}" type="datetimeFigureOut">
              <a:rPr lang="ar-IQ" smtClean="0"/>
              <a:t>10/04/1440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15AB0474-EBC3-438B-A242-DF8A96634EC0}" type="slidenum">
              <a:rPr lang="ar-IQ" smtClean="0"/>
              <a:t>‹#›</a:t>
            </a:fld>
            <a:endParaRPr lang="ar-IQ"/>
          </a:p>
        </p:txBody>
      </p:sp>
    </p:spTree>
    <p:extLst>
      <p:ext uri="{BB962C8B-B14F-4D97-AF65-F5344CB8AC3E}">
        <p14:creationId xmlns:p14="http://schemas.microsoft.com/office/powerpoint/2010/main" val="3380941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885A6DE-5D3F-4BE9-8079-1191DE4C0888}" type="datetimeFigureOut">
              <a:rPr lang="ar-IQ" smtClean="0"/>
              <a:t>10/04/1440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15AB0474-EBC3-438B-A242-DF8A96634EC0}" type="slidenum">
              <a:rPr lang="ar-IQ" smtClean="0"/>
              <a:t>‹#›</a:t>
            </a:fld>
            <a:endParaRPr lang="ar-IQ"/>
          </a:p>
        </p:txBody>
      </p:sp>
    </p:spTree>
    <p:extLst>
      <p:ext uri="{BB962C8B-B14F-4D97-AF65-F5344CB8AC3E}">
        <p14:creationId xmlns:p14="http://schemas.microsoft.com/office/powerpoint/2010/main" val="2249185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885A6DE-5D3F-4BE9-8079-1191DE4C0888}" type="datetimeFigureOut">
              <a:rPr lang="ar-IQ" smtClean="0"/>
              <a:t>10/04/1440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5AB0474-EBC3-438B-A242-DF8A96634EC0}" type="slidenum">
              <a:rPr lang="ar-IQ" smtClean="0"/>
              <a:t>‹#›</a:t>
            </a:fld>
            <a:endParaRPr lang="ar-IQ"/>
          </a:p>
        </p:txBody>
      </p:sp>
    </p:spTree>
    <p:extLst>
      <p:ext uri="{BB962C8B-B14F-4D97-AF65-F5344CB8AC3E}">
        <p14:creationId xmlns:p14="http://schemas.microsoft.com/office/powerpoint/2010/main" val="41737979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475656" y="188640"/>
            <a:ext cx="5904656" cy="1656184"/>
          </a:xfrm>
        </p:spPr>
        <p:txBody>
          <a:bodyPr>
            <a:normAutofit fontScale="90000"/>
          </a:bodyPr>
          <a:lstStyle/>
          <a:p>
            <a:r>
              <a:rPr lang="ar-IQ" dirty="0" smtClean="0"/>
              <a:t>المبحث الثاني</a:t>
            </a:r>
            <a:br>
              <a:rPr lang="ar-IQ" dirty="0" smtClean="0"/>
            </a:br>
            <a:r>
              <a:rPr lang="ar-IQ" dirty="0" smtClean="0"/>
              <a:t>التطور التاريخي لحقوق الانسان</a:t>
            </a:r>
            <a:br>
              <a:rPr lang="ar-IQ" dirty="0" smtClean="0"/>
            </a:br>
            <a:endParaRPr lang="ar-IQ" dirty="0"/>
          </a:p>
        </p:txBody>
      </p:sp>
      <p:sp>
        <p:nvSpPr>
          <p:cNvPr id="3" name="عنوان فرعي 2"/>
          <p:cNvSpPr>
            <a:spLocks noGrp="1"/>
          </p:cNvSpPr>
          <p:nvPr>
            <p:ph type="subTitle" idx="1"/>
          </p:nvPr>
        </p:nvSpPr>
        <p:spPr>
          <a:xfrm>
            <a:off x="251520" y="1556792"/>
            <a:ext cx="8424936" cy="30387376"/>
          </a:xfrm>
        </p:spPr>
        <p:txBody>
          <a:bodyPr>
            <a:noAutofit/>
          </a:bodyPr>
          <a:lstStyle/>
          <a:p>
            <a:r>
              <a:rPr lang="ar-IQ" sz="2000" dirty="0" smtClean="0">
                <a:latin typeface="Simplified Arabic" pitchFamily="18" charset="-78"/>
                <a:cs typeface="Simplified Arabic" pitchFamily="18" charset="-78"/>
              </a:rPr>
              <a:t>ان التاريخ حلقات متصلة يكمل بعضه بعضا فالماضي وسيلة لفهم الحاضر كما انت الحاضر يعيش في الماضي وكلاهما يرسمان ملامح المستقبل وموضوع حقوق الانسان ليس وليد العصر الحاضر وإنما هو قديم قدم الانسانية نفسها ويشكل جزءا لا يتجزأ من تاريخها وقد ارتبط  بالمجتمعات البشرية منذ بدء الخليقة وتأثر سلبا وإيجابا بالظروف الزمنية والمكانية لتلك المجتمعات وبالتيارات الفكرية والتقاليد السائدة فيها كما ارتبط بشرائع السماوية وأخرها الشريعة الاسلامية.</a:t>
            </a:r>
          </a:p>
          <a:p>
            <a:r>
              <a:rPr lang="ar-IQ" sz="2000" dirty="0" smtClean="0">
                <a:latin typeface="Simplified Arabic" pitchFamily="18" charset="-78"/>
                <a:cs typeface="Simplified Arabic" pitchFamily="18" charset="-78"/>
              </a:rPr>
              <a:t>لذا يجب ان نتعرف على تاريخ حقوق الانسان ونفهم مراحل تطورها ولنستعيد ثقتنا بديننا وأنفسنا فالإسلام هو اول من قرر المبادئ الخاصة بحقوق الانسان في اكمل صورة وأوسع نطاق وهذه المبادئ التي طالما صدرناها للناس يعاد تصديرها الينا على انها من الغرب.</a:t>
            </a:r>
          </a:p>
          <a:p>
            <a:r>
              <a:rPr lang="ar-IQ" sz="2000" dirty="0" smtClean="0">
                <a:latin typeface="Simplified Arabic" pitchFamily="18" charset="-78"/>
                <a:cs typeface="Simplified Arabic" pitchFamily="18" charset="-78"/>
              </a:rPr>
              <a:t>ان تاريخ حقوق الانسان مرت بثلاث مراحل اساسية هي:</a:t>
            </a:r>
          </a:p>
          <a:p>
            <a:r>
              <a:rPr lang="ar-IQ" sz="2000" dirty="0" smtClean="0">
                <a:latin typeface="Simplified Arabic" pitchFamily="18" charset="-78"/>
                <a:cs typeface="Simplified Arabic" pitchFamily="18" charset="-78"/>
              </a:rPr>
              <a:t>المرحلة الأولى حقوق الانسان  في الحضارات والمجتمعات القديمة وتبدأ هذه المرحلة من بدأ الخليقة الى القرن الخامس الميلادي بسقوط الامبراطورية الرومانية.</a:t>
            </a:r>
          </a:p>
          <a:p>
            <a:r>
              <a:rPr lang="ar-IQ" sz="2000" dirty="0" smtClean="0">
                <a:latin typeface="Simplified Arabic" pitchFamily="18" charset="-78"/>
                <a:cs typeface="Simplified Arabic" pitchFamily="18" charset="-78"/>
              </a:rPr>
              <a:t>المرحلة الثانية : حقوق الانسان في العصور الوسطى وتبدأ من ظهور الاسلام الى القرن الخامس الميلادي وتنتهي بالقرن الخامس عشر الميلادي وتحديدا عام 1492م.</a:t>
            </a:r>
          </a:p>
          <a:p>
            <a:r>
              <a:rPr lang="ar-IQ" sz="2000" dirty="0" smtClean="0">
                <a:latin typeface="Simplified Arabic" pitchFamily="18" charset="-78"/>
                <a:cs typeface="Simplified Arabic" pitchFamily="18" charset="-78"/>
              </a:rPr>
              <a:t>المرحلة الثالثة: حقوق الانسان في العصر الحديث وتبدأ من القرن الخامس عشر الميلادي على ان هذه المراحل لم تكن منفصلة تماما بعضها على بعض ولا توجد فواصل زمنية محددة بينها فحقوق الانسان لم تنتقل من مرحلة الى اخرى  دفعة واحدة وإنما على شكل مراحل اذ كان اعلان الاستقلال الامريكي لحقوق الانسان عام 1776م والإعلان الفرنسي لحقوق الانسان 1789م كفواصل بين هذه المراحل لان هذه الاحداث الثلاثة تشكل نقطة تحول مهمة في تاريخ مسيرة حقوق الانسان.</a:t>
            </a:r>
          </a:p>
          <a:p>
            <a:r>
              <a:rPr lang="ar-IQ" sz="2000" dirty="0" smtClean="0">
                <a:latin typeface="Simplified Arabic" pitchFamily="18" charset="-78"/>
                <a:cs typeface="Simplified Arabic" pitchFamily="18" charset="-78"/>
              </a:rPr>
              <a:t>حقوق الانسان في بعض الحضارات القديمة</a:t>
            </a:r>
          </a:p>
          <a:p>
            <a:r>
              <a:rPr lang="ar-IQ" sz="2000" dirty="0" smtClean="0">
                <a:latin typeface="Simplified Arabic" pitchFamily="18" charset="-78"/>
                <a:cs typeface="Simplified Arabic" pitchFamily="18" charset="-78"/>
              </a:rPr>
              <a:t>1.	حضارة بلاد وادي الرافدين : ان الحقب التاريخية التي مرت على العراق القديم هي العهد السومري </a:t>
            </a:r>
            <a:r>
              <a:rPr lang="ar-IQ" sz="2000" dirty="0" err="1" smtClean="0">
                <a:latin typeface="Simplified Arabic" pitchFamily="18" charset="-78"/>
                <a:cs typeface="Simplified Arabic" pitchFamily="18" charset="-78"/>
              </a:rPr>
              <a:t>والاكدي</a:t>
            </a:r>
            <a:r>
              <a:rPr lang="ar-IQ" sz="2000" dirty="0" smtClean="0">
                <a:latin typeface="Simplified Arabic" pitchFamily="18" charset="-78"/>
                <a:cs typeface="Simplified Arabic" pitchFamily="18" charset="-78"/>
              </a:rPr>
              <a:t> والاشوري والبابلي وقد شهدت تطورا كبيرا في التمدن الانساني وان حضارة بلاد الرافدين ( العراق القديم) هي اقدم حضارة في العالم من خلال تاريخه في جوانبه المختلفة: الديني والسياسي والاجتماعي والاقتصادي.</a:t>
            </a:r>
          </a:p>
          <a:p>
            <a:r>
              <a:rPr lang="ar-IQ" sz="2000" dirty="0" smtClean="0">
                <a:latin typeface="Simplified Arabic" pitchFamily="18" charset="-78"/>
                <a:cs typeface="Simplified Arabic" pitchFamily="18" charset="-78"/>
              </a:rPr>
              <a:t>الذي يهمنا الجانب الاجتماعي فقد أنشا اكثر القوانين </a:t>
            </a:r>
            <a:r>
              <a:rPr lang="ar-IQ" sz="2000" dirty="0" err="1" smtClean="0">
                <a:latin typeface="Simplified Arabic" pitchFamily="18" charset="-78"/>
                <a:cs typeface="Simplified Arabic" pitchFamily="18" charset="-78"/>
              </a:rPr>
              <a:t>لاعطاء</a:t>
            </a:r>
            <a:r>
              <a:rPr lang="ar-IQ" sz="2000" dirty="0" smtClean="0">
                <a:latin typeface="Simplified Arabic" pitchFamily="18" charset="-78"/>
                <a:cs typeface="Simplified Arabic" pitchFamily="18" charset="-78"/>
              </a:rPr>
              <a:t> الانسان حقوقه والتعرف بواجباته فالحرية والعدالة والمساواة كانت من الافكار الاساسية التي تجسدت في كثير من القوانين منها : قانون اور-نمو , قانون لبت – عشتار , قانون </a:t>
            </a:r>
            <a:r>
              <a:rPr lang="ar-IQ" sz="2000" dirty="0" err="1" smtClean="0">
                <a:latin typeface="Simplified Arabic" pitchFamily="18" charset="-78"/>
                <a:cs typeface="Simplified Arabic" pitchFamily="18" charset="-78"/>
              </a:rPr>
              <a:t>اشنونا</a:t>
            </a:r>
            <a:r>
              <a:rPr lang="ar-IQ" sz="2000" dirty="0" smtClean="0">
                <a:latin typeface="Simplified Arabic" pitchFamily="18" charset="-78"/>
                <a:cs typeface="Simplified Arabic" pitchFamily="18" charset="-78"/>
              </a:rPr>
              <a:t> , قانون حمورابي, القوانين الاشورية. ولا </a:t>
            </a:r>
            <a:r>
              <a:rPr lang="ar-IQ" sz="2000" dirty="0" err="1" smtClean="0">
                <a:latin typeface="Simplified Arabic" pitchFamily="18" charset="-78"/>
                <a:cs typeface="Simplified Arabic" pitchFamily="18" charset="-78"/>
              </a:rPr>
              <a:t>ننكران</a:t>
            </a:r>
            <a:r>
              <a:rPr lang="ar-IQ" sz="2000" dirty="0" smtClean="0">
                <a:latin typeface="Simplified Arabic" pitchFamily="18" charset="-78"/>
                <a:cs typeface="Simplified Arabic" pitchFamily="18" charset="-78"/>
              </a:rPr>
              <a:t> هنالك طبقات في المجتمع العراقي القديم وهي طبقة الاحرار وطبقة العبيد وطبقة الوسطى حالة كحال بقيت المجتمعات القديمة كالمجتمع المصري واليهودي والاغريقي والروماني وان التمييز ما بين طبقتين رئيستين فقد هي طبقة الاحرار وطبقة العبيد  ويلاحظ ان حال طبقة العبيد في العراق القديم كانت احسن بكثير من الوجهتين الاجتماعية والقانونية اذا قارنها بحال العبيد في المجتمعات القديمة الاخرى فكان الحكام العراقيون والمصلحون والاجتماعيون يسعون دائما </a:t>
            </a:r>
            <a:r>
              <a:rPr lang="ar-IQ" sz="2000" dirty="0" err="1" smtClean="0">
                <a:latin typeface="Simplified Arabic" pitchFamily="18" charset="-78"/>
                <a:cs typeface="Simplified Arabic" pitchFamily="18" charset="-78"/>
              </a:rPr>
              <a:t>لأعطاء</a:t>
            </a:r>
            <a:r>
              <a:rPr lang="ar-IQ" sz="2000" dirty="0" smtClean="0">
                <a:latin typeface="Simplified Arabic" pitchFamily="18" charset="-78"/>
                <a:cs typeface="Simplified Arabic" pitchFamily="18" charset="-78"/>
              </a:rPr>
              <a:t> المزيد من الحماية لطبقة العبيد وخلاصها من العبودية كما ان المجتمع العراقي  لم يكن مجتمعا طبقيا مقفلا بل ان الاساس لتميز بين الافراد وهو حالة الفرد الاقتصادية وامكاناته المادية وذلك بسبب اعتماد المجتمع العراقي القديم على التجارة ولكن ما يحسب له على انه مجتمع انساني فمن خلال وقوف القوانين العراقية بجانب الطبقة الكادحة وحمايتها  من الاستغلال من قبل الاغنياء والمتنفذين.</a:t>
            </a:r>
          </a:p>
          <a:p>
            <a:r>
              <a:rPr lang="ar-IQ" sz="2000" dirty="0" smtClean="0">
                <a:latin typeface="Simplified Arabic" pitchFamily="18" charset="-78"/>
                <a:cs typeface="Simplified Arabic" pitchFamily="18" charset="-78"/>
              </a:rPr>
              <a:t>2.	الحضارة اليونانية: وهي حضارة تمتاز بالفكر الفلسفي والسياسي ومن ابرز المفكرين </a:t>
            </a:r>
            <a:r>
              <a:rPr lang="ar-IQ" sz="2000" dirty="0" err="1" smtClean="0">
                <a:latin typeface="Simplified Arabic" pitchFamily="18" charset="-78"/>
                <a:cs typeface="Simplified Arabic" pitchFamily="18" charset="-78"/>
              </a:rPr>
              <a:t>اليونانين</a:t>
            </a:r>
            <a:r>
              <a:rPr lang="ar-IQ" sz="2000" dirty="0" smtClean="0">
                <a:latin typeface="Simplified Arabic" pitchFamily="18" charset="-78"/>
                <a:cs typeface="Simplified Arabic" pitchFamily="18" charset="-78"/>
              </a:rPr>
              <a:t> الذين اهتموا بالسياسة وحقوق الانسان هو ( </a:t>
            </a:r>
            <a:r>
              <a:rPr lang="ar-IQ" sz="2000" dirty="0" err="1" smtClean="0">
                <a:latin typeface="Simplified Arabic" pitchFamily="18" charset="-78"/>
                <a:cs typeface="Simplified Arabic" pitchFamily="18" charset="-78"/>
              </a:rPr>
              <a:t>صولون</a:t>
            </a:r>
            <a:r>
              <a:rPr lang="ar-IQ" sz="2000" dirty="0" smtClean="0">
                <a:latin typeface="Simplified Arabic" pitchFamily="18" charset="-78"/>
                <a:cs typeface="Simplified Arabic" pitchFamily="18" charset="-78"/>
              </a:rPr>
              <a:t> ) ( الذي توفي : 650 ق.م) والذي اصدر قانونا عرف </a:t>
            </a:r>
            <a:r>
              <a:rPr lang="ar-IQ" sz="2000" dirty="0" err="1" smtClean="0">
                <a:latin typeface="Simplified Arabic" pitchFamily="18" charset="-78"/>
                <a:cs typeface="Simplified Arabic" pitchFamily="18" charset="-78"/>
              </a:rPr>
              <a:t>بأسم</a:t>
            </a:r>
            <a:r>
              <a:rPr lang="ar-IQ" sz="2000" dirty="0" smtClean="0">
                <a:latin typeface="Simplified Arabic" pitchFamily="18" charset="-78"/>
                <a:cs typeface="Simplified Arabic" pitchFamily="18" charset="-78"/>
              </a:rPr>
              <a:t> قانون </a:t>
            </a:r>
            <a:r>
              <a:rPr lang="ar-IQ" sz="2000" dirty="0" err="1" smtClean="0">
                <a:latin typeface="Simplified Arabic" pitchFamily="18" charset="-78"/>
                <a:cs typeface="Simplified Arabic" pitchFamily="18" charset="-78"/>
              </a:rPr>
              <a:t>صولون</a:t>
            </a:r>
            <a:r>
              <a:rPr lang="ar-IQ" sz="2000" dirty="0" smtClean="0">
                <a:latin typeface="Simplified Arabic" pitchFamily="18" charset="-78"/>
                <a:cs typeface="Simplified Arabic" pitchFamily="18" charset="-78"/>
              </a:rPr>
              <a:t> حيث اكد فيه على الغاء الرق </a:t>
            </a:r>
            <a:r>
              <a:rPr lang="ar-IQ" sz="2000" dirty="0" err="1" smtClean="0">
                <a:latin typeface="Simplified Arabic" pitchFamily="18" charset="-78"/>
                <a:cs typeface="Simplified Arabic" pitchFamily="18" charset="-78"/>
              </a:rPr>
              <a:t>ووضغ</a:t>
            </a:r>
            <a:r>
              <a:rPr lang="ar-IQ" sz="2000" dirty="0" smtClean="0">
                <a:latin typeface="Simplified Arabic" pitchFamily="18" charset="-78"/>
                <a:cs typeface="Simplified Arabic" pitchFamily="18" charset="-78"/>
              </a:rPr>
              <a:t> نظام للشراكة ووضع قاعدة لتقسيم التركة. </a:t>
            </a:r>
          </a:p>
          <a:p>
            <a:r>
              <a:rPr lang="ar-IQ" sz="2000" dirty="0" smtClean="0">
                <a:latin typeface="Simplified Arabic" pitchFamily="18" charset="-78"/>
                <a:cs typeface="Simplified Arabic" pitchFamily="18" charset="-78"/>
              </a:rPr>
              <a:t>منذ قيام حضارة الإغريق في مدنهم ، عرفت الحرية إحدى صورها وهي المشاركة في الحكم. أي المشاركة في الأمور السياسية. إلا انه لم يكن يعترف للفرد بحرياته الشخصية.</a:t>
            </a:r>
          </a:p>
          <a:p>
            <a:r>
              <a:rPr lang="ar-IQ" sz="2000" dirty="0" smtClean="0">
                <a:latin typeface="Simplified Arabic" pitchFamily="18" charset="-78"/>
                <a:cs typeface="Simplified Arabic" pitchFamily="18" charset="-78"/>
              </a:rPr>
              <a:t>بخصوص حق الملكية ، فقد كانت من العوامل الهامة التي أثرت في حياة اليونانيين السياسية ، وطريقتهم في الحكم ونظامه ، حيث كانت ملكية الأرض عندهم جماعية ثم تحولت إلى ملكية القبائل. وفيما يتعلق بالحقوق السياسية ، فقد اعتبرت الديمقراطية مباشرة هي الأسلوب الأمثل في للحكم ، إذ كان الحكم لكل الشعب من الوطنيين والحق لهم بالاشتراك في الحكم وكانت تشريعاتهم تقتضي باعتبار الإنسان هو الأصل في كيان الدولة .</a:t>
            </a:r>
          </a:p>
          <a:p>
            <a:r>
              <a:rPr lang="ar-IQ" sz="2000" dirty="0" smtClean="0">
                <a:latin typeface="Simplified Arabic" pitchFamily="18" charset="-78"/>
                <a:cs typeface="Simplified Arabic" pitchFamily="18" charset="-78"/>
              </a:rPr>
              <a:t>وقد اعتبرت الحضارة الإغريقية الانتخاب وسيلة غير ديمقراطية لاختيار الحكام ، وكان الاختيار يتم بالقرعة ويعد الوسيلة الديمقراطية الصحيحة عندهم ، لكونها تحقق مبدأ المساواة ، وتكافؤ الفرص أمام الجميع للوصول إلى إشغال الوظائف العامة.</a:t>
            </a:r>
          </a:p>
          <a:p>
            <a:r>
              <a:rPr lang="ar-IQ" sz="2000" dirty="0" smtClean="0">
                <a:latin typeface="Simplified Arabic" pitchFamily="18" charset="-78"/>
                <a:cs typeface="Simplified Arabic" pitchFamily="18" charset="-78"/>
              </a:rPr>
              <a:t>لقد كان انعدام التوازن الاجتماعي طابعاً مميزاً للمدن الإغريقية ، إذ كان المجتمع يتألف من طبقتين : طبقة الأحرار ، وطبقة الأرقاء ، وهم الذين حرموا من كل حق ، وهنا يمكن القول بأن مبدأ المساواة كان معدوماً ، وكان ينظر للرقيق بأنه خلق للطاعة والعمل ، ويرى أرسطو إن العبيد من صنع الطبيعة التي جعلت العبد من الأدوات التي لابد منها لتحقيق سعادة الأسرة اليونانية. كما أن المرأة في الشرائع والنظم اليونانية لم تكن اسعد حظاً من الرقيق ، فنصت قوانينهم على تجريد المرأة من حقوقها المدنية ووضعها تحت سيطرة الرجل في مختلف مراحل حياتها. وقد استمرت عزلة المرأة عن الحياة العامة وعن تولي أي عمل من الأعمال.</a:t>
            </a:r>
          </a:p>
          <a:p>
            <a:r>
              <a:rPr lang="ar-IQ" sz="2000" dirty="0" smtClean="0">
                <a:latin typeface="Simplified Arabic" pitchFamily="18" charset="-78"/>
                <a:cs typeface="Simplified Arabic" pitchFamily="18" charset="-78"/>
              </a:rPr>
              <a:t>هكـذا لم يعرف اليونانييـن المساواة كمبدأ إنساني ، ولم يتحقق منها أي شيء ، وبظهور الرواقية  التي نادت بالأخوة الإنسانية والمواطنة العالمية والمساواة بين البشر وبتحرر الأفراد من القوانين الوضعية. ظهرت إلى الوجود نواة مدرسة الحقوق الطبيعية التي يتمتع بها جميع البشر وفقاً لها ، ولمجرد كونهم بشراً ، بحقوق طبيعة تسمو على القوانين الوضعية للدول</a:t>
            </a:r>
          </a:p>
          <a:p>
            <a:r>
              <a:rPr lang="ar-IQ" sz="2000" dirty="0" smtClean="0">
                <a:latin typeface="Simplified Arabic" pitchFamily="18" charset="-78"/>
                <a:cs typeface="Simplified Arabic" pitchFamily="18" charset="-78"/>
              </a:rPr>
              <a:t>3.	الحضارة الرومانية: توصف الحضارة الرومانية بأنها حضارة عسكرية وحضارة القانون وقد رافق هذا التوسع وجود تمييز بين المواطن الروماني وغيره من رعايا الامبراطورية اذا كان يخضع كل منهم لقانون خاص به , الامر الذي </a:t>
            </a:r>
            <a:r>
              <a:rPr lang="ar-IQ" sz="2000" dirty="0" err="1" smtClean="0">
                <a:latin typeface="Simplified Arabic" pitchFamily="18" charset="-78"/>
                <a:cs typeface="Simplified Arabic" pitchFamily="18" charset="-78"/>
              </a:rPr>
              <a:t>يتنافي</a:t>
            </a:r>
            <a:r>
              <a:rPr lang="ar-IQ" sz="2000" dirty="0" smtClean="0">
                <a:latin typeface="Simplified Arabic" pitchFamily="18" charset="-78"/>
                <a:cs typeface="Simplified Arabic" pitchFamily="18" charset="-78"/>
              </a:rPr>
              <a:t> مع مبدأ المساواة امام القانون  .</a:t>
            </a:r>
          </a:p>
          <a:p>
            <a:r>
              <a:rPr lang="ar-IQ" sz="2000" dirty="0" smtClean="0">
                <a:latin typeface="Simplified Arabic" pitchFamily="18" charset="-78"/>
                <a:cs typeface="Simplified Arabic" pitchFamily="18" charset="-78"/>
              </a:rPr>
              <a:t>كانت الحرية عند الرومان تعني المشاركة في الأمور السياسية والوصول إلى تحقيق فكرة إقرار "حكومة شعبية يشارك فيها جميع الأفراد وكانت العدالة في نظرهم تتمثل في القانون </a:t>
            </a:r>
            <a:r>
              <a:rPr lang="ar-IQ" sz="2000" dirty="0" err="1" smtClean="0">
                <a:latin typeface="Simplified Arabic" pitchFamily="18" charset="-78"/>
                <a:cs typeface="Simplified Arabic" pitchFamily="18" charset="-78"/>
              </a:rPr>
              <a:t>الطبيعي.أما</a:t>
            </a:r>
            <a:r>
              <a:rPr lang="ar-IQ" sz="2000" dirty="0" smtClean="0">
                <a:latin typeface="Simplified Arabic" pitchFamily="18" charset="-78"/>
                <a:cs typeface="Simplified Arabic" pitchFamily="18" charset="-78"/>
              </a:rPr>
              <a:t> بخصوص الحقوق والحريات عند الرومان ، فقد عرف الرومان ملكية الأرض الفردية والجماعية. أما الحرية الدينية فلم يعرفوها فكانت تواجه الانتهاك ، وخاصة بعد انتشار المسيحية واجتذابها الناس. وفيما يتعلق بحق الانتخاب ، كان الحكام يختارون عن طريق الانتخاب من قبل المجالس الشعبية ، التي كانت تتكون من الأحرار الأثرياء. بقي التقسيم الطبقي ، والتفاوت في الحقوق والواجبات بين الأفراد والطبقات هو الطابع المميز للمجتمع الروماني. فقامت في المجتمع الروماني طبقتين. طبقة الأشراف وطبقة العامة فأصبح التمييز والتفاضل بين هذه الطبقات موجوداً في جميع مجالات حياة الإنسان ، فلم تكن هناك مساواة أمام القانون بين الطبقتين ، ولم يعترف للطبقة العامة بحق المواطنة ، ولم يشاركوا في المجالس الشعبية. كما لم يعترف لهم بالمساواة أمام القضاء ، بل كانت تطبق عليهم قواعد قانونية </a:t>
            </a:r>
            <a:r>
              <a:rPr lang="ar-IQ" sz="2000" dirty="0" err="1" smtClean="0">
                <a:latin typeface="Simplified Arabic" pitchFamily="18" charset="-78"/>
                <a:cs typeface="Simplified Arabic" pitchFamily="18" charset="-78"/>
              </a:rPr>
              <a:t>خاصةفكان</a:t>
            </a:r>
            <a:r>
              <a:rPr lang="ar-IQ" sz="2000" dirty="0" smtClean="0">
                <a:latin typeface="Simplified Arabic" pitchFamily="18" charset="-78"/>
                <a:cs typeface="Simplified Arabic" pitchFamily="18" charset="-78"/>
              </a:rPr>
              <a:t> التمييز وانعدام مبدأ المساواة مع الأشراف والنبلاء ظاهرة ملازمة للمجتمع الروماني.</a:t>
            </a:r>
          </a:p>
          <a:p>
            <a:r>
              <a:rPr lang="ar-IQ" sz="2000" dirty="0" smtClean="0">
                <a:latin typeface="Simplified Arabic" pitchFamily="18" charset="-78"/>
                <a:cs typeface="Simplified Arabic" pitchFamily="18" charset="-78"/>
              </a:rPr>
              <a:t>كما أن حقوق المرأة كانت مسلوبة ومنتهكة ، فلم يتقرر لها حق الانتخاب والترشيح وكانت محرومة من تولي الوظائف العامة ، كما جردت المرأة من حقوقها السياسية ، جردت أيضاً من حقوقها المدنية في مختلف مراحل حياتها ، فمنذ ولادتها تكون تحت سيطرة رب الأسرة ، سيطرة مطلقة على كافة حقوقها ، كحق الحياة والموت وحق الطرد من الأسرة وحق بيعها كالرقيق.</a:t>
            </a:r>
          </a:p>
          <a:p>
            <a:r>
              <a:rPr lang="ar-IQ" sz="2000" dirty="0" smtClean="0">
                <a:latin typeface="Simplified Arabic" pitchFamily="18" charset="-78"/>
                <a:cs typeface="Simplified Arabic" pitchFamily="18" charset="-78"/>
              </a:rPr>
              <a:t>كما عرف الرومان الرق ، وكان وصفهم أسوأ بكثير منه عند اليونان. فكانوا يعملون نهاراً في الإقطاعيات ، وفي الليل يكبلون بالسلاسل ، وكانت تفرض عليهم أشد العقوبات.</a:t>
            </a:r>
          </a:p>
          <a:p>
            <a:r>
              <a:rPr lang="ar-IQ" sz="2000" dirty="0" smtClean="0">
                <a:latin typeface="Simplified Arabic" pitchFamily="18" charset="-78"/>
                <a:cs typeface="Simplified Arabic" pitchFamily="18" charset="-78"/>
              </a:rPr>
              <a:t>وبهذا يتضح بأن حقوق الإنسان وحرياته عند الرومان كانت تتميز بالتفرقة والتمييز والتفاوت الطبقي وانعدام مبدأ المساواة.</a:t>
            </a:r>
          </a:p>
          <a:p>
            <a:r>
              <a:rPr lang="ar-IQ" sz="2000" dirty="0" smtClean="0">
                <a:latin typeface="Simplified Arabic" pitchFamily="18" charset="-78"/>
                <a:cs typeface="Simplified Arabic" pitchFamily="18" charset="-78"/>
              </a:rPr>
              <a:t>حقوق الانسان في الاسلام :</a:t>
            </a:r>
          </a:p>
          <a:p>
            <a:r>
              <a:rPr lang="ar-IQ" sz="2000" dirty="0" smtClean="0">
                <a:latin typeface="Simplified Arabic" pitchFamily="18" charset="-78"/>
                <a:cs typeface="Simplified Arabic" pitchFamily="18" charset="-78"/>
              </a:rPr>
              <a:t>لقد تميزت حقوق الانسان في الاسلام بميزات تختلف عما جاء في النظم الوضعية فهي منحة إلهية. وهذا ما اكده الاعلان العالمي لحقوق الانسان في الاسلام في مقدمته  ( ان حقوق الانسان في الاسلام ليست منحة من ملك او حاكم او قرار صادر عن سلطة محلية او سلطة دولية وانما هي حقوق ملزمة مصدرها الهي لا تقبل الحذف ولا الفسخ ولا التعطيل ولا يسمح بالاعتداء عليها ولا يجوز التنازل عنها والالتزام هنا اي يجب احترامها من الحكام والمحكومين مهما كانت مكانتهم الاجتماعية لانهم متساوون في العبودية له وتتصف بالدوام فلا تحتاج اصولها للتغيير او التبديل الا ان ثباتها لا يعني عدم الاجتهاد والتوسع في فهمها بما يلائم متطلبات الحياة الجديدة وهي عامة لم توضع مدة معينة او زمان معين). وفي الاسلام هنالك ترابط بين السلطتين الدينية والدنيوية فلم يكن الاسلام دينا فقط له عقائده المعروفة بل هو دين ودولة معا وهذا دليل على شمول الإسلام لكل جوانب الحياة فضلا عن تنظيم العلاقات بين الانسان وخالقة.</a:t>
            </a:r>
          </a:p>
          <a:p>
            <a:r>
              <a:rPr lang="ar-IQ" sz="2000" dirty="0" smtClean="0">
                <a:latin typeface="Simplified Arabic" pitchFamily="18" charset="-78"/>
                <a:cs typeface="Simplified Arabic" pitchFamily="18" charset="-78"/>
              </a:rPr>
              <a:t>نظرة الدين الاسلامي الى الانسان </a:t>
            </a:r>
          </a:p>
          <a:p>
            <a:r>
              <a:rPr lang="ar-IQ" sz="2000" dirty="0" smtClean="0">
                <a:latin typeface="Simplified Arabic" pitchFamily="18" charset="-78"/>
                <a:cs typeface="Simplified Arabic" pitchFamily="18" charset="-78"/>
              </a:rPr>
              <a:t>ان الانسان كائن مكرم وهو سيد الكائنات جميعا ذلك ما يحمله الإسلام في شريعته وتصوره لكي تتعلم البشرية في كل زمان  ومكان ان اغلى الكائنات وأعظمها هو الانسان على ان يكون مؤمنا صالحا لا جحودا ولا شريرا. ومما هو معلوم في شريعة الاسلام ان الكون بما </a:t>
            </a:r>
            <a:r>
              <a:rPr lang="ar-IQ" sz="2000" dirty="0" err="1" smtClean="0">
                <a:latin typeface="Simplified Arabic" pitchFamily="18" charset="-78"/>
                <a:cs typeface="Simplified Arabic" pitchFamily="18" charset="-78"/>
              </a:rPr>
              <a:t>يحويه</a:t>
            </a:r>
            <a:r>
              <a:rPr lang="ar-IQ" sz="2000" dirty="0" smtClean="0">
                <a:latin typeface="Simplified Arabic" pitchFamily="18" charset="-78"/>
                <a:cs typeface="Simplified Arabic" pitchFamily="18" charset="-78"/>
              </a:rPr>
              <a:t> من اجزاء وتفصيلات ومركبات مسخر اصلا للإنسان لينتفع به وبمحتوياته فيما يحقق له الخير والسعادة . وقال عز وجل (( وسخر لكم </a:t>
            </a:r>
            <a:r>
              <a:rPr lang="ar-IQ" sz="2000" dirty="0" err="1" smtClean="0">
                <a:latin typeface="Simplified Arabic" pitchFamily="18" charset="-78"/>
                <a:cs typeface="Simplified Arabic" pitchFamily="18" charset="-78"/>
              </a:rPr>
              <a:t>مافي</a:t>
            </a:r>
            <a:r>
              <a:rPr lang="ar-IQ" sz="2000" dirty="0" smtClean="0">
                <a:latin typeface="Simplified Arabic" pitchFamily="18" charset="-78"/>
                <a:cs typeface="Simplified Arabic" pitchFamily="18" charset="-78"/>
              </a:rPr>
              <a:t> السماوات وما في الارض جميعا منه ان في ذلك </a:t>
            </a:r>
            <a:r>
              <a:rPr lang="ar-IQ" sz="2000" dirty="0" err="1" smtClean="0">
                <a:latin typeface="Simplified Arabic" pitchFamily="18" charset="-78"/>
                <a:cs typeface="Simplified Arabic" pitchFamily="18" charset="-78"/>
              </a:rPr>
              <a:t>لأيات</a:t>
            </a:r>
            <a:r>
              <a:rPr lang="ar-IQ" sz="2000" dirty="0" smtClean="0">
                <a:latin typeface="Simplified Arabic" pitchFamily="18" charset="-78"/>
                <a:cs typeface="Simplified Arabic" pitchFamily="18" charset="-78"/>
              </a:rPr>
              <a:t> لقوم يتفكرون)) (سورة الجاثية </a:t>
            </a:r>
            <a:r>
              <a:rPr lang="ar-IQ" sz="2000" dirty="0" err="1" smtClean="0">
                <a:latin typeface="Simplified Arabic" pitchFamily="18" charset="-78"/>
                <a:cs typeface="Simplified Arabic" pitchFamily="18" charset="-78"/>
              </a:rPr>
              <a:t>الاية</a:t>
            </a:r>
            <a:r>
              <a:rPr lang="ar-IQ" sz="2000" dirty="0" smtClean="0">
                <a:latin typeface="Simplified Arabic" pitchFamily="18" charset="-78"/>
                <a:cs typeface="Simplified Arabic" pitchFamily="18" charset="-78"/>
              </a:rPr>
              <a:t> 13 ) وغيرها من </a:t>
            </a:r>
            <a:r>
              <a:rPr lang="ar-IQ" sz="2000" dirty="0" err="1" smtClean="0">
                <a:latin typeface="Simplified Arabic" pitchFamily="18" charset="-78"/>
                <a:cs typeface="Simplified Arabic" pitchFamily="18" charset="-78"/>
              </a:rPr>
              <a:t>الايات</a:t>
            </a:r>
            <a:r>
              <a:rPr lang="ar-IQ" sz="2000" dirty="0" smtClean="0">
                <a:latin typeface="Simplified Arabic" pitchFamily="18" charset="-78"/>
                <a:cs typeface="Simplified Arabic" pitchFamily="18" charset="-78"/>
              </a:rPr>
              <a:t> الكريمة التي تكشف عن تكريم الانسان لتسخير الكون وأجزاءه له وذلك من السماء والأرض بما فيها من كواكب ونجوم وانهار وبحار وليل ونهار وزرع وماء وثمر كل ذلك جعله مسخر لذلك الكائن المميز.</a:t>
            </a:r>
          </a:p>
          <a:p>
            <a:r>
              <a:rPr lang="ar-IQ" sz="2000" dirty="0" smtClean="0">
                <a:latin typeface="Simplified Arabic" pitchFamily="18" charset="-78"/>
                <a:cs typeface="Simplified Arabic" pitchFamily="18" charset="-78"/>
              </a:rPr>
              <a:t>فان الانسان هو سيد المخلوقات في هذا الوجود وكل الوجود عابد لله سبحانه وتعالى يدين له بالتعظيم ويقرأ له بالا ولهيه والوحدانية قال سبحانه (( تسبح له السماوات السبع والأرض ومن فيهن وان من شيء الا يسبح بحمده ولكن لا يفقهون تسبيحهم انه كان حليما غفورا))(سورة الاسراء :</a:t>
            </a:r>
            <a:r>
              <a:rPr lang="ar-IQ" sz="2000" dirty="0" err="1" smtClean="0">
                <a:latin typeface="Simplified Arabic" pitchFamily="18" charset="-78"/>
                <a:cs typeface="Simplified Arabic" pitchFamily="18" charset="-78"/>
              </a:rPr>
              <a:t>الاية</a:t>
            </a:r>
            <a:r>
              <a:rPr lang="ar-IQ" sz="2000" dirty="0" smtClean="0">
                <a:latin typeface="Simplified Arabic" pitchFamily="18" charset="-78"/>
                <a:cs typeface="Simplified Arabic" pitchFamily="18" charset="-78"/>
              </a:rPr>
              <a:t> 44). ان البشرية في هذا الزمان تعاني الشدائد من ويلات وكوارث وشرور كالقلق والاضطراب وافتقاد الراحة والسعادة. ان الانسان هو الكائن المفضل والمكرم الذي كتب الله له الصدارة في سلم الخليقة والكائنات جميعا قال سبحانه (( لقد كرمنا بني ادم وحملناهم في البر والبحر ورزقناهم من الطبيات وفضلناه على كثيرا ممن خلقنا تفضيلا))( سورة الاسراء :الآية 70). </a:t>
            </a:r>
          </a:p>
          <a:p>
            <a:r>
              <a:rPr lang="ar-IQ" sz="2000" dirty="0" smtClean="0">
                <a:latin typeface="Simplified Arabic" pitchFamily="18" charset="-78"/>
                <a:cs typeface="Simplified Arabic" pitchFamily="18" charset="-78"/>
              </a:rPr>
              <a:t>ومن اول الدلالات على افضلية الانسان وتميزه على غيره في هذا الكون وانه سيد الكائنات ان جعله الله في الارض خليفة وذلك اختيار رباني عظيم له </a:t>
            </a:r>
            <a:r>
              <a:rPr lang="ar-IQ" sz="2000" dirty="0" err="1" smtClean="0">
                <a:latin typeface="Simplified Arabic" pitchFamily="18" charset="-78"/>
                <a:cs typeface="Simplified Arabic" pitchFamily="18" charset="-78"/>
              </a:rPr>
              <a:t>مدوله</a:t>
            </a:r>
            <a:r>
              <a:rPr lang="ar-IQ" sz="2000" dirty="0" smtClean="0">
                <a:latin typeface="Simplified Arabic" pitchFamily="18" charset="-78"/>
                <a:cs typeface="Simplified Arabic" pitchFamily="18" charset="-78"/>
              </a:rPr>
              <a:t> الكبير الذي يؤكد افضلية الانسان ان كان مؤمنا عاملا صادقا, وذلك لما يناط به من عظيم الامانة والمسؤولية.</a:t>
            </a:r>
          </a:p>
          <a:p>
            <a:r>
              <a:rPr lang="ar-IQ" sz="2000" dirty="0" smtClean="0">
                <a:latin typeface="Simplified Arabic" pitchFamily="18" charset="-78"/>
                <a:cs typeface="Simplified Arabic" pitchFamily="18" charset="-78"/>
              </a:rPr>
              <a:t>وما كان الانسان ليكون خليفة لولا انه مشحون بزاخر المواهب والطاقات وعظيم القدرات والاستعدادات التي تمكنه من هذه المسؤولية بالخلافة في هذه الحياة الدنيا بقوله سبحانه وتعالى (( واذ قال ربك للملائكة اني جاعل في الارض خليفة )) ( سورة البقرة : الآية 30).</a:t>
            </a:r>
          </a:p>
          <a:p>
            <a:r>
              <a:rPr lang="ar-IQ" sz="2000" dirty="0" smtClean="0">
                <a:latin typeface="Simplified Arabic" pitchFamily="18" charset="-78"/>
                <a:cs typeface="Simplified Arabic" pitchFamily="18" charset="-78"/>
              </a:rPr>
              <a:t>وهناك قيم اكد عليها الاسلام وأثبتها  حول حقوق الانسان وهي :</a:t>
            </a:r>
          </a:p>
          <a:p>
            <a:r>
              <a:rPr lang="ar-IQ" sz="2000" dirty="0" smtClean="0">
                <a:latin typeface="Simplified Arabic" pitchFamily="18" charset="-78"/>
                <a:cs typeface="Simplified Arabic" pitchFamily="18" charset="-78"/>
              </a:rPr>
              <a:t>1ـ أصل البشر واحد وسبب </a:t>
            </a:r>
            <a:r>
              <a:rPr lang="ar-IQ" sz="2000" dirty="0" err="1" smtClean="0">
                <a:latin typeface="Simplified Arabic" pitchFamily="18" charset="-78"/>
                <a:cs typeface="Simplified Arabic" pitchFamily="18" charset="-78"/>
              </a:rPr>
              <a:t>استخلافه</a:t>
            </a:r>
            <a:r>
              <a:rPr lang="ar-IQ" sz="2000" dirty="0" smtClean="0">
                <a:latin typeface="Simplified Arabic" pitchFamily="18" charset="-78"/>
                <a:cs typeface="Simplified Arabic" pitchFamily="18" charset="-78"/>
              </a:rPr>
              <a:t> في الأرض واحد. قال تعالى : {وما خلقت الجن والإنس إلا ليعبدون}. وقال رسول اللّه ص ( كلكم من آدم ) وانطلاقاً من هذا المبدأ، يقر الإسلام بمساواة العباد دون تمييز على أساس الدين أو الجنس أو العرق أو النسب. </a:t>
            </a:r>
          </a:p>
          <a:p>
            <a:r>
              <a:rPr lang="ar-IQ" sz="2000" dirty="0" smtClean="0">
                <a:latin typeface="Simplified Arabic" pitchFamily="18" charset="-78"/>
                <a:cs typeface="Simplified Arabic" pitchFamily="18" charset="-78"/>
              </a:rPr>
              <a:t>2- يتعين احترام الحق في الحياة. ويوجب الشرع حماية الحياة من كل أشكال الاعتداء قصد صيانة استمرارها. قال تعالى : {ولا تعتدوا إن اللّه لا يحب المعتدين }. وقال كذلك : { من قتل نفساً بغير نفسٍ أو فسادٍ في الأرض فكأنَّمَا قَتَل النَّاسَ جميعاً }. </a:t>
            </a:r>
          </a:p>
          <a:p>
            <a:r>
              <a:rPr lang="ar-IQ" sz="2000" dirty="0" smtClean="0">
                <a:latin typeface="Simplified Arabic" pitchFamily="18" charset="-78"/>
                <a:cs typeface="Simplified Arabic" pitchFamily="18" charset="-78"/>
              </a:rPr>
              <a:t>ولا يستثني الإسلام في هذا الباب قتل الإنسان لنفسه. فنفس الإنسان ليست ملكاً له، بل هي ملك للّه الذي خلقها وسواها، وهو القائل عز وجل : {ولا تقتلوا أنفسكم إن اللّه كان بكم رحيماً}. وفي حديث متفق عليه، قال رسول اللّه ص :  ( من تردى من جبل فقتل نفسه فهو في نار جهنم يتردى فيها خالداً مخلداً فيها أبداً ومن تحسَّى سمّاً فقتل نفسه فسمّهُ في يده </a:t>
            </a:r>
            <a:r>
              <a:rPr lang="ar-IQ" sz="2000" dirty="0" err="1" smtClean="0">
                <a:latin typeface="Simplified Arabic" pitchFamily="18" charset="-78"/>
                <a:cs typeface="Simplified Arabic" pitchFamily="18" charset="-78"/>
              </a:rPr>
              <a:t>يتحسّاه</a:t>
            </a:r>
            <a:r>
              <a:rPr lang="ar-IQ" sz="2000" dirty="0" smtClean="0">
                <a:latin typeface="Simplified Arabic" pitchFamily="18" charset="-78"/>
                <a:cs typeface="Simplified Arabic" pitchFamily="18" charset="-78"/>
              </a:rPr>
              <a:t> في </a:t>
            </a:r>
            <a:r>
              <a:rPr lang="ar-IQ" sz="2000" dirty="0" err="1" smtClean="0">
                <a:latin typeface="Simplified Arabic" pitchFamily="18" charset="-78"/>
                <a:cs typeface="Simplified Arabic" pitchFamily="18" charset="-78"/>
              </a:rPr>
              <a:t>نارجهنم</a:t>
            </a:r>
            <a:r>
              <a:rPr lang="ar-IQ" sz="2000" dirty="0" smtClean="0">
                <a:latin typeface="Simplified Arabic" pitchFamily="18" charset="-78"/>
                <a:cs typeface="Simplified Arabic" pitchFamily="18" charset="-78"/>
              </a:rPr>
              <a:t> خالداً مخلداً فيها أبداً، ومن قتل نفسه بحديدة، فحديدته في يده </a:t>
            </a:r>
            <a:r>
              <a:rPr lang="ar-IQ" sz="2000" dirty="0" err="1" smtClean="0">
                <a:latin typeface="Simplified Arabic" pitchFamily="18" charset="-78"/>
                <a:cs typeface="Simplified Arabic" pitchFamily="18" charset="-78"/>
              </a:rPr>
              <a:t>يتوجأ</a:t>
            </a:r>
            <a:r>
              <a:rPr lang="ar-IQ" sz="2000" dirty="0" smtClean="0">
                <a:latin typeface="Simplified Arabic" pitchFamily="18" charset="-78"/>
                <a:cs typeface="Simplified Arabic" pitchFamily="18" charset="-78"/>
              </a:rPr>
              <a:t> بها في نار جهنم خالداً مخلداً فيها أبداً ). ويكون بذلك المنتحر في مرتبة المجرم القاتل ضداً في مشيئة اللّه. </a:t>
            </a:r>
          </a:p>
          <a:p>
            <a:r>
              <a:rPr lang="ar-IQ" sz="2000" dirty="0" smtClean="0">
                <a:latin typeface="Simplified Arabic" pitchFamily="18" charset="-78"/>
                <a:cs typeface="Simplified Arabic" pitchFamily="18" charset="-78"/>
              </a:rPr>
              <a:t>3- المرأة والرجل متساويان في الكرامة والعدل. قال تعالى : { من عمل صالحاً من ذكر أو أنثى وهو مؤمن فلنحيينه حياة طيبة}. وقال كذلك : { فاستجاب لهم ربهم أني لا أضيع عمل عامل منكم من ذكر أو أنثى} وقال رسول اللّه ص :  (النساء شقائق الرجال ) . </a:t>
            </a:r>
          </a:p>
          <a:p>
            <a:r>
              <a:rPr lang="ar-IQ" sz="2000" dirty="0" smtClean="0">
                <a:latin typeface="Simplified Arabic" pitchFamily="18" charset="-78"/>
                <a:cs typeface="Simplified Arabic" pitchFamily="18" charset="-78"/>
              </a:rPr>
              <a:t>4- يتعين احترام الحق في الديانة استجابة لقوله تعالى : {لا إكراه في الدين}. وقال سبحانه كذلك : { أفأنت تكره الناس حتى يكونوا مؤمنين}. ومفاد هذا التكليف أن الإيمان الحقيقي يكون نتيجة للاقتناع وحرية الاختيار. </a:t>
            </a:r>
          </a:p>
          <a:p>
            <a:r>
              <a:rPr lang="ar-IQ" sz="2000" dirty="0" smtClean="0">
                <a:latin typeface="Simplified Arabic" pitchFamily="18" charset="-78"/>
                <a:cs typeface="Simplified Arabic" pitchFamily="18" charset="-78"/>
              </a:rPr>
              <a:t>5- يتعين احترام حرية الإنسان ولا يجوز استعباده أو قهره أو استغلاله. قال عمر بن الخطاب رضي اللّه عنه :  ( متى استعبدتم الناس وقد ولدتهم أمهاتهم أحرارا ). </a:t>
            </a:r>
          </a:p>
          <a:p>
            <a:r>
              <a:rPr lang="ar-IQ" sz="2000" dirty="0" smtClean="0">
                <a:latin typeface="Simplified Arabic" pitchFamily="18" charset="-78"/>
                <a:cs typeface="Simplified Arabic" pitchFamily="18" charset="-78"/>
              </a:rPr>
              <a:t>6- يتعين احترام حق الإنسان في الأمن على نفسه وماله وعرضه. </a:t>
            </a:r>
          </a:p>
          <a:p>
            <a:r>
              <a:rPr lang="ar-IQ" sz="2000" dirty="0" smtClean="0">
                <a:latin typeface="Simplified Arabic" pitchFamily="18" charset="-78"/>
                <a:cs typeface="Simplified Arabic" pitchFamily="18" charset="-78"/>
              </a:rPr>
              <a:t>7- يتعين صيانة حق الإنسان في التعبير بكل حرية عن رأيه ما دامت آراؤه لا تخالف الأحكام الشرعية. </a:t>
            </a:r>
          </a:p>
          <a:p>
            <a:r>
              <a:rPr lang="ar-IQ" sz="2000" dirty="0" smtClean="0">
                <a:latin typeface="Simplified Arabic" pitchFamily="18" charset="-78"/>
                <a:cs typeface="Simplified Arabic" pitchFamily="18" charset="-78"/>
              </a:rPr>
              <a:t>8- يتعين حماية حق الإنسان في الدفاع عن مصالحه دون الخروج عن محجة الشرع. وإذا كان البشر مُكَرَّما من قبل البشر في إعلانات حقوق الإنسان الوضعية، فهو مكرَّم في الإسلام تكريماً إلهياً شرعياً لا يجوز لأحد أن يحرمه منه. وبما أن احترام حقوق الإنسان في الإسلام يعتبر تكليفاً ربانياً، فلا يسع المؤمن إلا أن يقوم بذلك مدركاً أن تعطيل ذلك أو التهاون بشأنه يُعَدُّ تقصيراً في العبادة. </a:t>
            </a:r>
          </a:p>
          <a:p>
            <a:r>
              <a:rPr lang="ar-IQ" sz="2000" dirty="0" smtClean="0">
                <a:latin typeface="Simplified Arabic" pitchFamily="18" charset="-78"/>
                <a:cs typeface="Simplified Arabic" pitchFamily="18" charset="-78"/>
              </a:rPr>
              <a:t>حقوق الانسان في العصر الحديث	</a:t>
            </a:r>
          </a:p>
          <a:p>
            <a:r>
              <a:rPr lang="ar-IQ" sz="2000" dirty="0" smtClean="0">
                <a:latin typeface="Simplified Arabic" pitchFamily="18" charset="-78"/>
                <a:cs typeface="Simplified Arabic" pitchFamily="18" charset="-78"/>
              </a:rPr>
              <a:t>كان (مارتن لوثر توفي : 1546 م) زعيم لحركة الاصلاح في المانيا البروتستانتي وناكر على الكنيسة ورجال الدين ان يكونوا وسطاء بين الانسان وربه بل يتوقف على ايمان الانسان بنفسه. وقد تبعه عدد من المفكرين والاصلاحين في الغرب شهدت اوربا وخلال القرنين الخامس عشر والسادس عشر وبداية القرن السابع عشر بظهور الثورة الصناعية وما رافقها من استكشاف جغرافي, واتساع التجارة ونمو المدن وقد ادى ذلك الى بداية اضمحلال النظام الاقطاعي وبدأ نمو الطبقة الوسطى ليكون لها دور في حياة المجتمعات الاوربية وهذه الطبقة هي التي تبنت حقوق الانسان وحرياته, وظهر شعار رائج " ان قيمة الانسانية تكمن في ذاته" .</a:t>
            </a:r>
          </a:p>
          <a:p>
            <a:r>
              <a:rPr lang="ar-IQ" sz="2000" dirty="0" smtClean="0">
                <a:latin typeface="Simplified Arabic" pitchFamily="18" charset="-78"/>
                <a:cs typeface="Simplified Arabic" pitchFamily="18" charset="-78"/>
              </a:rPr>
              <a:t>شهدت حقوق الانسان في العصر الحديث نهضة كبيرة بفضل عوامل كثيرة منها السياسية والاقتصادية والاجتماعية والعلمية فظهرت كثير من الافكار الجديدة في المجتمعات ومن ثم شهد التاريخ كثير من الثورات التحررية فظهر عدد من علماء الفلاسفة في اوربا واستحدثوا الافكار الجديدة في التنمية والحقوق والحريات مثل الفيلسوف الانكليزي جون لوك ( توفي 1704م) في كتابة الحكم المدني الذي دافع عن القانون وفي فرنسا اشتهر المفكر (</a:t>
            </a:r>
            <a:r>
              <a:rPr lang="ar-IQ" sz="2000" dirty="0" err="1" smtClean="0">
                <a:latin typeface="Simplified Arabic" pitchFamily="18" charset="-78"/>
                <a:cs typeface="Simplified Arabic" pitchFamily="18" charset="-78"/>
              </a:rPr>
              <a:t>بونتسكيو</a:t>
            </a:r>
            <a:r>
              <a:rPr lang="ar-IQ" sz="2000" dirty="0" smtClean="0">
                <a:latin typeface="Simplified Arabic" pitchFamily="18" charset="-78"/>
                <a:cs typeface="Simplified Arabic" pitchFamily="18" charset="-78"/>
              </a:rPr>
              <a:t>) وهو عالم الاجتماع توفي (1755 م ) الذي كتب كتابا سماه روح القوانين والذي انتقد بشدة الحكم المطلق </a:t>
            </a:r>
          </a:p>
          <a:p>
            <a:r>
              <a:rPr lang="ar-IQ" sz="2000" dirty="0" smtClean="0">
                <a:latin typeface="Simplified Arabic" pitchFamily="18" charset="-78"/>
                <a:cs typeface="Simplified Arabic" pitchFamily="18" charset="-78"/>
              </a:rPr>
              <a:t>في الوقت الذي دخل فيه العالم في الربع الاخير من القرن الثامن عشر الميلادي اذ شهد الغرب حدثين كان لهما الاثر الكبير لتحويل مجرى التاريخ في مجال حقوق الانسان , فالحدث الاول تمثل بقيام ثورة الشعوب الامريكية ضد المستعمر الانكليزي وإعلان الاستقلال الامريكي في عام 1776م . اما الحدث الثاني فهو قيام الثورة الفرنسية ضد الحكم الامبراطوري وعلان حقوق الانسان والمواطن في عام 1789 م , وكانت ثورة ضد الظلم والاستبداد وتم حقوق الانسان والمواطن وإعلان المبادئ الاساسية الثلاثة ( الحرية – المساواة – الاخاء) وتم تجديد تلك المبادئ عام 1793م. </a:t>
            </a:r>
          </a:p>
          <a:p>
            <a:r>
              <a:rPr lang="ar-IQ" sz="2000" dirty="0" smtClean="0">
                <a:latin typeface="Simplified Arabic" pitchFamily="18" charset="-78"/>
                <a:cs typeface="Simplified Arabic" pitchFamily="18" charset="-78"/>
              </a:rPr>
              <a:t>ومن ابرز المناضلين الاحرار والداعين ل(</a:t>
            </a:r>
            <a:r>
              <a:rPr lang="ar-IQ" sz="2000" dirty="0" err="1" smtClean="0">
                <a:latin typeface="Simplified Arabic" pitchFamily="18" charset="-78"/>
                <a:cs typeface="Simplified Arabic" pitchFamily="18" charset="-78"/>
              </a:rPr>
              <a:t>اللاعنف</a:t>
            </a:r>
            <a:r>
              <a:rPr lang="ar-IQ" sz="2000" dirty="0" smtClean="0">
                <a:latin typeface="Simplified Arabic" pitchFamily="18" charset="-78"/>
                <a:cs typeface="Simplified Arabic" pitchFamily="18" charset="-78"/>
              </a:rPr>
              <a:t> ) والمطالبين بتحرر هو (المهاتما غاندي توفي : 1948م ) والذي قام بالعصيان المدني والتي ادت الى استقلال بلده الهند وأصبح قدوة للكثير من الحركات المدنية الداعية للحقوق والحريات ومن الاحداث البارزة في التاريخ هو ظهور شخصية ( مارتن لوثر كنج توفي عام 1968م) والذي نادى باللاعنف او بالمقاومة السليمة والذي دعى الى عدم التفرقة بين البيض والسود ونتيجة لنضاله بالعصيان المدني اصدرت المحكمة حكمها التاريخي الذي ينص على عدم قانونية هذه التفرقة العنصرية . </a:t>
            </a:r>
          </a:p>
          <a:p>
            <a:r>
              <a:rPr lang="ar-IQ" sz="2000" dirty="0" smtClean="0">
                <a:latin typeface="Simplified Arabic" pitchFamily="18" charset="-78"/>
                <a:cs typeface="Simplified Arabic" pitchFamily="18" charset="-78"/>
              </a:rPr>
              <a:t>وقد شهد العالم الحرب العالمية الاولى في عام 1914م والتي خلفت ملايين من الضحايا سواء كانوا من القتلى ام من الجرحى من المدنيين والعسكريين في اوربا بعدها انبثقت عصبة الامم المتحدة التي لم تتضمن بنودا بشان حقوق الانسان. وفي الحرب العالمية الثانية عام 1939م وما تخللها من دمار وخراب وخسارة العالم ملايين البشر التي راح ضحيتها فضلا عن خسارة الاموال والممتلكات وحدوث كارثة انسانية في اليابان عام 1945م بضرب مدينة هيروشيما </a:t>
            </a:r>
            <a:r>
              <a:rPr lang="ar-IQ" sz="2000" dirty="0" err="1" smtClean="0">
                <a:latin typeface="Simplified Arabic" pitchFamily="18" charset="-78"/>
                <a:cs typeface="Simplified Arabic" pitchFamily="18" charset="-78"/>
              </a:rPr>
              <a:t>وناكازاكي</a:t>
            </a:r>
            <a:r>
              <a:rPr lang="ar-IQ" sz="2000" dirty="0" smtClean="0">
                <a:latin typeface="Simplified Arabic" pitchFamily="18" charset="-78"/>
                <a:cs typeface="Simplified Arabic" pitchFamily="18" charset="-78"/>
              </a:rPr>
              <a:t> بقنبلة نووية والمقصود بها اسلحة الدمار الشامل بعدها اسست الجمعية العامة للأمم المتحدة </a:t>
            </a:r>
            <a:r>
              <a:rPr lang="ar-IQ" sz="2000" dirty="0" err="1" smtClean="0">
                <a:latin typeface="Simplified Arabic" pitchFamily="18" charset="-78"/>
                <a:cs typeface="Simplified Arabic" pitchFamily="18" charset="-78"/>
              </a:rPr>
              <a:t>وبدات</a:t>
            </a:r>
            <a:r>
              <a:rPr lang="ar-IQ" sz="2000" dirty="0" smtClean="0">
                <a:latin typeface="Simplified Arabic" pitchFamily="18" charset="-78"/>
                <a:cs typeface="Simplified Arabic" pitchFamily="18" charset="-78"/>
              </a:rPr>
              <a:t> مرحلة جديدة من تاريخ العالم مع بداية عقد الخمسينات من القرن الماضي </a:t>
            </a:r>
            <a:endParaRPr lang="ar-IQ" sz="2000" dirty="0">
              <a:latin typeface="Simplified Arabic" pitchFamily="18" charset="-78"/>
              <a:cs typeface="Simplified Arabic" pitchFamily="18" charset="-78"/>
            </a:endParaRPr>
          </a:p>
          <a:p>
            <a:endParaRPr lang="ar-IQ" sz="2000" dirty="0" smtClean="0">
              <a:latin typeface="Simplified Arabic" pitchFamily="18" charset="-78"/>
              <a:cs typeface="Simplified Arabic" pitchFamily="18" charset="-78"/>
            </a:endParaRPr>
          </a:p>
          <a:p>
            <a:endParaRPr lang="ar-IQ" sz="2000" dirty="0">
              <a:latin typeface="Simplified Arabic" pitchFamily="18" charset="-78"/>
              <a:cs typeface="Simplified Arabic" pitchFamily="18" charset="-78"/>
            </a:endParaRPr>
          </a:p>
        </p:txBody>
      </p:sp>
    </p:spTree>
    <p:extLst>
      <p:ext uri="{BB962C8B-B14F-4D97-AF65-F5344CB8AC3E}">
        <p14:creationId xmlns:p14="http://schemas.microsoft.com/office/powerpoint/2010/main" val="1675033727"/>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255</Words>
  <Application>Microsoft Office PowerPoint</Application>
  <PresentationFormat>عرض على الشاشة (3:4)‏</PresentationFormat>
  <Paragraphs>44</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المبحث الثاني التطور التاريخي لحقوق الانسان </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المبحث الثاني التطور التاريخي لحقوق الانسان </dc:title>
  <dc:creator>DR.Ahmed Saker 2O11</dc:creator>
  <cp:lastModifiedBy>DR.Ahmed Saker 2O11</cp:lastModifiedBy>
  <cp:revision>2</cp:revision>
  <dcterms:created xsi:type="dcterms:W3CDTF">2018-12-18T14:00:04Z</dcterms:created>
  <dcterms:modified xsi:type="dcterms:W3CDTF">2018-12-18T14:11:29Z</dcterms:modified>
</cp:coreProperties>
</file>