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33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DDC0AE8-02AA-4140-8960-220272846F3A}"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D44310C-0661-4670-A242-08D3987298D5}" type="slidenum">
              <a:rPr lang="ar-IQ" smtClean="0"/>
              <a:t>‹#›</a:t>
            </a:fld>
            <a:endParaRPr lang="ar-IQ"/>
          </a:p>
        </p:txBody>
      </p:sp>
    </p:spTree>
    <p:extLst>
      <p:ext uri="{BB962C8B-B14F-4D97-AF65-F5344CB8AC3E}">
        <p14:creationId xmlns:p14="http://schemas.microsoft.com/office/powerpoint/2010/main" val="1928730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DDC0AE8-02AA-4140-8960-220272846F3A}"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D44310C-0661-4670-A242-08D3987298D5}" type="slidenum">
              <a:rPr lang="ar-IQ" smtClean="0"/>
              <a:t>‹#›</a:t>
            </a:fld>
            <a:endParaRPr lang="ar-IQ"/>
          </a:p>
        </p:txBody>
      </p:sp>
    </p:spTree>
    <p:extLst>
      <p:ext uri="{BB962C8B-B14F-4D97-AF65-F5344CB8AC3E}">
        <p14:creationId xmlns:p14="http://schemas.microsoft.com/office/powerpoint/2010/main" val="2246871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DDC0AE8-02AA-4140-8960-220272846F3A}"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D44310C-0661-4670-A242-08D3987298D5}" type="slidenum">
              <a:rPr lang="ar-IQ" smtClean="0"/>
              <a:t>‹#›</a:t>
            </a:fld>
            <a:endParaRPr lang="ar-IQ"/>
          </a:p>
        </p:txBody>
      </p:sp>
    </p:spTree>
    <p:extLst>
      <p:ext uri="{BB962C8B-B14F-4D97-AF65-F5344CB8AC3E}">
        <p14:creationId xmlns:p14="http://schemas.microsoft.com/office/powerpoint/2010/main" val="1204319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DDC0AE8-02AA-4140-8960-220272846F3A}"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D44310C-0661-4670-A242-08D3987298D5}" type="slidenum">
              <a:rPr lang="ar-IQ" smtClean="0"/>
              <a:t>‹#›</a:t>
            </a:fld>
            <a:endParaRPr lang="ar-IQ"/>
          </a:p>
        </p:txBody>
      </p:sp>
    </p:spTree>
    <p:extLst>
      <p:ext uri="{BB962C8B-B14F-4D97-AF65-F5344CB8AC3E}">
        <p14:creationId xmlns:p14="http://schemas.microsoft.com/office/powerpoint/2010/main" val="1557010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DDC0AE8-02AA-4140-8960-220272846F3A}"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4D44310C-0661-4670-A242-08D3987298D5}" type="slidenum">
              <a:rPr lang="ar-IQ" smtClean="0"/>
              <a:t>‹#›</a:t>
            </a:fld>
            <a:endParaRPr lang="ar-IQ"/>
          </a:p>
        </p:txBody>
      </p:sp>
    </p:spTree>
    <p:extLst>
      <p:ext uri="{BB962C8B-B14F-4D97-AF65-F5344CB8AC3E}">
        <p14:creationId xmlns:p14="http://schemas.microsoft.com/office/powerpoint/2010/main" val="2863227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DDC0AE8-02AA-4140-8960-220272846F3A}"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D44310C-0661-4670-A242-08D3987298D5}" type="slidenum">
              <a:rPr lang="ar-IQ" smtClean="0"/>
              <a:t>‹#›</a:t>
            </a:fld>
            <a:endParaRPr lang="ar-IQ"/>
          </a:p>
        </p:txBody>
      </p:sp>
    </p:spTree>
    <p:extLst>
      <p:ext uri="{BB962C8B-B14F-4D97-AF65-F5344CB8AC3E}">
        <p14:creationId xmlns:p14="http://schemas.microsoft.com/office/powerpoint/2010/main" val="1414934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DDC0AE8-02AA-4140-8960-220272846F3A}" type="datetimeFigureOut">
              <a:rPr lang="ar-IQ" smtClean="0"/>
              <a:t>10/04/1440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4D44310C-0661-4670-A242-08D3987298D5}" type="slidenum">
              <a:rPr lang="ar-IQ" smtClean="0"/>
              <a:t>‹#›</a:t>
            </a:fld>
            <a:endParaRPr lang="ar-IQ"/>
          </a:p>
        </p:txBody>
      </p:sp>
    </p:spTree>
    <p:extLst>
      <p:ext uri="{BB962C8B-B14F-4D97-AF65-F5344CB8AC3E}">
        <p14:creationId xmlns:p14="http://schemas.microsoft.com/office/powerpoint/2010/main" val="3100872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DDC0AE8-02AA-4140-8960-220272846F3A}" type="datetimeFigureOut">
              <a:rPr lang="ar-IQ" smtClean="0"/>
              <a:t>10/04/1440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4D44310C-0661-4670-A242-08D3987298D5}" type="slidenum">
              <a:rPr lang="ar-IQ" smtClean="0"/>
              <a:t>‹#›</a:t>
            </a:fld>
            <a:endParaRPr lang="ar-IQ"/>
          </a:p>
        </p:txBody>
      </p:sp>
    </p:spTree>
    <p:extLst>
      <p:ext uri="{BB962C8B-B14F-4D97-AF65-F5344CB8AC3E}">
        <p14:creationId xmlns:p14="http://schemas.microsoft.com/office/powerpoint/2010/main" val="3235240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DDC0AE8-02AA-4140-8960-220272846F3A}" type="datetimeFigureOut">
              <a:rPr lang="ar-IQ" smtClean="0"/>
              <a:t>10/04/1440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4D44310C-0661-4670-A242-08D3987298D5}" type="slidenum">
              <a:rPr lang="ar-IQ" smtClean="0"/>
              <a:t>‹#›</a:t>
            </a:fld>
            <a:endParaRPr lang="ar-IQ"/>
          </a:p>
        </p:txBody>
      </p:sp>
    </p:spTree>
    <p:extLst>
      <p:ext uri="{BB962C8B-B14F-4D97-AF65-F5344CB8AC3E}">
        <p14:creationId xmlns:p14="http://schemas.microsoft.com/office/powerpoint/2010/main" val="2584069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DDC0AE8-02AA-4140-8960-220272846F3A}"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D44310C-0661-4670-A242-08D3987298D5}" type="slidenum">
              <a:rPr lang="ar-IQ" smtClean="0"/>
              <a:t>‹#›</a:t>
            </a:fld>
            <a:endParaRPr lang="ar-IQ"/>
          </a:p>
        </p:txBody>
      </p:sp>
    </p:spTree>
    <p:extLst>
      <p:ext uri="{BB962C8B-B14F-4D97-AF65-F5344CB8AC3E}">
        <p14:creationId xmlns:p14="http://schemas.microsoft.com/office/powerpoint/2010/main" val="4200949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DDC0AE8-02AA-4140-8960-220272846F3A}"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4D44310C-0661-4670-A242-08D3987298D5}" type="slidenum">
              <a:rPr lang="ar-IQ" smtClean="0"/>
              <a:t>‹#›</a:t>
            </a:fld>
            <a:endParaRPr lang="ar-IQ"/>
          </a:p>
        </p:txBody>
      </p:sp>
    </p:spTree>
    <p:extLst>
      <p:ext uri="{BB962C8B-B14F-4D97-AF65-F5344CB8AC3E}">
        <p14:creationId xmlns:p14="http://schemas.microsoft.com/office/powerpoint/2010/main" val="3688904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DDC0AE8-02AA-4140-8960-220272846F3A}" type="datetimeFigureOut">
              <a:rPr lang="ar-IQ" smtClean="0"/>
              <a:t>10/04/1440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D44310C-0661-4670-A242-08D3987298D5}" type="slidenum">
              <a:rPr lang="ar-IQ" smtClean="0"/>
              <a:t>‹#›</a:t>
            </a:fld>
            <a:endParaRPr lang="ar-IQ"/>
          </a:p>
        </p:txBody>
      </p:sp>
    </p:spTree>
    <p:extLst>
      <p:ext uri="{BB962C8B-B14F-4D97-AF65-F5344CB8AC3E}">
        <p14:creationId xmlns:p14="http://schemas.microsoft.com/office/powerpoint/2010/main" val="3299784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059832" y="188641"/>
            <a:ext cx="3816424" cy="1152128"/>
          </a:xfrm>
        </p:spPr>
        <p:txBody>
          <a:bodyPr>
            <a:normAutofit fontScale="90000"/>
          </a:bodyPr>
          <a:lstStyle/>
          <a:p>
            <a:r>
              <a:rPr lang="ar-IQ" dirty="0" smtClean="0"/>
              <a:t>المبحث الاول :ماهي حقوق الانسان</a:t>
            </a:r>
            <a:endParaRPr lang="ar-IQ" dirty="0"/>
          </a:p>
        </p:txBody>
      </p:sp>
      <p:sp>
        <p:nvSpPr>
          <p:cNvPr id="3" name="عنوان فرعي 2"/>
          <p:cNvSpPr>
            <a:spLocks noGrp="1"/>
          </p:cNvSpPr>
          <p:nvPr>
            <p:ph type="subTitle" idx="1"/>
          </p:nvPr>
        </p:nvSpPr>
        <p:spPr>
          <a:xfrm>
            <a:off x="179512" y="1484784"/>
            <a:ext cx="8496944" cy="4968552"/>
          </a:xfrm>
        </p:spPr>
        <p:txBody>
          <a:bodyPr>
            <a:noAutofit/>
          </a:bodyPr>
          <a:lstStyle/>
          <a:p>
            <a:r>
              <a:rPr lang="ar-IQ" sz="2800" dirty="0" smtClean="0">
                <a:latin typeface="Simplified Arabic" pitchFamily="18" charset="-78"/>
                <a:cs typeface="Simplified Arabic" pitchFamily="18" charset="-78"/>
              </a:rPr>
              <a:t> المبحث الأول</a:t>
            </a:r>
          </a:p>
          <a:p>
            <a:r>
              <a:rPr lang="ar-IQ" sz="2800" dirty="0" smtClean="0">
                <a:latin typeface="Simplified Arabic" pitchFamily="18" charset="-78"/>
                <a:cs typeface="Simplified Arabic" pitchFamily="18" charset="-78"/>
              </a:rPr>
              <a:t>ما هي حقوق الإنسان؟</a:t>
            </a:r>
          </a:p>
          <a:p>
            <a:r>
              <a:rPr lang="ar-IQ" sz="2800" dirty="0" smtClean="0">
                <a:latin typeface="Simplified Arabic" pitchFamily="18" charset="-78"/>
                <a:cs typeface="Simplified Arabic" pitchFamily="18" charset="-78"/>
              </a:rPr>
              <a:t>هي المعايير الاساسية التي لا يمكن للناس من دونها ان يعيشوا بكرامة كبشر  ان حقوق الانسان هي اساس الحرية والعدالة والمساواة وان من شأن احترام هذه الحقوق ان تتيح امكانية تنمية الفرد والمجتمع تنمية كاملة وتمتد جذور تنمية حقوق الانسان في الصراع من اجل الحرية والمساواة في كل مكان في العالم .</a:t>
            </a:r>
          </a:p>
          <a:p>
            <a:r>
              <a:rPr lang="ar-IQ" sz="2800" dirty="0" smtClean="0">
                <a:latin typeface="Simplified Arabic" pitchFamily="18" charset="-78"/>
                <a:cs typeface="Simplified Arabic" pitchFamily="18" charset="-78"/>
              </a:rPr>
              <a:t>خصائص حقوق الإنسان</a:t>
            </a:r>
          </a:p>
          <a:p>
            <a:r>
              <a:rPr lang="ar-IQ" sz="2800" dirty="0" smtClean="0">
                <a:latin typeface="Simplified Arabic" pitchFamily="18" charset="-78"/>
                <a:cs typeface="Simplified Arabic" pitchFamily="18" charset="-78"/>
              </a:rPr>
              <a:t>يمكن اداراج  اهم الخصائص التي تتسم بها حقوق الانسان بما يأتي:</a:t>
            </a:r>
          </a:p>
          <a:p>
            <a:r>
              <a:rPr lang="ar-IQ" sz="2800" dirty="0" smtClean="0">
                <a:latin typeface="Simplified Arabic" pitchFamily="18" charset="-78"/>
                <a:cs typeface="Simplified Arabic" pitchFamily="18" charset="-78"/>
              </a:rPr>
              <a:t>1.	حقوق الانسان لا تشتري ولا تكتسب ولا تورث فهي ببساطة ملك الناس لانهم بشر. وحقوق الانسان (متأصلة) في كل فرد.</a:t>
            </a:r>
          </a:p>
          <a:p>
            <a:r>
              <a:rPr lang="ar-IQ" sz="2800" dirty="0" smtClean="0">
                <a:latin typeface="Simplified Arabic" pitchFamily="18" charset="-78"/>
                <a:cs typeface="Simplified Arabic" pitchFamily="18" charset="-78"/>
              </a:rPr>
              <a:t>2.	حقوق الانسان واحدة لجميع البشر بغض النظر عن العنصر او الجنس او الدين او الرأي السياسي او الرأي الاخر او الاصل الوطني او الاجتماعي وقد ولدنا جميعا احرار متساويين في الكرامة والحقوق . فحقوق الانسان( عالمية) .</a:t>
            </a:r>
          </a:p>
          <a:p>
            <a:r>
              <a:rPr lang="ar-IQ" sz="2800" dirty="0" smtClean="0">
                <a:latin typeface="Simplified Arabic" pitchFamily="18" charset="-78"/>
                <a:cs typeface="Simplified Arabic" pitchFamily="18" charset="-78"/>
              </a:rPr>
              <a:t>3.	</a:t>
            </a:r>
            <a:r>
              <a:rPr lang="ar-IQ" sz="2800" dirty="0" err="1" smtClean="0">
                <a:latin typeface="Simplified Arabic" pitchFamily="18" charset="-78"/>
                <a:cs typeface="Simplified Arabic" pitchFamily="18" charset="-78"/>
              </a:rPr>
              <a:t>لايمكن</a:t>
            </a:r>
            <a:r>
              <a:rPr lang="ar-IQ" sz="2800" dirty="0" smtClean="0">
                <a:latin typeface="Simplified Arabic" pitchFamily="18" charset="-78"/>
                <a:cs typeface="Simplified Arabic" pitchFamily="18" charset="-78"/>
              </a:rPr>
              <a:t> انتزاعها, فليس من حق احد ان يحرم شخص اخر من حقه حتى لو لم تعترف بها قوانين بلده. او عندما تنتهكها تلك القوانين فحقوق الانسان ثابتة و ( غير قابلة للتصرف).</a:t>
            </a:r>
          </a:p>
          <a:p>
            <a:r>
              <a:rPr lang="ar-IQ" sz="2800" dirty="0" smtClean="0">
                <a:latin typeface="Simplified Arabic" pitchFamily="18" charset="-78"/>
                <a:cs typeface="Simplified Arabic" pitchFamily="18" charset="-78"/>
              </a:rPr>
              <a:t>4.	كي يعيش جميع الناس </a:t>
            </a:r>
            <a:r>
              <a:rPr lang="ar-IQ" sz="2800" dirty="0" err="1" smtClean="0">
                <a:latin typeface="Simplified Arabic" pitchFamily="18" charset="-78"/>
                <a:cs typeface="Simplified Arabic" pitchFamily="18" charset="-78"/>
              </a:rPr>
              <a:t>بكرامه</a:t>
            </a:r>
            <a:r>
              <a:rPr lang="ar-IQ" sz="2800" dirty="0" smtClean="0">
                <a:latin typeface="Simplified Arabic" pitchFamily="18" charset="-78"/>
                <a:cs typeface="Simplified Arabic" pitchFamily="18" charset="-78"/>
              </a:rPr>
              <a:t> فأنهم يحق لهم ان يتمتعوا بالحرية والأمن وبمسويات معيشية لائقة, فحقوق الانسان ( غير قابلة للتجزئة).</a:t>
            </a:r>
          </a:p>
          <a:p>
            <a:r>
              <a:rPr lang="ar-IQ" sz="2800" dirty="0" smtClean="0">
                <a:latin typeface="Simplified Arabic" pitchFamily="18" charset="-78"/>
                <a:cs typeface="Simplified Arabic" pitchFamily="18" charset="-78"/>
              </a:rPr>
              <a:t>فئات ( انواع) الحقوق</a:t>
            </a:r>
          </a:p>
          <a:p>
            <a:r>
              <a:rPr lang="ar-IQ" sz="2800" dirty="0" smtClean="0">
                <a:latin typeface="Simplified Arabic" pitchFamily="18" charset="-78"/>
                <a:cs typeface="Simplified Arabic" pitchFamily="18" charset="-78"/>
              </a:rPr>
              <a:t>يمكن تصنيف الحقوق الى ثلاث فئات :</a:t>
            </a:r>
          </a:p>
          <a:p>
            <a:r>
              <a:rPr lang="ar-IQ" sz="2800" dirty="0" smtClean="0">
                <a:latin typeface="Simplified Arabic" pitchFamily="18" charset="-78"/>
                <a:cs typeface="Simplified Arabic" pitchFamily="18" charset="-78"/>
              </a:rPr>
              <a:t>1.	الحقوق المدنية والسياسية وتسمى ( الجيل الاول من الحقوق ) ايضا وهي مرتبطة بالحريات وتشمل الحقوق التالية : الحق في الحياة او الحرية والامن وعدم التعرض للتعذيب والتحرر من العبودية والمشاركة السياسية وحرية الرأي والتعبير والتفكير والدين وحرية الاشتراك في الجمعيات والتجمع.</a:t>
            </a:r>
          </a:p>
          <a:p>
            <a:r>
              <a:rPr lang="ar-IQ" sz="2800" dirty="0" smtClean="0">
                <a:latin typeface="Simplified Arabic" pitchFamily="18" charset="-78"/>
                <a:cs typeface="Simplified Arabic" pitchFamily="18" charset="-78"/>
              </a:rPr>
              <a:t>2.	الحقوق الاقتصادية والاجتماعية ,  تسمى ( الجيل الثاني من الحقوق) ايضا مرتبطة بالأمن وتشمل: العمل والتعليم والمستوى اللائق للمعيشة والمأكل والمشرب والرعاية الصحية.</a:t>
            </a:r>
          </a:p>
          <a:p>
            <a:r>
              <a:rPr lang="ar-IQ" sz="2800" dirty="0" smtClean="0">
                <a:latin typeface="Simplified Arabic" pitchFamily="18" charset="-78"/>
                <a:cs typeface="Simplified Arabic" pitchFamily="18" charset="-78"/>
              </a:rPr>
              <a:t>3.	الحقوق البيئية والثقافية والتنموية وتسمى ( الجيل الثالث من الحقوق ) ايضا وتشمل حق العيش في بيئة نظيفة ومصونة من التدمير والحق في التنمية الثقافية والسياسية والاقتصادية.</a:t>
            </a:r>
          </a:p>
          <a:p>
            <a:r>
              <a:rPr lang="ar-IQ" sz="2800" dirty="0" smtClean="0">
                <a:latin typeface="Simplified Arabic" pitchFamily="18" charset="-78"/>
                <a:cs typeface="Simplified Arabic" pitchFamily="18" charset="-78"/>
              </a:rPr>
              <a:t>اهم حقوق الانسان الاساسية هي :</a:t>
            </a:r>
          </a:p>
          <a:p>
            <a:r>
              <a:rPr lang="ar-IQ" sz="2800" dirty="0" smtClean="0">
                <a:latin typeface="Simplified Arabic" pitchFamily="18" charset="-78"/>
                <a:cs typeface="Simplified Arabic" pitchFamily="18" charset="-78"/>
              </a:rPr>
              <a:t>1.	حق الحياة والحرية : فمن دون الحياة لا يتمكن الانسان من ممارسة </a:t>
            </a:r>
            <a:r>
              <a:rPr lang="ar-IQ" sz="2800" dirty="0" err="1" smtClean="0">
                <a:latin typeface="Simplified Arabic" pitchFamily="18" charset="-78"/>
                <a:cs typeface="Simplified Arabic" pitchFamily="18" charset="-78"/>
              </a:rPr>
              <a:t>حقوقة</a:t>
            </a:r>
            <a:r>
              <a:rPr lang="ar-IQ" sz="2800" dirty="0" smtClean="0">
                <a:latin typeface="Simplified Arabic" pitchFamily="18" charset="-78"/>
                <a:cs typeface="Simplified Arabic" pitchFamily="18" charset="-78"/>
              </a:rPr>
              <a:t> الاخرى ويعد حق الحياة اهم الحقوق الاساسية التي يجب ان تتوفر للفرد وليس معنى هذا مجرد الحياة وإنما معناه حق الطمأنينة والدفاع عن النفس وكل الدول تبيح لرعاياها هذا الحق عند الضرورة القصوى وفي حدود القانون. وحق الحياة يشمل حق ممارسة بعض الحريات مثل حرية انتقال الانسان وحق تنظيم </a:t>
            </a:r>
            <a:r>
              <a:rPr lang="ar-IQ" sz="2800" dirty="0" err="1" smtClean="0">
                <a:latin typeface="Simplified Arabic" pitchFamily="18" charset="-78"/>
                <a:cs typeface="Simplified Arabic" pitchFamily="18" charset="-78"/>
              </a:rPr>
              <a:t>معيشتة</a:t>
            </a:r>
            <a:r>
              <a:rPr lang="ar-IQ" sz="2800" dirty="0" smtClean="0">
                <a:latin typeface="Simplified Arabic" pitchFamily="18" charset="-78"/>
                <a:cs typeface="Simplified Arabic" pitchFamily="18" charset="-78"/>
              </a:rPr>
              <a:t>.</a:t>
            </a:r>
          </a:p>
          <a:p>
            <a:r>
              <a:rPr lang="ar-IQ" sz="2800" dirty="0" smtClean="0">
                <a:latin typeface="Simplified Arabic" pitchFamily="18" charset="-78"/>
                <a:cs typeface="Simplified Arabic" pitchFamily="18" charset="-78"/>
              </a:rPr>
              <a:t>2.	حق الملكية : يستند حق الملكية الى أساس اخلاقي اي انها ضرورية لتحقيق الهدف المعنوي للفرد وهي بهذا المعنى ضرورية لوجود الإنسان. وحق الملكية ليس حقا مطلقا فقد يتعارض حق الملكية الخاصة مع مصلحة الدولة وقت الحروب </a:t>
            </a:r>
            <a:r>
              <a:rPr lang="ar-IQ" sz="2800" dirty="0" err="1" smtClean="0">
                <a:latin typeface="Simplified Arabic" pitchFamily="18" charset="-78"/>
                <a:cs typeface="Simplified Arabic" pitchFamily="18" charset="-78"/>
              </a:rPr>
              <a:t>اة</a:t>
            </a:r>
            <a:r>
              <a:rPr lang="ar-IQ" sz="2800" dirty="0" smtClean="0">
                <a:latin typeface="Simplified Arabic" pitchFamily="18" charset="-78"/>
                <a:cs typeface="Simplified Arabic" pitchFamily="18" charset="-78"/>
              </a:rPr>
              <a:t> بسبب عقوبة قانونية.</a:t>
            </a:r>
          </a:p>
          <a:p>
            <a:r>
              <a:rPr lang="ar-IQ" sz="2800" dirty="0" smtClean="0">
                <a:latin typeface="Simplified Arabic" pitchFamily="18" charset="-78"/>
                <a:cs typeface="Simplified Arabic" pitchFamily="18" charset="-78"/>
              </a:rPr>
              <a:t>3.	حق التعاقد وهو وجه من اوجه الملكية فإذا كان للفرد حق تملك شيء فأنه يتبع ذلك ان يكون من حقه التصرف فيه. والعقود ضرورية لكل المجتمعات ففي البدائية كانت العقود بسيطة الشكل ولكنها تعقدت في الدول الحديثة واكتسبت اهمية كبيرة لأنها اصبحت اساس الاعمال الاقتصادية.</a:t>
            </a:r>
          </a:p>
          <a:p>
            <a:r>
              <a:rPr lang="ar-IQ" sz="2800" dirty="0" smtClean="0">
                <a:latin typeface="Simplified Arabic" pitchFamily="18" charset="-78"/>
                <a:cs typeface="Simplified Arabic" pitchFamily="18" charset="-78"/>
              </a:rPr>
              <a:t>4.	حق حرية الكلام : ينشأ هذا الحق من طبيعة الانسان اذ ان القدرة على الكلام ضرورية لتكوين المجتمع لا يقصد به الكلام بشكل مطلق للفرد في ما يشاء وفي اي وقت بل ان يكون حق الكلام في ما لا يتنافى مع الصالح العام وليس من حق الفرد ان يتهم فردا اخر وهي ما تسمى بتهمة (القذف) وهي تهمة تعاقب عليها معظم قوانين الدول في العالم.</a:t>
            </a:r>
          </a:p>
          <a:p>
            <a:r>
              <a:rPr lang="ar-IQ" sz="2800" dirty="0" smtClean="0">
                <a:latin typeface="Simplified Arabic" pitchFamily="18" charset="-78"/>
                <a:cs typeface="Simplified Arabic" pitchFamily="18" charset="-78"/>
              </a:rPr>
              <a:t>5.	حق العقيدة وحرية الضمير يقصد بالعقيدة اي الدين والتدين فلا يزال حق العبادة مقيدا في بعض الدول ولكن معظم الدول تأخذ بمبدأ حرية العقيدة وتاريخ العالم مليء بالحروب الدينية التي ترمي الى القضاء على الاديان المخالفة لديانة الدولة لكن حرية العقيدة لها قواعد وقيود منها : إلا تكون العقيدة منافية للأخلاق  وان لا يقوم اهلها بأعمال  تعرض سلامة الدولة للخطر.</a:t>
            </a:r>
          </a:p>
          <a:p>
            <a:r>
              <a:rPr lang="ar-IQ" sz="2800" dirty="0" smtClean="0">
                <a:latin typeface="Simplified Arabic" pitchFamily="18" charset="-78"/>
                <a:cs typeface="Simplified Arabic" pitchFamily="18" charset="-78"/>
              </a:rPr>
              <a:t>6.	حق تكوين الجمعيات والاشتراك  فيها : ان تكوين الجمعيات من الحقوق الاولى للإنسان لأنه كائن اجتماعي ولكن الدولة يجب ان تحافظ على نفسها </a:t>
            </a:r>
            <a:r>
              <a:rPr lang="ar-IQ" sz="2800" dirty="0" err="1" smtClean="0">
                <a:latin typeface="Simplified Arabic" pitchFamily="18" charset="-78"/>
                <a:cs typeface="Simplified Arabic" pitchFamily="18" charset="-78"/>
              </a:rPr>
              <a:t>لانها</a:t>
            </a:r>
            <a:r>
              <a:rPr lang="ar-IQ" sz="2800" dirty="0" smtClean="0">
                <a:latin typeface="Simplified Arabic" pitchFamily="18" charset="-78"/>
                <a:cs typeface="Simplified Arabic" pitchFamily="18" charset="-78"/>
              </a:rPr>
              <a:t> هي الوسيلة  لتحقيق رغبات الناس واستقرارها وتضع قواعد عامة لقيام هذه الجماعات فحق تكوين الجماعات غير مطلق لان تلك الجماعات تعيش في حماية الدولة.</a:t>
            </a:r>
          </a:p>
          <a:p>
            <a:r>
              <a:rPr lang="ar-IQ" sz="2800" dirty="0" smtClean="0">
                <a:latin typeface="Simplified Arabic" pitchFamily="18" charset="-78"/>
                <a:cs typeface="Simplified Arabic" pitchFamily="18" charset="-78"/>
              </a:rPr>
              <a:t>7.	حق تكوين الاسرة : ان العائلة هي الاساس لوجود الجنس البشري لذلك وجب على الدولة ان تحافظ على الحقوق العائلية. وهناك حقوق </a:t>
            </a:r>
            <a:r>
              <a:rPr lang="ar-IQ" sz="2800" dirty="0" err="1" smtClean="0">
                <a:latin typeface="Simplified Arabic" pitchFamily="18" charset="-78"/>
                <a:cs typeface="Simplified Arabic" pitchFamily="18" charset="-78"/>
              </a:rPr>
              <a:t>متتعدة</a:t>
            </a:r>
            <a:r>
              <a:rPr lang="ar-IQ" sz="2800" dirty="0" smtClean="0">
                <a:latin typeface="Simplified Arabic" pitchFamily="18" charset="-78"/>
                <a:cs typeface="Simplified Arabic" pitchFamily="18" charset="-78"/>
              </a:rPr>
              <a:t> تتفرع عن حق تكوين العائلة من ذلك :حق الزواج , وحق الدفاع عن العلاقات الزوجية , وحق الابوين على الأولاد وحقوق الاولاد على الابوين , وحق الميراث وهي حقوق فئات ذات اوضاع اجتماعية خاصة.</a:t>
            </a:r>
          </a:p>
          <a:p>
            <a:r>
              <a:rPr lang="ar-IQ" sz="2800" dirty="0" smtClean="0">
                <a:latin typeface="Simplified Arabic" pitchFamily="18" charset="-78"/>
                <a:cs typeface="Simplified Arabic" pitchFamily="18" charset="-78"/>
              </a:rPr>
              <a:t>8.	حق الخصوصية : وهو حق الانسان في ان تحترم الحياة الخاص به وان تحفظ اسراره التي يجب إلا يطلع عليها الاخرون مثل حماية حرية السكن وحرية الاتصالات والمراسلات وغيرها...</a:t>
            </a:r>
          </a:p>
          <a:p>
            <a:r>
              <a:rPr lang="ar-IQ" sz="2800" dirty="0" smtClean="0">
                <a:latin typeface="Simplified Arabic" pitchFamily="18" charset="-78"/>
                <a:cs typeface="Simplified Arabic" pitchFamily="18" charset="-78"/>
              </a:rPr>
              <a:t>9.	حق التنقل بمعنى امكانية التغيير الانسان مكانة تبعا لمشيئته , والذهاب والمجيء داخل بلده, والخروج منه والعودة اليه.</a:t>
            </a:r>
            <a:endParaRPr lang="ar-IQ" sz="2800" dirty="0">
              <a:latin typeface="Simplified Arabic" pitchFamily="18" charset="-78"/>
              <a:cs typeface="Simplified Arabic" pitchFamily="18" charset="-78"/>
            </a:endParaRPr>
          </a:p>
        </p:txBody>
      </p:sp>
    </p:spTree>
    <p:extLst>
      <p:ext uri="{BB962C8B-B14F-4D97-AF65-F5344CB8AC3E}">
        <p14:creationId xmlns:p14="http://schemas.microsoft.com/office/powerpoint/2010/main" val="94186858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83</Words>
  <Application>Microsoft Office PowerPoint</Application>
  <PresentationFormat>عرض على الشاشة (3:4)‏</PresentationFormat>
  <Paragraphs>25</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المبحث الاول :ماهي حقوق الانسان</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المبحث الاول :ماهي حقوق الانسان</dc:title>
  <dc:creator>DR.Ahmed Saker 2O11</dc:creator>
  <cp:lastModifiedBy>DR.Ahmed Saker 2O11</cp:lastModifiedBy>
  <cp:revision>2</cp:revision>
  <dcterms:created xsi:type="dcterms:W3CDTF">2018-12-18T13:56:23Z</dcterms:created>
  <dcterms:modified xsi:type="dcterms:W3CDTF">2018-12-18T14:02:33Z</dcterms:modified>
</cp:coreProperties>
</file>