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75" r:id="rId8"/>
    <p:sldId id="262" r:id="rId9"/>
    <p:sldId id="263" r:id="rId10"/>
    <p:sldId id="264" r:id="rId11"/>
    <p:sldId id="265" r:id="rId12"/>
    <p:sldId id="266" r:id="rId13"/>
    <p:sldId id="267" r:id="rId14"/>
    <p:sldId id="268" r:id="rId15"/>
    <p:sldId id="271" r:id="rId16"/>
    <p:sldId id="272" r:id="rId17"/>
    <p:sldId id="273" r:id="rId18"/>
    <p:sldId id="274" r:id="rId19"/>
    <p:sldId id="270"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28215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marL="0" indent="0" algn="ctr">
              <a:lnSpc>
                <a:spcPct val="115000"/>
              </a:lnSpc>
              <a:spcAft>
                <a:spcPts val="1000"/>
              </a:spcAft>
              <a:buNone/>
            </a:pPr>
            <a:r>
              <a:rPr lang="ar-IQ" sz="34200" dirty="0" smtClean="0">
                <a:latin typeface="Simplified Arabic"/>
                <a:ea typeface="Calibri"/>
                <a:cs typeface="AF_Diwani"/>
              </a:rPr>
              <a:t>اعداد </a:t>
            </a:r>
            <a:r>
              <a:rPr lang="ar-SA" sz="34200" dirty="0" smtClean="0">
                <a:latin typeface="Simplified Arabic"/>
                <a:ea typeface="Calibri"/>
                <a:cs typeface="AF_Diwani"/>
              </a:rPr>
              <a:t>الاختبارات </a:t>
            </a:r>
            <a:r>
              <a:rPr lang="ar-IQ" sz="34200" dirty="0" smtClean="0">
                <a:latin typeface="Simplified Arabic"/>
                <a:ea typeface="Calibri"/>
                <a:cs typeface="AF_Diwani"/>
              </a:rPr>
              <a:t>التحصيلية</a:t>
            </a:r>
            <a:endParaRPr lang="ar-IQ" sz="34200" dirty="0" smtClean="0">
              <a:latin typeface="Simplified Arabic"/>
              <a:ea typeface="Calibri"/>
              <a:cs typeface="AF_Diwani"/>
            </a:endParaRPr>
          </a:p>
          <a:p>
            <a:pPr marL="0" indent="0" algn="ctr">
              <a:lnSpc>
                <a:spcPct val="115000"/>
              </a:lnSpc>
              <a:spcAft>
                <a:spcPts val="1000"/>
              </a:spcAft>
              <a:buNone/>
            </a:pPr>
            <a:r>
              <a:rPr lang="ar-IQ" sz="5800" dirty="0" smtClean="0">
                <a:ea typeface="Calibri"/>
              </a:rPr>
              <a:t>بإشراف  </a:t>
            </a:r>
          </a:p>
          <a:p>
            <a:pPr marL="0" indent="0" algn="ctr">
              <a:lnSpc>
                <a:spcPct val="115000"/>
              </a:lnSpc>
              <a:spcAft>
                <a:spcPts val="1000"/>
              </a:spcAft>
              <a:buNone/>
            </a:pPr>
            <a:r>
              <a:rPr lang="ar-IQ" sz="5800" dirty="0" smtClean="0">
                <a:ea typeface="Calibri"/>
              </a:rPr>
              <a:t> </a:t>
            </a:r>
            <a:endParaRPr lang="ar-IQ" sz="5800" dirty="0">
              <a:ea typeface="Calibri"/>
            </a:endParaRPr>
          </a:p>
          <a:p>
            <a:pPr marL="0" indent="0" algn="ctr">
              <a:lnSpc>
                <a:spcPct val="115000"/>
              </a:lnSpc>
              <a:spcAft>
                <a:spcPts val="1000"/>
              </a:spcAft>
              <a:buNone/>
            </a:pPr>
            <a:r>
              <a:rPr lang="ar-IQ" sz="10000" dirty="0" err="1">
                <a:ea typeface="Calibri"/>
                <a:cs typeface="AF_Hijaz" pitchFamily="2" charset="-78"/>
              </a:rPr>
              <a:t>أ.م.د</a:t>
            </a:r>
            <a:r>
              <a:rPr lang="ar-IQ" sz="10000" dirty="0">
                <a:ea typeface="Calibri"/>
                <a:cs typeface="AF_Hijaz" pitchFamily="2" charset="-78"/>
              </a:rPr>
              <a:t> </a:t>
            </a:r>
            <a:r>
              <a:rPr lang="ar-IQ" sz="10000" dirty="0" smtClean="0">
                <a:ea typeface="Calibri"/>
                <a:cs typeface="AF_Hijaz" pitchFamily="2" charset="-78"/>
              </a:rPr>
              <a:t>قصي عبد العباس الابيض</a:t>
            </a:r>
            <a:endParaRPr lang="en-US" sz="10000" dirty="0">
              <a:ea typeface="Calibri"/>
              <a:cs typeface="AF_Hijaz" pitchFamily="2" charset="-78"/>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النوع الثاني : الاختبارات التحريرية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a:ea typeface="Calibri"/>
                <a:cs typeface="Simplified Arabic"/>
              </a:rPr>
              <a:t>اما ابرز عيوبها  :</a:t>
            </a:r>
          </a:p>
          <a:p>
            <a:pPr marL="0" indent="0" algn="justLow">
              <a:lnSpc>
                <a:spcPct val="115000"/>
              </a:lnSpc>
              <a:spcAft>
                <a:spcPts val="1000"/>
              </a:spcAft>
              <a:buNone/>
            </a:pPr>
            <a:r>
              <a:rPr lang="ar-IQ" dirty="0">
                <a:ea typeface="Calibri"/>
                <a:cs typeface="Simplified Arabic"/>
              </a:rPr>
              <a:t>1- قلة عدد الاسئلة مما تعطي للممتحن فرصة محدودة في اظهار ما حصل عليه في مجال التقويم .</a:t>
            </a:r>
          </a:p>
          <a:p>
            <a:pPr marL="0" indent="0" algn="justLow">
              <a:lnSpc>
                <a:spcPct val="115000"/>
              </a:lnSpc>
              <a:spcAft>
                <a:spcPts val="1000"/>
              </a:spcAft>
              <a:buNone/>
            </a:pPr>
            <a:r>
              <a:rPr lang="ar-IQ" dirty="0">
                <a:ea typeface="Calibri"/>
                <a:cs typeface="Simplified Arabic"/>
              </a:rPr>
              <a:t>2- لا يستطيع مصمم الاختبار من تغطية جميع المفردات .</a:t>
            </a:r>
          </a:p>
          <a:p>
            <a:pPr marL="0" indent="0" algn="justLow">
              <a:lnSpc>
                <a:spcPct val="115000"/>
              </a:lnSpc>
              <a:spcAft>
                <a:spcPts val="1000"/>
              </a:spcAft>
              <a:buNone/>
            </a:pPr>
            <a:r>
              <a:rPr lang="ar-IQ" dirty="0">
                <a:ea typeface="Calibri"/>
                <a:cs typeface="Simplified Arabic"/>
              </a:rPr>
              <a:t>3- قد يعرض الطالب المعلومات بشكل واسع وشامل ويبتعد عما هو مطلوب .</a:t>
            </a:r>
          </a:p>
          <a:p>
            <a:pPr marL="0" indent="0" algn="justLow">
              <a:lnSpc>
                <a:spcPct val="115000"/>
              </a:lnSpc>
              <a:spcAft>
                <a:spcPts val="1000"/>
              </a:spcAft>
              <a:buNone/>
            </a:pPr>
            <a:r>
              <a:rPr lang="ar-IQ" dirty="0">
                <a:ea typeface="Calibri"/>
                <a:cs typeface="Simplified Arabic"/>
              </a:rPr>
              <a:t>4- تأخذ عملية التصحيح الاجابات من المدرس وقتا طويلا وجهدا في القراءة والتدقيق .</a:t>
            </a:r>
          </a:p>
          <a:p>
            <a:pPr marL="0" indent="0" algn="justLow">
              <a:lnSpc>
                <a:spcPct val="115000"/>
              </a:lnSpc>
              <a:spcAft>
                <a:spcPts val="1000"/>
              </a:spcAft>
              <a:buNone/>
            </a:pPr>
            <a:r>
              <a:rPr lang="ar-IQ" dirty="0">
                <a:ea typeface="Calibri"/>
                <a:cs typeface="Simplified Arabic"/>
              </a:rPr>
              <a:t>5- عدم شموليتها للمنهج الدراسي وبتالي يؤثر على درجة الطالب فالطالب الذي بذل جهد لدراسة جميع المنهج الذي يستغرق وقتا طويلا وعدم التركيز على جزء منه يحصل على درجات اقلمن طالب ركز على جزء معين من المنهج وقد خضع لعامل الصدفة .</a:t>
            </a:r>
            <a:endParaRPr lang="ar-IQ" dirty="0">
              <a:ea typeface="Calibri"/>
              <a:cs typeface="Simplified Arabic"/>
            </a:endParaRPr>
          </a:p>
        </p:txBody>
      </p:sp>
    </p:spTree>
    <p:extLst>
      <p:ext uri="{BB962C8B-B14F-4D97-AF65-F5344CB8AC3E}">
        <p14:creationId xmlns:p14="http://schemas.microsoft.com/office/powerpoint/2010/main" val="183987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additive="base">
                                        <p:cTn id="3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additive="base">
                                        <p:cTn id="3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additive="base">
                                        <p:cTn id="4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additive="base">
                                        <p:cTn id="5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smtClean="0">
                <a:ea typeface="Calibri"/>
                <a:cs typeface="Simplified Arabic"/>
              </a:rPr>
              <a:t>الاختبارات </a:t>
            </a:r>
            <a:r>
              <a:rPr lang="ar-IQ" b="1" dirty="0" err="1" smtClean="0">
                <a:ea typeface="Calibri"/>
                <a:cs typeface="Simplified Arabic"/>
              </a:rPr>
              <a:t>المقالية</a:t>
            </a:r>
            <a:endParaRPr lang="ar-IQ" dirty="0"/>
          </a:p>
        </p:txBody>
      </p:sp>
      <p:sp>
        <p:nvSpPr>
          <p:cNvPr id="3" name="عنصر نائب للمحتوى 2"/>
          <p:cNvSpPr>
            <a:spLocks noGrp="1"/>
          </p:cNvSpPr>
          <p:nvPr>
            <p:ph idx="1"/>
          </p:nvPr>
        </p:nvSpPr>
        <p:spPr>
          <a:xfrm>
            <a:off x="457200" y="1600200"/>
            <a:ext cx="8229600" cy="4925144"/>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spcAft>
                <a:spcPts val="1000"/>
              </a:spcAft>
              <a:buNone/>
            </a:pPr>
            <a:r>
              <a:rPr lang="ar-IQ" dirty="0">
                <a:ea typeface="Calibri"/>
                <a:cs typeface="Simplified Arabic"/>
              </a:rPr>
              <a:t> </a:t>
            </a:r>
            <a:r>
              <a:rPr lang="ar-IQ" sz="2800" dirty="0">
                <a:ea typeface="Calibri"/>
                <a:cs typeface="Simplified Arabic"/>
              </a:rPr>
              <a:t>ولاختبارات المقال نوعين وهما :</a:t>
            </a:r>
          </a:p>
          <a:p>
            <a:pPr marL="0" indent="0" algn="justLow">
              <a:spcAft>
                <a:spcPts val="1000"/>
              </a:spcAft>
              <a:buNone/>
            </a:pPr>
            <a:r>
              <a:rPr lang="ar-IQ" sz="2800" dirty="0">
                <a:ea typeface="Calibri"/>
                <a:cs typeface="Simplified Arabic"/>
              </a:rPr>
              <a:t>1.	اسئلة الاستجابة الموجزة : اذ توضع حدود موجزة </a:t>
            </a:r>
            <a:r>
              <a:rPr lang="ar-IQ" sz="2800" dirty="0" err="1">
                <a:ea typeface="Calibri"/>
                <a:cs typeface="Simplified Arabic"/>
              </a:rPr>
              <a:t>للاجابة</a:t>
            </a:r>
            <a:r>
              <a:rPr lang="ar-IQ" sz="2800" dirty="0">
                <a:ea typeface="Calibri"/>
                <a:cs typeface="Simplified Arabic"/>
              </a:rPr>
              <a:t> المطلوبة وتكون الاجابة عليها مختصرة ودقيقة وتبدأ بكلمات مثل (عدد ، حدد، اعط اسبابا ) وفي بعض الاحيان تحدد الاجابة تحديدا  اكثر بالمقدمة الاستهلالية وبالتعليمات الخاصة.</a:t>
            </a:r>
          </a:p>
          <a:p>
            <a:pPr marL="0" indent="0" algn="justLow">
              <a:spcAft>
                <a:spcPts val="1000"/>
              </a:spcAft>
              <a:buNone/>
            </a:pPr>
            <a:r>
              <a:rPr lang="ar-IQ" sz="2800" dirty="0">
                <a:ea typeface="Calibri"/>
                <a:cs typeface="Simplified Arabic"/>
              </a:rPr>
              <a:t>2.اسئلة الاستجابة المطولة (المستفيضة ) : تعطي للطالب الحرية في تحديد شكل ومجال الاجابة وفي اظهار براعته في التنظيم والتركيب والتأليف والتقويم وعلى الرغم من صعوبة تقويم الاجابات بشكل دقيق من قبل المدرس الا ان مزايا تمكن في المساعدة على تكامل الافكار الابتكارية من قبل الطالب</a:t>
            </a:r>
            <a:endParaRPr lang="ar-IQ" sz="2800" dirty="0">
              <a:ea typeface="Calibri"/>
              <a:cs typeface="Simplified Arabic"/>
            </a:endParaRPr>
          </a:p>
        </p:txBody>
      </p:sp>
    </p:spTree>
    <p:extLst>
      <p:ext uri="{BB962C8B-B14F-4D97-AF65-F5344CB8AC3E}">
        <p14:creationId xmlns:p14="http://schemas.microsoft.com/office/powerpoint/2010/main" val="9708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grpId="0" nodeType="clickEffect">
                                  <p:stCondLst>
                                    <p:cond delay="0"/>
                                  </p:stCondLst>
                                  <p:childTnLst>
                                    <p:animEffect transition="out" filter="randombar(horizontal)">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0" nodeType="clickEffect">
                                  <p:stCondLst>
                                    <p:cond delay="0"/>
                                  </p:stCondLst>
                                  <p:childTnLst>
                                    <p:animEffect transition="out" filter="randombar(horizontal)">
                                      <p:cBhvr>
                                        <p:cTn id="18" dur="500"/>
                                        <p:tgtEl>
                                          <p:spTgt spid="3">
                                            <p:txEl>
                                              <p:pRg st="1" end="1"/>
                                            </p:txEl>
                                          </p:spTgt>
                                        </p:tgtEl>
                                      </p:cBhvr>
                                    </p:animEffect>
                                    <p:set>
                                      <p:cBhvr>
                                        <p:cTn id="1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4" presetClass="exit" presetSubtype="10" fill="hold" grpId="0" nodeType="clickEffect">
                                  <p:stCondLst>
                                    <p:cond delay="0"/>
                                  </p:stCondLst>
                                  <p:childTnLst>
                                    <p:animEffect transition="out" filter="randombar(horizontal)">
                                      <p:cBhvr>
                                        <p:cTn id="23" dur="500"/>
                                        <p:tgtEl>
                                          <p:spTgt spid="3">
                                            <p:txEl>
                                              <p:pRg st="2" end="2"/>
                                            </p:txEl>
                                          </p:spTgt>
                                        </p:tgtEl>
                                      </p:cBhvr>
                                    </p:animEffect>
                                    <p:set>
                                      <p:cBhvr>
                                        <p:cTn id="24"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4" presetClass="exit" presetSubtype="10" fill="hold" grpId="0" nodeType="clickEffect">
                                  <p:stCondLst>
                                    <p:cond delay="0"/>
                                  </p:stCondLst>
                                  <p:childTnLst>
                                    <p:animEffect transition="out" filter="randombar(horizontal)">
                                      <p:cBhvr>
                                        <p:cTn id="28" dur="500"/>
                                        <p:tgtEl>
                                          <p:spTgt spid="3">
                                            <p:bg/>
                                          </p:spTgt>
                                        </p:tgtEl>
                                      </p:cBhvr>
                                    </p:animEffect>
                                    <p:set>
                                      <p:cBhvr>
                                        <p:cTn id="29"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nSpc>
                <a:spcPct val="115000"/>
              </a:lnSpc>
              <a:spcAft>
                <a:spcPts val="1000"/>
              </a:spcAft>
            </a:pPr>
            <a:r>
              <a:rPr lang="ar-IQ" b="1" dirty="0" smtClean="0">
                <a:ea typeface="Calibri"/>
                <a:cs typeface="Simplified Arabic"/>
              </a:rPr>
              <a:t>الاختبارات الموضوعية</a:t>
            </a:r>
            <a:endParaRPr lang="en-US" sz="2800" dirty="0">
              <a:ea typeface="Calibri"/>
              <a:cs typeface="Arial"/>
            </a:endParaRPr>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1600" dirty="0">
                <a:ea typeface="Calibri"/>
                <a:cs typeface="Simplified Arabic"/>
              </a:rPr>
              <a:t> </a:t>
            </a:r>
            <a:r>
              <a:rPr lang="ar-IQ" sz="1600" dirty="0">
                <a:ea typeface="Calibri"/>
                <a:cs typeface="Simplified Arabic"/>
              </a:rPr>
              <a:t> وهي اختبارات تحريرية يتطلب الاجابة عنها اختيار كلمة (صح أو خطأ) او اختيار من متعدد او المزاوجة او الاكمال ، وطل عليها موضوعية لعدم تدخل ذاتية المصحح ولا ينطبق هذا على اسئلة الاكمال اذ قد تظهر اجابات غير متوقعة تضطر المصحح الى الاعتماد على احكام خاصة ولذا يمكن تقسيمها الى قسمين هما : </a:t>
            </a:r>
          </a:p>
          <a:p>
            <a:pPr marL="0" indent="0" algn="justLow">
              <a:lnSpc>
                <a:spcPct val="115000"/>
              </a:lnSpc>
              <a:spcAft>
                <a:spcPts val="1000"/>
              </a:spcAft>
              <a:buNone/>
            </a:pPr>
            <a:r>
              <a:rPr lang="ar-IQ" sz="1600" dirty="0">
                <a:ea typeface="Calibri"/>
                <a:cs typeface="Simplified Arabic"/>
              </a:rPr>
              <a:t>1-	 الاختبارات القائمة على تزويد معلومات محددة عن الاكمال مثل اكمال عبارات ناقصة او ملئ الفراغ .</a:t>
            </a:r>
          </a:p>
          <a:p>
            <a:pPr marL="0" indent="0" algn="justLow">
              <a:lnSpc>
                <a:spcPct val="115000"/>
              </a:lnSpc>
              <a:spcAft>
                <a:spcPts val="1000"/>
              </a:spcAft>
              <a:buNone/>
            </a:pPr>
            <a:r>
              <a:rPr lang="ar-IQ" sz="1600" dirty="0">
                <a:ea typeface="Calibri"/>
                <a:cs typeface="Simplified Arabic"/>
              </a:rPr>
              <a:t>2-	 الاختبارات القائمة على الاختيار (صح / خطأ ، الاختيار من متعدد) .</a:t>
            </a:r>
          </a:p>
          <a:p>
            <a:pPr marL="0" indent="0" algn="justLow">
              <a:lnSpc>
                <a:spcPct val="115000"/>
              </a:lnSpc>
              <a:spcAft>
                <a:spcPts val="1000"/>
              </a:spcAft>
              <a:buNone/>
            </a:pPr>
            <a:r>
              <a:rPr lang="ar-IQ" sz="1600" dirty="0">
                <a:ea typeface="Calibri"/>
                <a:cs typeface="Simplified Arabic"/>
              </a:rPr>
              <a:t>وهنالك انوع متعددة منها : </a:t>
            </a:r>
          </a:p>
          <a:p>
            <a:pPr marL="0" indent="0" algn="justLow">
              <a:lnSpc>
                <a:spcPct val="115000"/>
              </a:lnSpc>
              <a:spcAft>
                <a:spcPts val="1000"/>
              </a:spcAft>
              <a:buNone/>
            </a:pPr>
            <a:r>
              <a:rPr lang="ar-IQ" sz="1600" dirty="0">
                <a:ea typeface="Calibri"/>
                <a:cs typeface="Simplified Arabic"/>
              </a:rPr>
              <a:t>الاختبارات الموضوعية انواع واشكال متعددة هي :</a:t>
            </a:r>
          </a:p>
          <a:p>
            <a:pPr marL="0" indent="0" algn="justLow">
              <a:lnSpc>
                <a:spcPct val="115000"/>
              </a:lnSpc>
              <a:spcAft>
                <a:spcPts val="1000"/>
              </a:spcAft>
              <a:buNone/>
            </a:pPr>
            <a:r>
              <a:rPr lang="ar-IQ" sz="1600" dirty="0">
                <a:ea typeface="Calibri"/>
                <a:cs typeface="Simplified Arabic"/>
              </a:rPr>
              <a:t>أ‌-	اختبار الصح والخطأ : يكون بصورة تضم حقائق تاريخية او رقمية او فكرية ثم يطلب من المختبر تحديد صحة هذه العبارة او خطائها وذلك بوضع رمز امام العبارة او في نهايتها يدل على الصواب او الخطأ.</a:t>
            </a:r>
          </a:p>
          <a:p>
            <a:pPr marL="0" indent="0" algn="justLow">
              <a:lnSpc>
                <a:spcPct val="115000"/>
              </a:lnSpc>
              <a:spcAft>
                <a:spcPts val="1000"/>
              </a:spcAft>
              <a:buNone/>
            </a:pPr>
            <a:r>
              <a:rPr lang="ar-IQ" sz="1600" dirty="0">
                <a:ea typeface="Calibri"/>
                <a:cs typeface="Simplified Arabic"/>
              </a:rPr>
              <a:t>     ويهدف هذا الاختبار الى تنمية قدرة الطلبة على القراءة الناقدة والتفكير السليم وتمييز الخطأ من الصواب واعطاء الحكم السديد .</a:t>
            </a:r>
          </a:p>
          <a:p>
            <a:pPr marL="0" indent="0" algn="justLow">
              <a:lnSpc>
                <a:spcPct val="115000"/>
              </a:lnSpc>
              <a:spcAft>
                <a:spcPts val="1000"/>
              </a:spcAft>
              <a:buNone/>
            </a:pPr>
            <a:r>
              <a:rPr lang="ar-IQ" sz="1600" dirty="0">
                <a:ea typeface="Calibri"/>
                <a:cs typeface="Simplified Arabic"/>
              </a:rPr>
              <a:t>اما عيوب هذا النوع فانه يشجع الطلبة على الحفظ والاستظهار ولا يقيس بعض القدرات العقلية العليا مثل التحليل .</a:t>
            </a:r>
            <a:endParaRPr lang="ar-IQ" sz="1600" dirty="0"/>
          </a:p>
        </p:txBody>
      </p:sp>
    </p:spTree>
    <p:extLst>
      <p:ext uri="{BB962C8B-B14F-4D97-AF65-F5344CB8AC3E}">
        <p14:creationId xmlns:p14="http://schemas.microsoft.com/office/powerpoint/2010/main" val="145968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randombar(horizontal)">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solidFill>
                  <a:prstClr val="black"/>
                </a:solidFill>
                <a:ea typeface="Calibri"/>
                <a:cs typeface="Simplified Arabic"/>
              </a:rPr>
              <a:t>الاختبارات الموضوعية</a:t>
            </a:r>
            <a:endParaRPr lang="ar-IQ" dirty="0"/>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Low">
              <a:lnSpc>
                <a:spcPct val="115000"/>
              </a:lnSpc>
              <a:spcAft>
                <a:spcPts val="1000"/>
              </a:spcAft>
              <a:buNone/>
            </a:pPr>
            <a:r>
              <a:rPr lang="ar-IQ" sz="2400" dirty="0">
                <a:ea typeface="Calibri"/>
                <a:cs typeface="Simplified Arabic"/>
              </a:rPr>
              <a:t>ب‌-	اختبار الاختيار من متعدد: يعد هذا الاختبار من افضل انواع الاختبارات الموضوعية واجودها اذ انها تقيس اهدافا عقلية عليا لا تستطيع بقية الاختبارات الموضوعية الاخرى من قياسها ، يكون بصورة عرض مشكلة على الطالب ثم تقديم مجموعة من البدائل ويكون احدها هو الاجابة الصحيحة ثم يطلب من الطالب ان يضع علامة تدل عليه او يكتب رقم الاجابة الصحيحة  في المكان المخصص لذلك .</a:t>
            </a:r>
          </a:p>
          <a:p>
            <a:pPr marL="0" indent="0" algn="justLow">
              <a:lnSpc>
                <a:spcPct val="115000"/>
              </a:lnSpc>
              <a:spcAft>
                <a:spcPts val="1000"/>
              </a:spcAft>
              <a:buNone/>
            </a:pPr>
            <a:r>
              <a:rPr lang="ar-IQ" sz="2400" dirty="0">
                <a:ea typeface="Calibri"/>
                <a:cs typeface="Simplified Arabic"/>
              </a:rPr>
              <a:t>  من شروط هذ الاختبار </a:t>
            </a:r>
          </a:p>
          <a:p>
            <a:pPr marL="0" indent="0" algn="justLow">
              <a:lnSpc>
                <a:spcPct val="115000"/>
              </a:lnSpc>
              <a:spcAft>
                <a:spcPts val="1000"/>
              </a:spcAft>
              <a:buNone/>
            </a:pPr>
            <a:r>
              <a:rPr lang="ar-IQ" sz="2400" dirty="0">
                <a:ea typeface="Calibri"/>
                <a:cs typeface="Simplified Arabic"/>
              </a:rPr>
              <a:t>1.	لا تقل البدائل عن اربعة ولا تزيد عن ستة كي لا تكون فرصة للتخمين .</a:t>
            </a:r>
          </a:p>
          <a:p>
            <a:pPr marL="0" indent="0" algn="justLow">
              <a:lnSpc>
                <a:spcPct val="115000"/>
              </a:lnSpc>
              <a:spcAft>
                <a:spcPts val="1000"/>
              </a:spcAft>
              <a:buNone/>
            </a:pPr>
            <a:r>
              <a:rPr lang="ar-IQ" sz="2400" dirty="0">
                <a:ea typeface="Calibri"/>
                <a:cs typeface="Simplified Arabic"/>
              </a:rPr>
              <a:t>2.	وجوب تقارب هذه البدائل لتستطيع ان تميز بين الطالب الذي يعرف الاجابة حقا من الاخر الذي يخمن </a:t>
            </a:r>
            <a:r>
              <a:rPr lang="ar-IQ" sz="2400" dirty="0" smtClean="0">
                <a:ea typeface="Calibri"/>
                <a:cs typeface="Simplified Arabic"/>
              </a:rPr>
              <a:t>.</a:t>
            </a:r>
            <a:endParaRPr lang="ar-IQ" sz="2400" dirty="0">
              <a:ea typeface="Calibri"/>
              <a:cs typeface="Simplified Arabic"/>
            </a:endParaRPr>
          </a:p>
        </p:txBody>
      </p:sp>
    </p:spTree>
    <p:extLst>
      <p:ext uri="{BB962C8B-B14F-4D97-AF65-F5344CB8AC3E}">
        <p14:creationId xmlns:p14="http://schemas.microsoft.com/office/powerpoint/2010/main" val="327435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solidFill>
                  <a:prstClr val="black"/>
                </a:solidFill>
                <a:ea typeface="Calibri"/>
                <a:cs typeface="Simplified Arabic"/>
              </a:rPr>
              <a:t>الاختبارات الموضوعية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0" indent="0" algn="justLow">
              <a:lnSpc>
                <a:spcPct val="115000"/>
              </a:lnSpc>
              <a:spcAft>
                <a:spcPts val="1000"/>
              </a:spcAft>
              <a:buNone/>
            </a:pPr>
            <a:r>
              <a:rPr lang="ar-IQ" dirty="0">
                <a:ea typeface="Calibri"/>
                <a:cs typeface="Simplified Arabic"/>
              </a:rPr>
              <a:t>ج- اسئلة المزاوجة او المطابقة : وهو اكثر انواع الاختبارات الموضوعية استعمالا خاصة في مناهج المراحل التعليمية الاولى ، اذ يعرض على الطالب قائمتين من الفقرات اذ يوجد بين معظم الفقرات او الكلمات او المصطلحات في احدى القائمتين علاقة بما يوجد في القيمة الثانية والاسئلة من هذا النوع تنمي لدى الطالب بناء الارتباطات والعلاقات بين الاشياء ، ولا تتساوى قائمة المقدمات في القيمة الاولى مع قائمة الاستجابات في القائمة الثانية اذا يجب ان تزيد احدهما عن الاخرى لتقل فرصة وصول الطالب الى الاجابة الصحيحة عن طريق التخمين .</a:t>
            </a:r>
          </a:p>
          <a:p>
            <a:pPr marL="0" indent="0" algn="justLow">
              <a:lnSpc>
                <a:spcPct val="115000"/>
              </a:lnSpc>
              <a:spcAft>
                <a:spcPts val="1000"/>
              </a:spcAft>
              <a:buNone/>
            </a:pPr>
            <a:r>
              <a:rPr lang="ar-IQ" dirty="0">
                <a:ea typeface="Calibri"/>
                <a:cs typeface="Simplified Arabic"/>
              </a:rPr>
              <a:t>د- اختبار التكملة : </a:t>
            </a:r>
          </a:p>
          <a:p>
            <a:pPr marL="0" indent="0" algn="justLow">
              <a:lnSpc>
                <a:spcPct val="115000"/>
              </a:lnSpc>
              <a:spcAft>
                <a:spcPts val="1000"/>
              </a:spcAft>
              <a:buNone/>
            </a:pPr>
            <a:r>
              <a:rPr lang="ar-IQ" dirty="0">
                <a:ea typeface="Calibri"/>
                <a:cs typeface="Simplified Arabic"/>
              </a:rPr>
              <a:t>      ويطلق عليه ايضا تسميه اختبار التتمة وفيه يقدم الطالب نص محذوفة بعض كلماته على وفق نظام معين ثم يكلف بان يملأ  الفراغات  التي احدثها حذف هذه الكلمات ولهذا النوع من الاختبار اشكال عدة منها </a:t>
            </a:r>
            <a:r>
              <a:rPr lang="ar-IQ" dirty="0" smtClean="0">
                <a:ea typeface="Calibri"/>
                <a:cs typeface="Simplified Arabic"/>
              </a:rPr>
              <a:t>:</a:t>
            </a:r>
            <a:endParaRPr lang="ar-IQ" dirty="0">
              <a:ea typeface="Calibri"/>
              <a:cs typeface="Simplified Arabic"/>
            </a:endParaRPr>
          </a:p>
        </p:txBody>
      </p:sp>
    </p:spTree>
    <p:extLst>
      <p:ext uri="{BB962C8B-B14F-4D97-AF65-F5344CB8AC3E}">
        <p14:creationId xmlns:p14="http://schemas.microsoft.com/office/powerpoint/2010/main" val="215957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down)">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smtClean="0"/>
              <a:t>الاختبارات الموضوعية</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marL="0" indent="0" algn="justLow">
              <a:lnSpc>
                <a:spcPct val="115000"/>
              </a:lnSpc>
              <a:spcAft>
                <a:spcPts val="1000"/>
              </a:spcAft>
              <a:buNone/>
            </a:pPr>
            <a:r>
              <a:rPr lang="ar-IQ" dirty="0">
                <a:ea typeface="Calibri"/>
                <a:cs typeface="Simplified Arabic"/>
              </a:rPr>
              <a:t>-	الاجابة القصيرة : وهي عبارة عن عبارات تظهر بوجود خط  (ـــــــــ) او نقاط (......) ويطلب من الطالب ان يملأ الفراغ بكلمة او كلمات حتى يكتمل المعنى .</a:t>
            </a:r>
          </a:p>
          <a:p>
            <a:pPr marL="0" indent="0" algn="justLow">
              <a:lnSpc>
                <a:spcPct val="115000"/>
              </a:lnSpc>
              <a:spcAft>
                <a:spcPts val="1000"/>
              </a:spcAft>
              <a:buNone/>
            </a:pPr>
            <a:r>
              <a:rPr lang="ar-IQ" dirty="0">
                <a:ea typeface="Calibri"/>
                <a:cs typeface="Simplified Arabic"/>
              </a:rPr>
              <a:t>-	القائمة او الفراغات المتعددة : وهو شبيه ببعض اختبارات المقال اذ تتكون من اكثر من فراغ واحد .</a:t>
            </a:r>
          </a:p>
          <a:p>
            <a:pPr marL="0" indent="0" algn="justLow">
              <a:lnSpc>
                <a:spcPct val="115000"/>
              </a:lnSpc>
              <a:spcAft>
                <a:spcPts val="1000"/>
              </a:spcAft>
              <a:buNone/>
            </a:pPr>
            <a:r>
              <a:rPr lang="ar-IQ" dirty="0">
                <a:ea typeface="Calibri"/>
                <a:cs typeface="Simplified Arabic"/>
              </a:rPr>
              <a:t>-	الفقرات المتناظرة مثلا ،السور في القران الكريم .</a:t>
            </a:r>
          </a:p>
          <a:p>
            <a:pPr marL="0" indent="0" algn="justLow">
              <a:lnSpc>
                <a:spcPct val="115000"/>
              </a:lnSpc>
              <a:spcAft>
                <a:spcPts val="1000"/>
              </a:spcAft>
              <a:buNone/>
            </a:pPr>
            <a:r>
              <a:rPr lang="ar-IQ" dirty="0">
                <a:ea typeface="Calibri"/>
                <a:cs typeface="Simplified Arabic"/>
              </a:rPr>
              <a:t>-	فقرات التعريف .</a:t>
            </a:r>
          </a:p>
          <a:p>
            <a:pPr marL="0" indent="0" algn="justLow">
              <a:lnSpc>
                <a:spcPct val="115000"/>
              </a:lnSpc>
              <a:spcAft>
                <a:spcPts val="1000"/>
              </a:spcAft>
              <a:buNone/>
            </a:pPr>
            <a:r>
              <a:rPr lang="ar-IQ" dirty="0">
                <a:ea typeface="Calibri"/>
                <a:cs typeface="Simplified Arabic"/>
              </a:rPr>
              <a:t>     ويصلح هذا النوع من الاختبارات في قياس مستوى الذكاء والاستدعاء وهو اختبار سهل الوضع والصياغة ويمكن ان يغطي مساحة واسعة من المقرر الدراسي اضافة الى انه بمقدوره ان يقيس قدرات مثل : الاستنتاج والربط لدى الطلاب ويسمح للطلاب بالابتكار والتعبير عن </a:t>
            </a:r>
            <a:r>
              <a:rPr lang="ar-IQ" dirty="0" err="1">
                <a:ea typeface="Calibri"/>
                <a:cs typeface="Simplified Arabic"/>
              </a:rPr>
              <a:t>ارائهم</a:t>
            </a:r>
            <a:r>
              <a:rPr lang="ar-IQ" dirty="0">
                <a:ea typeface="Calibri"/>
                <a:cs typeface="Simplified Arabic"/>
              </a:rPr>
              <a:t> في بعض الاحيان .</a:t>
            </a:r>
          </a:p>
          <a:p>
            <a:pPr marL="0" indent="0" algn="justLow">
              <a:lnSpc>
                <a:spcPct val="115000"/>
              </a:lnSpc>
              <a:spcAft>
                <a:spcPts val="1000"/>
              </a:spcAft>
              <a:buNone/>
            </a:pPr>
            <a:r>
              <a:rPr lang="ar-IQ" dirty="0">
                <a:ea typeface="Calibri"/>
                <a:cs typeface="Simplified Arabic"/>
              </a:rPr>
              <a:t>ه- اختبارات الترتيب :</a:t>
            </a:r>
          </a:p>
          <a:p>
            <a:pPr marL="0" indent="0" algn="justLow">
              <a:lnSpc>
                <a:spcPct val="115000"/>
              </a:lnSpc>
              <a:spcAft>
                <a:spcPts val="1000"/>
              </a:spcAft>
              <a:buNone/>
            </a:pPr>
            <a:r>
              <a:rPr lang="ar-IQ" dirty="0">
                <a:ea typeface="Calibri"/>
                <a:cs typeface="Simplified Arabic"/>
              </a:rPr>
              <a:t>     وفيه يعطي الطالب ترتيبا خاطئا ويطلب منه التصحيح على وفق نظام معين او ان تكون هناك مجموعة من الاجابات او المعلومات والمطلوب من الطالب ان يرتبها ترتيبا تاريخيا او علميا او منطقيا وتحتاج من الطالب ان يقوم بترتيبها حسب زمن حدوثها او حسب مساحتها او على وفق اهميتها  </a:t>
            </a:r>
            <a:r>
              <a:rPr lang="ar-IQ" dirty="0" smtClean="0">
                <a:ea typeface="Calibri"/>
                <a:cs typeface="Simplified Arabic"/>
              </a:rPr>
              <a:t>.</a:t>
            </a:r>
            <a:endParaRPr lang="ar-IQ" dirty="0">
              <a:ea typeface="Calibri"/>
              <a:cs typeface="Simplified Arabic"/>
            </a:endParaRPr>
          </a:p>
        </p:txBody>
      </p:sp>
    </p:spTree>
    <p:extLst>
      <p:ext uri="{BB962C8B-B14F-4D97-AF65-F5344CB8AC3E}">
        <p14:creationId xmlns:p14="http://schemas.microsoft.com/office/powerpoint/2010/main" val="301633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3">
                                            <p:txEl>
                                              <p:pRg st="1" end="1"/>
                                            </p:txEl>
                                          </p:spTgt>
                                        </p:tgtEl>
                                      </p:cBhvr>
                                    </p:animEffect>
                                    <p:set>
                                      <p:cBhvr>
                                        <p:cTn id="17"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grpId="0" nodeType="clickEffect">
                                  <p:stCondLst>
                                    <p:cond delay="0"/>
                                  </p:stCondLst>
                                  <p:childTnLst>
                                    <p:animEffect transition="out" filter="barn(inVertical)">
                                      <p:cBhvr>
                                        <p:cTn id="26" dur="500"/>
                                        <p:tgtEl>
                                          <p:spTgt spid="3">
                                            <p:txEl>
                                              <p:pRg st="3" end="3"/>
                                            </p:txEl>
                                          </p:spTgt>
                                        </p:tgtEl>
                                      </p:cBhvr>
                                    </p:animEffect>
                                    <p:set>
                                      <p:cBhvr>
                                        <p:cTn id="2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0" nodeType="clickEffect">
                                  <p:stCondLst>
                                    <p:cond delay="0"/>
                                  </p:stCondLst>
                                  <p:childTnLst>
                                    <p:animEffect transition="out" filter="barn(inVertical)">
                                      <p:cBhvr>
                                        <p:cTn id="31" dur="500"/>
                                        <p:tgtEl>
                                          <p:spTgt spid="3">
                                            <p:txEl>
                                              <p:pRg st="4" end="4"/>
                                            </p:txEl>
                                          </p:spTgt>
                                        </p:tgtEl>
                                      </p:cBhvr>
                                    </p:animEffect>
                                    <p:set>
                                      <p:cBhvr>
                                        <p:cTn id="32"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6" presetClass="exit" presetSubtype="21" fill="hold" grpId="0" nodeType="clickEffect">
                                  <p:stCondLst>
                                    <p:cond delay="0"/>
                                  </p:stCondLst>
                                  <p:childTnLst>
                                    <p:animEffect transition="out" filter="barn(inVertical)">
                                      <p:cBhvr>
                                        <p:cTn id="36" dur="500"/>
                                        <p:tgtEl>
                                          <p:spTgt spid="3">
                                            <p:txEl>
                                              <p:pRg st="5" end="5"/>
                                            </p:txEl>
                                          </p:spTgt>
                                        </p:tgtEl>
                                      </p:cBhvr>
                                    </p:animEffect>
                                    <p:set>
                                      <p:cBhvr>
                                        <p:cTn id="37"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xit" presetSubtype="21" fill="hold" grpId="0" nodeType="clickEffect">
                                  <p:stCondLst>
                                    <p:cond delay="0"/>
                                  </p:stCondLst>
                                  <p:childTnLst>
                                    <p:animEffect transition="out" filter="barn(inVertical)">
                                      <p:cBhvr>
                                        <p:cTn id="41" dur="500"/>
                                        <p:tgtEl>
                                          <p:spTgt spid="3">
                                            <p:txEl>
                                              <p:pRg st="6" end="6"/>
                                            </p:txEl>
                                          </p:spTgt>
                                        </p:tgtEl>
                                      </p:cBhvr>
                                    </p:animEffect>
                                    <p:set>
                                      <p:cBhvr>
                                        <p:cTn id="42"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6" presetClass="exit" presetSubtype="21" fill="hold" grpId="0" nodeType="clickEffect">
                                  <p:stCondLst>
                                    <p:cond delay="0"/>
                                  </p:stCondLst>
                                  <p:childTnLst>
                                    <p:animEffect transition="out" filter="barn(inVertical)">
                                      <p:cBhvr>
                                        <p:cTn id="46" dur="500"/>
                                        <p:tgtEl>
                                          <p:spTgt spid="3">
                                            <p:bg/>
                                          </p:spTgt>
                                        </p:tgtEl>
                                      </p:cBhvr>
                                    </p:animEffect>
                                    <p:set>
                                      <p:cBhvr>
                                        <p:cTn id="47"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 مزايا الاختبارات الموضوعية</a:t>
            </a:r>
            <a:endParaRPr lang="ar-IQ" dirty="0"/>
          </a:p>
        </p:txBody>
      </p:sp>
      <p:sp>
        <p:nvSpPr>
          <p:cNvPr id="3" name="عنصر نائب للمحتوى 2"/>
          <p:cNvSpPr>
            <a:spLocks noGrp="1"/>
          </p:cNvSpPr>
          <p:nvPr>
            <p:ph idx="1"/>
          </p:nvPr>
        </p:nvSpPr>
        <p:spPr>
          <a:xfrm>
            <a:off x="457200" y="1268760"/>
            <a:ext cx="8229600" cy="5112568"/>
          </a:xfrm>
        </p:spPr>
        <p:style>
          <a:lnRef idx="1">
            <a:schemeClr val="accent2"/>
          </a:lnRef>
          <a:fillRef idx="2">
            <a:schemeClr val="accent2"/>
          </a:fillRef>
          <a:effectRef idx="1">
            <a:schemeClr val="accent2"/>
          </a:effectRef>
          <a:fontRef idx="minor">
            <a:schemeClr val="dk1"/>
          </a:fontRef>
        </p:style>
        <p:txBody>
          <a:bodyPr>
            <a:normAutofit/>
          </a:bodyPr>
          <a:lstStyle/>
          <a:p>
            <a:pPr lvl="0" algn="justLow">
              <a:lnSpc>
                <a:spcPct val="115000"/>
              </a:lnSpc>
              <a:spcAft>
                <a:spcPts val="1000"/>
              </a:spcAft>
              <a:buFont typeface="+mj-lt"/>
              <a:buAutoNum type="arabicPeriod"/>
            </a:pPr>
            <a:r>
              <a:rPr lang="ar-IQ" sz="3800" dirty="0">
                <a:ea typeface="Calibri"/>
                <a:cs typeface="Simplified Arabic"/>
              </a:rPr>
              <a:t> </a:t>
            </a:r>
            <a:r>
              <a:rPr lang="ar-IQ" sz="3800" dirty="0" smtClean="0">
                <a:ea typeface="Calibri"/>
                <a:cs typeface="Simplified Arabic"/>
              </a:rPr>
              <a:t>تمنع </a:t>
            </a:r>
            <a:r>
              <a:rPr lang="ar-IQ" sz="3800" dirty="0">
                <a:ea typeface="Calibri"/>
                <a:cs typeface="Simplified Arabic"/>
              </a:rPr>
              <a:t>التقدير الذاتي .</a:t>
            </a:r>
          </a:p>
          <a:p>
            <a:pPr lvl="0" algn="justLow">
              <a:lnSpc>
                <a:spcPct val="115000"/>
              </a:lnSpc>
              <a:spcAft>
                <a:spcPts val="1000"/>
              </a:spcAft>
              <a:buFont typeface="+mj-lt"/>
              <a:buAutoNum type="arabicPeriod"/>
            </a:pPr>
            <a:r>
              <a:rPr lang="ar-IQ" sz="3800" dirty="0" smtClean="0">
                <a:ea typeface="Calibri"/>
                <a:cs typeface="Simplified Arabic"/>
              </a:rPr>
              <a:t> </a:t>
            </a:r>
            <a:r>
              <a:rPr lang="ar-IQ" sz="3800" dirty="0">
                <a:ea typeface="Calibri"/>
                <a:cs typeface="Simplified Arabic"/>
              </a:rPr>
              <a:t>تفادي غموض الاجابة والخروج عن الموضوع . </a:t>
            </a:r>
          </a:p>
          <a:p>
            <a:pPr lvl="0" algn="justLow">
              <a:lnSpc>
                <a:spcPct val="115000"/>
              </a:lnSpc>
              <a:spcAft>
                <a:spcPts val="1000"/>
              </a:spcAft>
              <a:buFont typeface="+mj-lt"/>
              <a:buAutoNum type="arabicPeriod"/>
            </a:pPr>
            <a:r>
              <a:rPr lang="ar-IQ" sz="3800" dirty="0" smtClean="0">
                <a:ea typeface="Calibri"/>
                <a:cs typeface="Simplified Arabic"/>
              </a:rPr>
              <a:t> </a:t>
            </a:r>
            <a:r>
              <a:rPr lang="ar-IQ" sz="3800" dirty="0">
                <a:ea typeface="Calibri"/>
                <a:cs typeface="Simplified Arabic"/>
              </a:rPr>
              <a:t>تشمل كمية كبيرة من مادة الاختبار .</a:t>
            </a:r>
          </a:p>
          <a:p>
            <a:pPr lvl="0" algn="justLow">
              <a:lnSpc>
                <a:spcPct val="115000"/>
              </a:lnSpc>
              <a:spcAft>
                <a:spcPts val="1000"/>
              </a:spcAft>
              <a:buFont typeface="+mj-lt"/>
              <a:buAutoNum type="arabicPeriod"/>
            </a:pPr>
            <a:r>
              <a:rPr lang="ar-IQ" sz="3800" dirty="0" smtClean="0">
                <a:ea typeface="Calibri"/>
                <a:cs typeface="Simplified Arabic"/>
              </a:rPr>
              <a:t> </a:t>
            </a:r>
            <a:r>
              <a:rPr lang="ar-IQ" sz="3800" dirty="0">
                <a:ea typeface="Calibri"/>
                <a:cs typeface="Simplified Arabic"/>
              </a:rPr>
              <a:t>سهلة للطالب ، والمعلم عند التصحيح ، والادارة المدرسية عند المراجعة . </a:t>
            </a:r>
          </a:p>
          <a:p>
            <a:pPr marL="0" indent="0">
              <a:buNone/>
            </a:pPr>
            <a:endParaRPr lang="ar-IQ" dirty="0"/>
          </a:p>
        </p:txBody>
      </p:sp>
    </p:spTree>
    <p:extLst>
      <p:ext uri="{BB962C8B-B14F-4D97-AF65-F5344CB8AC3E}">
        <p14:creationId xmlns:p14="http://schemas.microsoft.com/office/powerpoint/2010/main" val="282695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bg/>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0" end="0"/>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3">
                                            <p:txEl>
                                              <p:pRg st="1" end="1"/>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8" presetClass="emph" presetSubtype="0" fill="hold" grpId="0" nodeType="clickEffect">
                                  <p:stCondLst>
                                    <p:cond delay="0"/>
                                  </p:stCondLst>
                                  <p:childTnLst>
                                    <p:animRot by="21600000">
                                      <p:cBhvr>
                                        <p:cTn id="23" dur="2000" fill="hold"/>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8" presetClass="emph" presetSubtype="0" fill="hold" grpId="0" nodeType="clickEffect">
                                  <p:stCondLst>
                                    <p:cond delay="0"/>
                                  </p:stCondLst>
                                  <p:childTnLst>
                                    <p:animRot by="21600000">
                                      <p:cBhvr>
                                        <p:cTn id="27"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النوع الثالث : الاختبارات الادائية </a:t>
            </a:r>
            <a:endParaRPr lang="ar-IQ" dirty="0"/>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a:ea typeface="Calibri"/>
                <a:cs typeface="Simplified Arabic"/>
              </a:rPr>
              <a:t> </a:t>
            </a:r>
            <a:r>
              <a:rPr lang="ar-IQ" sz="4000" dirty="0">
                <a:ea typeface="Calibri"/>
                <a:cs typeface="Simplified Arabic"/>
              </a:rPr>
              <a:t>ان الاختبارات </a:t>
            </a:r>
            <a:r>
              <a:rPr lang="ar-IQ" sz="4000" dirty="0" err="1">
                <a:ea typeface="Calibri"/>
                <a:cs typeface="Simplified Arabic"/>
              </a:rPr>
              <a:t>المقالية</a:t>
            </a:r>
            <a:r>
              <a:rPr lang="ar-IQ" sz="4000" dirty="0">
                <a:ea typeface="Calibri"/>
                <a:cs typeface="Simplified Arabic"/>
              </a:rPr>
              <a:t> او الموضوعية تقييم نمو الافراد في الجانب العقلية او المعرفية النظرية في المقررات الدراسية مثل : اللغة ، الرياضيات ، الجغرافية ... الخ ، وهنالك نوع من الاختبارات تقوم على تقييم الاداء العملي وقد يكون اكثر أهمية من الجوانب الاخرى لأنه يعتبر الاختبار الحقيقي للمعارف ، فهي تقيس مهارة الطالب او المفحوص ودقته وفعاليته في العمل ، حيث تقيم اعمالا مثل : الطباعة على الالة الكاتبة ، التدبير المنزلي ، استخدام المجهر ... الخ ، ويغلب استخدامها في المدارس الصناعية ، والراعية ، والفنية . </a:t>
            </a:r>
          </a:p>
          <a:p>
            <a:pPr marL="0" indent="0" algn="justLow">
              <a:lnSpc>
                <a:spcPct val="115000"/>
              </a:lnSpc>
              <a:spcAft>
                <a:spcPts val="1000"/>
              </a:spcAft>
              <a:buNone/>
            </a:pPr>
            <a:r>
              <a:rPr lang="ar-IQ" sz="4000" dirty="0">
                <a:ea typeface="Calibri"/>
                <a:cs typeface="Simplified Arabic"/>
              </a:rPr>
              <a:t>     كما يقصد بها قياس اداء ما يقوم به الفرد في مجال يتطلب فعلا او عملا او انجازا كالقيام بتمرين رياضي ، او كتابة تقرير عن رحلة او زيارة قام بها </a:t>
            </a:r>
            <a:r>
              <a:rPr lang="ar-IQ" sz="4000" dirty="0" smtClean="0">
                <a:ea typeface="Calibri"/>
                <a:cs typeface="Simplified Arabic"/>
              </a:rPr>
              <a:t>.</a:t>
            </a:r>
            <a:endParaRPr lang="ar-IQ" sz="4000" dirty="0"/>
          </a:p>
        </p:txBody>
      </p:sp>
    </p:spTree>
    <p:extLst>
      <p:ext uri="{BB962C8B-B14F-4D97-AF65-F5344CB8AC3E}">
        <p14:creationId xmlns:p14="http://schemas.microsoft.com/office/powerpoint/2010/main" val="324995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20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ircle(in)">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circle(in)">
                                      <p:cBhvr>
                                        <p:cTn id="2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النوع الثالث : الاختبارات الادائية </a:t>
            </a:r>
            <a:endParaRPr lang="ar-IQ" dirty="0"/>
          </a:p>
        </p:txBody>
      </p:sp>
      <p:sp>
        <p:nvSpPr>
          <p:cNvPr id="3" name="عنصر نائب للمحتوى 2"/>
          <p:cNvSpPr>
            <a:spLocks noGrp="1"/>
          </p:cNvSpPr>
          <p:nvPr>
            <p:ph idx="1"/>
          </p:nvPr>
        </p:nvSpPr>
        <p:spPr>
          <a:xfrm>
            <a:off x="457200" y="1412776"/>
            <a:ext cx="8229600" cy="504056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lvl="0" indent="0" algn="justLow">
              <a:lnSpc>
                <a:spcPct val="120000"/>
              </a:lnSpc>
              <a:spcAft>
                <a:spcPts val="1000"/>
              </a:spcAft>
              <a:buNone/>
            </a:pPr>
            <a:r>
              <a:rPr lang="ar-IQ" dirty="0">
                <a:ea typeface="Calibri"/>
                <a:cs typeface="Simplified Arabic"/>
              </a:rPr>
              <a:t>ويستخدم هذا النوع بعدة مجالات : </a:t>
            </a:r>
          </a:p>
          <a:p>
            <a:pPr marL="0" lvl="0" indent="0" algn="justLow">
              <a:lnSpc>
                <a:spcPct val="120000"/>
              </a:lnSpc>
              <a:spcAft>
                <a:spcPts val="1000"/>
              </a:spcAft>
              <a:buNone/>
            </a:pPr>
            <a:r>
              <a:rPr lang="ar-IQ" dirty="0">
                <a:ea typeface="Calibri"/>
                <a:cs typeface="Simplified Arabic"/>
              </a:rPr>
              <a:t>1-	 التجارب العملية في مادة العلوم من فك وتركيب وتشريح وتشغيل وتحضير ... الخ . </a:t>
            </a:r>
          </a:p>
          <a:p>
            <a:pPr marL="0" lvl="0" indent="0" algn="justLow">
              <a:lnSpc>
                <a:spcPct val="120000"/>
              </a:lnSpc>
              <a:spcAft>
                <a:spcPts val="1000"/>
              </a:spcAft>
              <a:buNone/>
            </a:pPr>
            <a:r>
              <a:rPr lang="ar-IQ" dirty="0">
                <a:ea typeface="Calibri"/>
                <a:cs typeface="Simplified Arabic"/>
              </a:rPr>
              <a:t>2-	 الانشطة العملية المتعلقة بالمواد الدراسية والبحث العلمي واستخدام الاجهزة . </a:t>
            </a:r>
          </a:p>
          <a:p>
            <a:pPr marL="0" lvl="0" indent="0" algn="justLow">
              <a:lnSpc>
                <a:spcPct val="120000"/>
              </a:lnSpc>
              <a:spcAft>
                <a:spcPts val="1000"/>
              </a:spcAft>
              <a:buNone/>
            </a:pPr>
            <a:r>
              <a:rPr lang="ar-IQ" dirty="0">
                <a:ea typeface="Calibri"/>
                <a:cs typeface="Simplified Arabic"/>
              </a:rPr>
              <a:t>3-	 برامج المدارس والمعاهد والكليات الصناعية والزراعية ... الخ .</a:t>
            </a:r>
          </a:p>
          <a:p>
            <a:pPr marL="0" lvl="0" indent="0" algn="justLow">
              <a:lnSpc>
                <a:spcPct val="120000"/>
              </a:lnSpc>
              <a:spcAft>
                <a:spcPts val="1000"/>
              </a:spcAft>
              <a:buNone/>
            </a:pPr>
            <a:r>
              <a:rPr lang="ar-IQ" dirty="0">
                <a:ea typeface="Calibri"/>
                <a:cs typeface="Simplified Arabic"/>
              </a:rPr>
              <a:t>4-	 استخدامها كوسيلة تعليمية لتحفيز الطاب على التعلم . </a:t>
            </a:r>
          </a:p>
          <a:p>
            <a:pPr marL="0" lvl="0" indent="0" algn="justLow">
              <a:lnSpc>
                <a:spcPct val="120000"/>
              </a:lnSpc>
              <a:spcAft>
                <a:spcPts val="1000"/>
              </a:spcAft>
              <a:buNone/>
            </a:pPr>
            <a:r>
              <a:rPr lang="ar-IQ" dirty="0">
                <a:ea typeface="Calibri"/>
                <a:cs typeface="Simplified Arabic"/>
              </a:rPr>
              <a:t>اي انها تستخدم في قياس مدى تحقق الاهداف في المجال النفس الحركي ، اي الاهداف التي تعلق بالمهارات الالية واليدوية اتي تتطلب التناسق الحركي النفسي والحركي . </a:t>
            </a:r>
          </a:p>
          <a:p>
            <a:pPr marL="0" indent="0">
              <a:buNone/>
            </a:pPr>
            <a:endParaRPr lang="ar-IQ" dirty="0"/>
          </a:p>
        </p:txBody>
      </p:sp>
    </p:spTree>
    <p:extLst>
      <p:ext uri="{BB962C8B-B14F-4D97-AF65-F5344CB8AC3E}">
        <p14:creationId xmlns:p14="http://schemas.microsoft.com/office/powerpoint/2010/main" val="134577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4" presetClass="emph" presetSubtype="0" fill="hold" grpId="0" nodeType="clickEffect">
                                  <p:stCondLst>
                                    <p:cond delay="0"/>
                                  </p:stCondLst>
                                  <p:iterate type="lt">
                                    <p:tmPct val="10000"/>
                                  </p:iterate>
                                  <p:childTnLst>
                                    <p:animMotion origin="layout" path="M 0.0 0.0 L 0.0 -0.07213" pathEditMode="relative" ptsTypes="">
                                      <p:cBhvr>
                                        <p:cTn id="13" dur="250" accel="50000" decel="50000" autoRev="1" fill="hold">
                                          <p:stCondLst>
                                            <p:cond delay="0"/>
                                          </p:stCondLst>
                                        </p:cTn>
                                        <p:tgtEl>
                                          <p:spTgt spid="3">
                                            <p:bg/>
                                          </p:spTgt>
                                        </p:tgtEl>
                                        <p:attrNameLst>
                                          <p:attrName>ppt_x</p:attrName>
                                          <p:attrName>ppt_y</p:attrName>
                                        </p:attrNameLst>
                                      </p:cBhvr>
                                    </p:animMotion>
                                    <p:animRot by="1500000">
                                      <p:cBhvr>
                                        <p:cTn id="14" dur="125" fill="hold">
                                          <p:stCondLst>
                                            <p:cond delay="0"/>
                                          </p:stCondLst>
                                        </p:cTn>
                                        <p:tgtEl>
                                          <p:spTgt spid="3">
                                            <p:bg/>
                                          </p:spTgt>
                                        </p:tgtEl>
                                        <p:attrNameLst>
                                          <p:attrName>r</p:attrName>
                                        </p:attrNameLst>
                                      </p:cBhvr>
                                    </p:animRot>
                                    <p:animRot by="-1500000">
                                      <p:cBhvr>
                                        <p:cTn id="15" dur="125" fill="hold">
                                          <p:stCondLst>
                                            <p:cond delay="125"/>
                                          </p:stCondLst>
                                        </p:cTn>
                                        <p:tgtEl>
                                          <p:spTgt spid="3">
                                            <p:bg/>
                                          </p:spTgt>
                                        </p:tgtEl>
                                        <p:attrNameLst>
                                          <p:attrName>r</p:attrName>
                                        </p:attrNameLst>
                                      </p:cBhvr>
                                    </p:animRot>
                                    <p:animRot by="-1500000">
                                      <p:cBhvr>
                                        <p:cTn id="16" dur="125" fill="hold">
                                          <p:stCondLst>
                                            <p:cond delay="250"/>
                                          </p:stCondLst>
                                        </p:cTn>
                                        <p:tgtEl>
                                          <p:spTgt spid="3">
                                            <p:bg/>
                                          </p:spTgt>
                                        </p:tgtEl>
                                        <p:attrNameLst>
                                          <p:attrName>r</p:attrName>
                                        </p:attrNameLst>
                                      </p:cBhvr>
                                    </p:animRot>
                                    <p:animRot by="1500000">
                                      <p:cBhvr>
                                        <p:cTn id="17" dur="125" fill="hold">
                                          <p:stCondLst>
                                            <p:cond delay="375"/>
                                          </p:stCondLst>
                                        </p:cTn>
                                        <p:tgtEl>
                                          <p:spTgt spid="3">
                                            <p:bg/>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34" presetClass="emph" presetSubtype="0" fill="hold" grpId="0" nodeType="clickEffect">
                                  <p:stCondLst>
                                    <p:cond delay="0"/>
                                  </p:stCondLst>
                                  <p:iterate type="lt">
                                    <p:tmPct val="10000"/>
                                  </p:iterate>
                                  <p:childTnLst>
                                    <p:animMotion origin="layout" path="M 0.0 0.0 L 0.0 -0.07213" pathEditMode="relative" ptsTypes="">
                                      <p:cBhvr>
                                        <p:cTn id="21" dur="250" accel="50000" decel="50000" autoRev="1" fill="hold">
                                          <p:stCondLst>
                                            <p:cond delay="0"/>
                                          </p:stCondLst>
                                        </p:cTn>
                                        <p:tgtEl>
                                          <p:spTgt spid="3">
                                            <p:txEl>
                                              <p:pRg st="0" end="0"/>
                                            </p:txEl>
                                          </p:spTgt>
                                        </p:tgtEl>
                                        <p:attrNameLst>
                                          <p:attrName>ppt_x</p:attrName>
                                          <p:attrName>ppt_y</p:attrName>
                                        </p:attrNameLst>
                                      </p:cBhvr>
                                    </p:animMotion>
                                    <p:animRot by="1500000">
                                      <p:cBhvr>
                                        <p:cTn id="22" dur="125" fill="hold">
                                          <p:stCondLst>
                                            <p:cond delay="0"/>
                                          </p:stCondLst>
                                        </p:cTn>
                                        <p:tgtEl>
                                          <p:spTgt spid="3">
                                            <p:txEl>
                                              <p:pRg st="0" end="0"/>
                                            </p:txEl>
                                          </p:spTgt>
                                        </p:tgtEl>
                                        <p:attrNameLst>
                                          <p:attrName>r</p:attrName>
                                        </p:attrNameLst>
                                      </p:cBhvr>
                                    </p:animRot>
                                    <p:animRot by="-1500000">
                                      <p:cBhvr>
                                        <p:cTn id="23" dur="125" fill="hold">
                                          <p:stCondLst>
                                            <p:cond delay="125"/>
                                          </p:stCondLst>
                                        </p:cTn>
                                        <p:tgtEl>
                                          <p:spTgt spid="3">
                                            <p:txEl>
                                              <p:pRg st="0" end="0"/>
                                            </p:txEl>
                                          </p:spTgt>
                                        </p:tgtEl>
                                        <p:attrNameLst>
                                          <p:attrName>r</p:attrName>
                                        </p:attrNameLst>
                                      </p:cBhvr>
                                    </p:animRot>
                                    <p:animRot by="-1500000">
                                      <p:cBhvr>
                                        <p:cTn id="24" dur="125" fill="hold">
                                          <p:stCondLst>
                                            <p:cond delay="250"/>
                                          </p:stCondLst>
                                        </p:cTn>
                                        <p:tgtEl>
                                          <p:spTgt spid="3">
                                            <p:txEl>
                                              <p:pRg st="0" end="0"/>
                                            </p:txEl>
                                          </p:spTgt>
                                        </p:tgtEl>
                                        <p:attrNameLst>
                                          <p:attrName>r</p:attrName>
                                        </p:attrNameLst>
                                      </p:cBhvr>
                                    </p:animRot>
                                    <p:animRot by="1500000">
                                      <p:cBhvr>
                                        <p:cTn id="25" dur="125" fill="hold">
                                          <p:stCondLst>
                                            <p:cond delay="375"/>
                                          </p:stCondLst>
                                        </p:cTn>
                                        <p:tgtEl>
                                          <p:spTgt spid="3">
                                            <p:txEl>
                                              <p:pRg st="0" end="0"/>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34" presetClass="emph" presetSubtype="0" fill="hold" grpId="0" nodeType="clickEffect">
                                  <p:stCondLst>
                                    <p:cond delay="0"/>
                                  </p:stCondLst>
                                  <p:iterate type="lt">
                                    <p:tmPct val="10000"/>
                                  </p:iterate>
                                  <p:childTnLst>
                                    <p:animMotion origin="layout" path="M 0.0 0.0 L 0.0 -0.07213" pathEditMode="relative" ptsTypes="">
                                      <p:cBhvr>
                                        <p:cTn id="29" dur="250" accel="50000" decel="50000" autoRev="1" fill="hold">
                                          <p:stCondLst>
                                            <p:cond delay="0"/>
                                          </p:stCondLst>
                                        </p:cTn>
                                        <p:tgtEl>
                                          <p:spTgt spid="3">
                                            <p:txEl>
                                              <p:pRg st="1" end="1"/>
                                            </p:txEl>
                                          </p:spTgt>
                                        </p:tgtEl>
                                        <p:attrNameLst>
                                          <p:attrName>ppt_x</p:attrName>
                                          <p:attrName>ppt_y</p:attrName>
                                        </p:attrNameLst>
                                      </p:cBhvr>
                                    </p:animMotion>
                                    <p:animRot by="1500000">
                                      <p:cBhvr>
                                        <p:cTn id="30" dur="125" fill="hold">
                                          <p:stCondLst>
                                            <p:cond delay="0"/>
                                          </p:stCondLst>
                                        </p:cTn>
                                        <p:tgtEl>
                                          <p:spTgt spid="3">
                                            <p:txEl>
                                              <p:pRg st="1" end="1"/>
                                            </p:txEl>
                                          </p:spTgt>
                                        </p:tgtEl>
                                        <p:attrNameLst>
                                          <p:attrName>r</p:attrName>
                                        </p:attrNameLst>
                                      </p:cBhvr>
                                    </p:animRot>
                                    <p:animRot by="-1500000">
                                      <p:cBhvr>
                                        <p:cTn id="31" dur="125" fill="hold">
                                          <p:stCondLst>
                                            <p:cond delay="125"/>
                                          </p:stCondLst>
                                        </p:cTn>
                                        <p:tgtEl>
                                          <p:spTgt spid="3">
                                            <p:txEl>
                                              <p:pRg st="1" end="1"/>
                                            </p:txEl>
                                          </p:spTgt>
                                        </p:tgtEl>
                                        <p:attrNameLst>
                                          <p:attrName>r</p:attrName>
                                        </p:attrNameLst>
                                      </p:cBhvr>
                                    </p:animRot>
                                    <p:animRot by="-1500000">
                                      <p:cBhvr>
                                        <p:cTn id="32" dur="125" fill="hold">
                                          <p:stCondLst>
                                            <p:cond delay="250"/>
                                          </p:stCondLst>
                                        </p:cTn>
                                        <p:tgtEl>
                                          <p:spTgt spid="3">
                                            <p:txEl>
                                              <p:pRg st="1" end="1"/>
                                            </p:txEl>
                                          </p:spTgt>
                                        </p:tgtEl>
                                        <p:attrNameLst>
                                          <p:attrName>r</p:attrName>
                                        </p:attrNameLst>
                                      </p:cBhvr>
                                    </p:animRot>
                                    <p:animRot by="1500000">
                                      <p:cBhvr>
                                        <p:cTn id="33" dur="125" fill="hold">
                                          <p:stCondLst>
                                            <p:cond delay="375"/>
                                          </p:stCondLst>
                                        </p:cTn>
                                        <p:tgtEl>
                                          <p:spTgt spid="3">
                                            <p:txEl>
                                              <p:pRg st="1" end="1"/>
                                            </p:txEl>
                                          </p:spTgt>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34" presetClass="emph" presetSubtype="0" fill="hold" grpId="0" nodeType="clickEffect">
                                  <p:stCondLst>
                                    <p:cond delay="0"/>
                                  </p:stCondLst>
                                  <p:iterate type="lt">
                                    <p:tmPct val="10000"/>
                                  </p:iterate>
                                  <p:childTnLst>
                                    <p:animMotion origin="layout" path="M 0.0 0.0 L 0.0 -0.07213" pathEditMode="relative" ptsTypes="">
                                      <p:cBhvr>
                                        <p:cTn id="37" dur="250" accel="50000" decel="50000" autoRev="1" fill="hold">
                                          <p:stCondLst>
                                            <p:cond delay="0"/>
                                          </p:stCondLst>
                                        </p:cTn>
                                        <p:tgtEl>
                                          <p:spTgt spid="3">
                                            <p:txEl>
                                              <p:pRg st="2" end="2"/>
                                            </p:txEl>
                                          </p:spTgt>
                                        </p:tgtEl>
                                        <p:attrNameLst>
                                          <p:attrName>ppt_x</p:attrName>
                                          <p:attrName>ppt_y</p:attrName>
                                        </p:attrNameLst>
                                      </p:cBhvr>
                                    </p:animMotion>
                                    <p:animRot by="1500000">
                                      <p:cBhvr>
                                        <p:cTn id="38" dur="125" fill="hold">
                                          <p:stCondLst>
                                            <p:cond delay="0"/>
                                          </p:stCondLst>
                                        </p:cTn>
                                        <p:tgtEl>
                                          <p:spTgt spid="3">
                                            <p:txEl>
                                              <p:pRg st="2" end="2"/>
                                            </p:txEl>
                                          </p:spTgt>
                                        </p:tgtEl>
                                        <p:attrNameLst>
                                          <p:attrName>r</p:attrName>
                                        </p:attrNameLst>
                                      </p:cBhvr>
                                    </p:animRot>
                                    <p:animRot by="-1500000">
                                      <p:cBhvr>
                                        <p:cTn id="39" dur="125" fill="hold">
                                          <p:stCondLst>
                                            <p:cond delay="125"/>
                                          </p:stCondLst>
                                        </p:cTn>
                                        <p:tgtEl>
                                          <p:spTgt spid="3">
                                            <p:txEl>
                                              <p:pRg st="2" end="2"/>
                                            </p:txEl>
                                          </p:spTgt>
                                        </p:tgtEl>
                                        <p:attrNameLst>
                                          <p:attrName>r</p:attrName>
                                        </p:attrNameLst>
                                      </p:cBhvr>
                                    </p:animRot>
                                    <p:animRot by="-1500000">
                                      <p:cBhvr>
                                        <p:cTn id="40" dur="125" fill="hold">
                                          <p:stCondLst>
                                            <p:cond delay="250"/>
                                          </p:stCondLst>
                                        </p:cTn>
                                        <p:tgtEl>
                                          <p:spTgt spid="3">
                                            <p:txEl>
                                              <p:pRg st="2" end="2"/>
                                            </p:txEl>
                                          </p:spTgt>
                                        </p:tgtEl>
                                        <p:attrNameLst>
                                          <p:attrName>r</p:attrName>
                                        </p:attrNameLst>
                                      </p:cBhvr>
                                    </p:animRot>
                                    <p:animRot by="1500000">
                                      <p:cBhvr>
                                        <p:cTn id="41" dur="125" fill="hold">
                                          <p:stCondLst>
                                            <p:cond delay="375"/>
                                          </p:stCondLst>
                                        </p:cTn>
                                        <p:tgtEl>
                                          <p:spTgt spid="3">
                                            <p:txEl>
                                              <p:pRg st="2" end="2"/>
                                            </p:txEl>
                                          </p:spTgt>
                                        </p:tgtEl>
                                        <p:attrNameLst>
                                          <p:attrName>r</p:attrName>
                                        </p:attrNameLst>
                                      </p:cBhvr>
                                    </p:animRot>
                                  </p:childTnLst>
                                </p:cTn>
                              </p:par>
                            </p:childTnLst>
                          </p:cTn>
                        </p:par>
                      </p:childTnLst>
                    </p:cTn>
                  </p:par>
                  <p:par>
                    <p:cTn id="42" fill="hold">
                      <p:stCondLst>
                        <p:cond delay="indefinite"/>
                      </p:stCondLst>
                      <p:childTnLst>
                        <p:par>
                          <p:cTn id="43" fill="hold">
                            <p:stCondLst>
                              <p:cond delay="0"/>
                            </p:stCondLst>
                            <p:childTnLst>
                              <p:par>
                                <p:cTn id="44" presetID="34" presetClass="emph" presetSubtype="0" fill="hold" grpId="0" nodeType="clickEffect">
                                  <p:stCondLst>
                                    <p:cond delay="0"/>
                                  </p:stCondLst>
                                  <p:iterate type="lt">
                                    <p:tmPct val="10000"/>
                                  </p:iterate>
                                  <p:childTnLst>
                                    <p:animMotion origin="layout" path="M 0.0 0.0 L 0.0 -0.07213" pathEditMode="relative" ptsTypes="">
                                      <p:cBhvr>
                                        <p:cTn id="45" dur="250" accel="50000" decel="50000" autoRev="1" fill="hold">
                                          <p:stCondLst>
                                            <p:cond delay="0"/>
                                          </p:stCondLst>
                                        </p:cTn>
                                        <p:tgtEl>
                                          <p:spTgt spid="3">
                                            <p:txEl>
                                              <p:pRg st="3" end="3"/>
                                            </p:txEl>
                                          </p:spTgt>
                                        </p:tgtEl>
                                        <p:attrNameLst>
                                          <p:attrName>ppt_x</p:attrName>
                                          <p:attrName>ppt_y</p:attrName>
                                        </p:attrNameLst>
                                      </p:cBhvr>
                                    </p:animMotion>
                                    <p:animRot by="1500000">
                                      <p:cBhvr>
                                        <p:cTn id="46" dur="125" fill="hold">
                                          <p:stCondLst>
                                            <p:cond delay="0"/>
                                          </p:stCondLst>
                                        </p:cTn>
                                        <p:tgtEl>
                                          <p:spTgt spid="3">
                                            <p:txEl>
                                              <p:pRg st="3" end="3"/>
                                            </p:txEl>
                                          </p:spTgt>
                                        </p:tgtEl>
                                        <p:attrNameLst>
                                          <p:attrName>r</p:attrName>
                                        </p:attrNameLst>
                                      </p:cBhvr>
                                    </p:animRot>
                                    <p:animRot by="-1500000">
                                      <p:cBhvr>
                                        <p:cTn id="47" dur="125" fill="hold">
                                          <p:stCondLst>
                                            <p:cond delay="125"/>
                                          </p:stCondLst>
                                        </p:cTn>
                                        <p:tgtEl>
                                          <p:spTgt spid="3">
                                            <p:txEl>
                                              <p:pRg st="3" end="3"/>
                                            </p:txEl>
                                          </p:spTgt>
                                        </p:tgtEl>
                                        <p:attrNameLst>
                                          <p:attrName>r</p:attrName>
                                        </p:attrNameLst>
                                      </p:cBhvr>
                                    </p:animRot>
                                    <p:animRot by="-1500000">
                                      <p:cBhvr>
                                        <p:cTn id="48" dur="125" fill="hold">
                                          <p:stCondLst>
                                            <p:cond delay="250"/>
                                          </p:stCondLst>
                                        </p:cTn>
                                        <p:tgtEl>
                                          <p:spTgt spid="3">
                                            <p:txEl>
                                              <p:pRg st="3" end="3"/>
                                            </p:txEl>
                                          </p:spTgt>
                                        </p:tgtEl>
                                        <p:attrNameLst>
                                          <p:attrName>r</p:attrName>
                                        </p:attrNameLst>
                                      </p:cBhvr>
                                    </p:animRot>
                                    <p:animRot by="1500000">
                                      <p:cBhvr>
                                        <p:cTn id="49" dur="125" fill="hold">
                                          <p:stCondLst>
                                            <p:cond delay="375"/>
                                          </p:stCondLst>
                                        </p:cTn>
                                        <p:tgtEl>
                                          <p:spTgt spid="3">
                                            <p:txEl>
                                              <p:pRg st="3" end="3"/>
                                            </p:txEl>
                                          </p:spTgt>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34" presetClass="emph" presetSubtype="0" fill="hold" grpId="0" nodeType="click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3">
                                            <p:txEl>
                                              <p:pRg st="4" end="4"/>
                                            </p:txEl>
                                          </p:spTgt>
                                        </p:tgtEl>
                                        <p:attrNameLst>
                                          <p:attrName>ppt_x</p:attrName>
                                          <p:attrName>ppt_y</p:attrName>
                                        </p:attrNameLst>
                                      </p:cBhvr>
                                    </p:animMotion>
                                    <p:animRot by="1500000">
                                      <p:cBhvr>
                                        <p:cTn id="54" dur="125" fill="hold">
                                          <p:stCondLst>
                                            <p:cond delay="0"/>
                                          </p:stCondLst>
                                        </p:cTn>
                                        <p:tgtEl>
                                          <p:spTgt spid="3">
                                            <p:txEl>
                                              <p:pRg st="4" end="4"/>
                                            </p:txEl>
                                          </p:spTgt>
                                        </p:tgtEl>
                                        <p:attrNameLst>
                                          <p:attrName>r</p:attrName>
                                        </p:attrNameLst>
                                      </p:cBhvr>
                                    </p:animRot>
                                    <p:animRot by="-1500000">
                                      <p:cBhvr>
                                        <p:cTn id="55" dur="125" fill="hold">
                                          <p:stCondLst>
                                            <p:cond delay="125"/>
                                          </p:stCondLst>
                                        </p:cTn>
                                        <p:tgtEl>
                                          <p:spTgt spid="3">
                                            <p:txEl>
                                              <p:pRg st="4" end="4"/>
                                            </p:txEl>
                                          </p:spTgt>
                                        </p:tgtEl>
                                        <p:attrNameLst>
                                          <p:attrName>r</p:attrName>
                                        </p:attrNameLst>
                                      </p:cBhvr>
                                    </p:animRot>
                                    <p:animRot by="-1500000">
                                      <p:cBhvr>
                                        <p:cTn id="56" dur="125" fill="hold">
                                          <p:stCondLst>
                                            <p:cond delay="250"/>
                                          </p:stCondLst>
                                        </p:cTn>
                                        <p:tgtEl>
                                          <p:spTgt spid="3">
                                            <p:txEl>
                                              <p:pRg st="4" end="4"/>
                                            </p:txEl>
                                          </p:spTgt>
                                        </p:tgtEl>
                                        <p:attrNameLst>
                                          <p:attrName>r</p:attrName>
                                        </p:attrNameLst>
                                      </p:cBhvr>
                                    </p:animRot>
                                    <p:animRot by="1500000">
                                      <p:cBhvr>
                                        <p:cTn id="57" dur="125" fill="hold">
                                          <p:stCondLst>
                                            <p:cond delay="375"/>
                                          </p:stCondLst>
                                        </p:cTn>
                                        <p:tgtEl>
                                          <p:spTgt spid="3">
                                            <p:txEl>
                                              <p:pRg st="4" end="4"/>
                                            </p:txEl>
                                          </p:spTgt>
                                        </p:tgtEl>
                                        <p:attrNameLst>
                                          <p:attrName>r</p:attrName>
                                        </p:attrNameLst>
                                      </p:cBhvr>
                                    </p:animRot>
                                  </p:childTnLst>
                                </p:cTn>
                              </p:par>
                            </p:childTnLst>
                          </p:cTn>
                        </p:par>
                      </p:childTnLst>
                    </p:cTn>
                  </p:par>
                  <p:par>
                    <p:cTn id="58" fill="hold">
                      <p:stCondLst>
                        <p:cond delay="indefinite"/>
                      </p:stCondLst>
                      <p:childTnLst>
                        <p:par>
                          <p:cTn id="59" fill="hold">
                            <p:stCondLst>
                              <p:cond delay="0"/>
                            </p:stCondLst>
                            <p:childTnLst>
                              <p:par>
                                <p:cTn id="60" presetID="34" presetClass="emph" presetSubtype="0" fill="hold" grpId="0" nodeType="clickEffect">
                                  <p:stCondLst>
                                    <p:cond delay="0"/>
                                  </p:stCondLst>
                                  <p:iterate type="lt">
                                    <p:tmPct val="10000"/>
                                  </p:iterate>
                                  <p:childTnLst>
                                    <p:animMotion origin="layout" path="M 0.0 0.0 L 0.0 -0.07213" pathEditMode="relative" ptsTypes="">
                                      <p:cBhvr>
                                        <p:cTn id="61" dur="250" accel="50000" decel="50000" autoRev="1" fill="hold">
                                          <p:stCondLst>
                                            <p:cond delay="0"/>
                                          </p:stCondLst>
                                        </p:cTn>
                                        <p:tgtEl>
                                          <p:spTgt spid="3">
                                            <p:txEl>
                                              <p:pRg st="5" end="5"/>
                                            </p:txEl>
                                          </p:spTgt>
                                        </p:tgtEl>
                                        <p:attrNameLst>
                                          <p:attrName>ppt_x</p:attrName>
                                          <p:attrName>ppt_y</p:attrName>
                                        </p:attrNameLst>
                                      </p:cBhvr>
                                    </p:animMotion>
                                    <p:animRot by="1500000">
                                      <p:cBhvr>
                                        <p:cTn id="62" dur="125" fill="hold">
                                          <p:stCondLst>
                                            <p:cond delay="0"/>
                                          </p:stCondLst>
                                        </p:cTn>
                                        <p:tgtEl>
                                          <p:spTgt spid="3">
                                            <p:txEl>
                                              <p:pRg st="5" end="5"/>
                                            </p:txEl>
                                          </p:spTgt>
                                        </p:tgtEl>
                                        <p:attrNameLst>
                                          <p:attrName>r</p:attrName>
                                        </p:attrNameLst>
                                      </p:cBhvr>
                                    </p:animRot>
                                    <p:animRot by="-1500000">
                                      <p:cBhvr>
                                        <p:cTn id="63" dur="125" fill="hold">
                                          <p:stCondLst>
                                            <p:cond delay="125"/>
                                          </p:stCondLst>
                                        </p:cTn>
                                        <p:tgtEl>
                                          <p:spTgt spid="3">
                                            <p:txEl>
                                              <p:pRg st="5" end="5"/>
                                            </p:txEl>
                                          </p:spTgt>
                                        </p:tgtEl>
                                        <p:attrNameLst>
                                          <p:attrName>r</p:attrName>
                                        </p:attrNameLst>
                                      </p:cBhvr>
                                    </p:animRot>
                                    <p:animRot by="-1500000">
                                      <p:cBhvr>
                                        <p:cTn id="64" dur="125" fill="hold">
                                          <p:stCondLst>
                                            <p:cond delay="250"/>
                                          </p:stCondLst>
                                        </p:cTn>
                                        <p:tgtEl>
                                          <p:spTgt spid="3">
                                            <p:txEl>
                                              <p:pRg st="5" end="5"/>
                                            </p:txEl>
                                          </p:spTgt>
                                        </p:tgtEl>
                                        <p:attrNameLst>
                                          <p:attrName>r</p:attrName>
                                        </p:attrNameLst>
                                      </p:cBhvr>
                                    </p:animRot>
                                    <p:animRot by="1500000">
                                      <p:cBhvr>
                                        <p:cTn id="65" dur="125" fill="hold">
                                          <p:stCondLst>
                                            <p:cond delay="375"/>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اعداد الاختبار وصياغة الاسئلة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0" indent="0" algn="justLow">
              <a:lnSpc>
                <a:spcPct val="115000"/>
              </a:lnSpc>
              <a:spcAft>
                <a:spcPts val="1000"/>
              </a:spcAft>
              <a:buNone/>
            </a:pPr>
            <a:r>
              <a:rPr lang="ar-IQ" dirty="0">
                <a:ea typeface="Calibri"/>
                <a:cs typeface="Simplified Arabic"/>
              </a:rPr>
              <a:t> يمكن لمن يضع أسئلة اختبار أن يعد أسئلة جيدة باتباع الخطوات الاتية :</a:t>
            </a:r>
          </a:p>
          <a:p>
            <a:pPr marL="0" indent="0" algn="justLow">
              <a:lnSpc>
                <a:spcPct val="115000"/>
              </a:lnSpc>
              <a:spcAft>
                <a:spcPts val="1000"/>
              </a:spcAft>
              <a:buNone/>
            </a:pPr>
            <a:r>
              <a:rPr lang="ar-IQ" dirty="0">
                <a:ea typeface="Calibri"/>
                <a:cs typeface="Simplified Arabic"/>
              </a:rPr>
              <a:t>1-	 مراجعة اسئلة الاختبار وتنقيح صياغتها : </a:t>
            </a:r>
          </a:p>
          <a:p>
            <a:pPr marL="0" indent="0" algn="justLow">
              <a:lnSpc>
                <a:spcPct val="115000"/>
              </a:lnSpc>
              <a:spcAft>
                <a:spcPts val="1000"/>
              </a:spcAft>
              <a:buNone/>
            </a:pPr>
            <a:r>
              <a:rPr lang="ar-IQ" dirty="0">
                <a:ea typeface="Calibri"/>
                <a:cs typeface="Simplified Arabic"/>
              </a:rPr>
              <a:t>      يستحسن عند كتابة الاسئلة لأول مرة أن تكون أكثر من العدد المحدد وتركها لفترة من الوقت ثم قراءتها ثانية لاكتشاف الاسئلة غير المناسبة وحذفها ، والتأكد من ان لكل سؤال اجابة واحدة ، وأن كل سؤال خال من التعقيد اللغوي والغموض في المعنى ، وتجنب عبارات الكتاب المقرر ، ان اجابة كل سؤال لا ترتبط بإجابة سؤال اخر . </a:t>
            </a:r>
          </a:p>
          <a:p>
            <a:pPr marL="0" indent="0" algn="justLow">
              <a:lnSpc>
                <a:spcPct val="115000"/>
              </a:lnSpc>
              <a:spcAft>
                <a:spcPts val="1000"/>
              </a:spcAft>
              <a:buNone/>
            </a:pPr>
            <a:r>
              <a:rPr lang="ar-IQ" dirty="0">
                <a:ea typeface="Calibri"/>
                <a:cs typeface="Simplified Arabic"/>
              </a:rPr>
              <a:t>2-	ترتيب الفقرات </a:t>
            </a:r>
          </a:p>
          <a:p>
            <a:pPr marL="0" indent="0" algn="justLow">
              <a:lnSpc>
                <a:spcPct val="115000"/>
              </a:lnSpc>
              <a:spcAft>
                <a:spcPts val="1000"/>
              </a:spcAft>
              <a:buNone/>
            </a:pPr>
            <a:r>
              <a:rPr lang="ar-IQ" dirty="0">
                <a:ea typeface="Calibri"/>
                <a:cs typeface="Simplified Arabic"/>
              </a:rPr>
              <a:t>      بعد صياغة الفقرات ومراجعتها تبدأ خطوة ترتيب الفقرات وهناك عدة أمور يجب أخذها بعين الاعتبار عند ترتيب الفقرات هي :</a:t>
            </a:r>
          </a:p>
          <a:p>
            <a:pPr marL="0" indent="0" algn="justLow">
              <a:lnSpc>
                <a:spcPct val="115000"/>
              </a:lnSpc>
              <a:spcAft>
                <a:spcPts val="1000"/>
              </a:spcAft>
              <a:buNone/>
            </a:pPr>
            <a:r>
              <a:rPr lang="ar-IQ" dirty="0">
                <a:ea typeface="Calibri"/>
                <a:cs typeface="Simplified Arabic"/>
              </a:rPr>
              <a:t>أ‌-	وحدة الموضوع : فالانتقال من فقرة لأخرى بطريقة عشوائية يربك الطالب .</a:t>
            </a:r>
          </a:p>
          <a:p>
            <a:pPr marL="0" indent="0" algn="justLow">
              <a:lnSpc>
                <a:spcPct val="115000"/>
              </a:lnSpc>
              <a:spcAft>
                <a:spcPts val="1000"/>
              </a:spcAft>
              <a:buNone/>
            </a:pPr>
            <a:r>
              <a:rPr lang="ar-IQ" dirty="0">
                <a:ea typeface="Calibri"/>
                <a:cs typeface="Simplified Arabic"/>
              </a:rPr>
              <a:t>ب‌-	وحدة الهدف : يفضل أن تكون الاهداف التي تدور حول هدف واحد متتابعة .</a:t>
            </a:r>
            <a:endParaRPr lang="ar-IQ"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اعداد الاختبار وصياغة الاسئلة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a:ea typeface="Calibri"/>
                <a:cs typeface="Simplified Arabic"/>
              </a:rPr>
              <a:t>ت‌-	وحدة الشكل : بأن ترتب الفقرات التي تأخذ شكل الصواب والخطأ تباعا ولفقرات التي تأخذ شكل اختيار من متعدد معا ... الخ </a:t>
            </a:r>
          </a:p>
          <a:p>
            <a:pPr marL="0" indent="0" algn="justLow">
              <a:lnSpc>
                <a:spcPct val="115000"/>
              </a:lnSpc>
              <a:spcAft>
                <a:spcPts val="1000"/>
              </a:spcAft>
              <a:buNone/>
            </a:pPr>
            <a:r>
              <a:rPr lang="ar-IQ" dirty="0">
                <a:ea typeface="Calibri"/>
                <a:cs typeface="Simplified Arabic"/>
              </a:rPr>
              <a:t>ث‌-	مستوى الصعوبة : بحيث ينتقل من السهل الى الصعب لكي لا يحبط الطالب في بداية الاختبار .</a:t>
            </a:r>
          </a:p>
          <a:p>
            <a:pPr marL="0" indent="0" algn="justLow">
              <a:lnSpc>
                <a:spcPct val="115000"/>
              </a:lnSpc>
              <a:spcAft>
                <a:spcPts val="1000"/>
              </a:spcAft>
              <a:buNone/>
            </a:pPr>
            <a:r>
              <a:rPr lang="ar-IQ" dirty="0">
                <a:ea typeface="Calibri"/>
                <a:cs typeface="Simplified Arabic"/>
              </a:rPr>
              <a:t>3-	اعداد التعليمات </a:t>
            </a:r>
          </a:p>
          <a:p>
            <a:pPr marL="0" indent="0" algn="justLow">
              <a:lnSpc>
                <a:spcPct val="115000"/>
              </a:lnSpc>
              <a:spcAft>
                <a:spcPts val="1000"/>
              </a:spcAft>
              <a:buNone/>
            </a:pPr>
            <a:r>
              <a:rPr lang="ar-IQ" dirty="0">
                <a:ea typeface="Calibri"/>
                <a:cs typeface="Simplified Arabic"/>
              </a:rPr>
              <a:t>      من المهم ان نحدد للطالب كيفية الاجابة والزمن المخصص للاختبار ، وارشادات عامة عن كيفية الاجابة عن الاسئلة .</a:t>
            </a:r>
          </a:p>
          <a:p>
            <a:pPr marL="0" indent="0" algn="justLow">
              <a:lnSpc>
                <a:spcPct val="115000"/>
              </a:lnSpc>
              <a:spcAft>
                <a:spcPts val="1000"/>
              </a:spcAft>
              <a:buNone/>
            </a:pPr>
            <a:r>
              <a:rPr lang="ar-IQ" dirty="0" smtClean="0">
                <a:ea typeface="Calibri"/>
                <a:cs typeface="Simplified Arabic"/>
              </a:rPr>
              <a:t>4-</a:t>
            </a:r>
            <a:r>
              <a:rPr lang="ar-IQ" dirty="0">
                <a:ea typeface="Calibri"/>
                <a:cs typeface="Simplified Arabic"/>
              </a:rPr>
              <a:t>	طباعة الاختبار واخراجه .</a:t>
            </a:r>
          </a:p>
          <a:p>
            <a:pPr marL="0" indent="0" algn="justLow">
              <a:lnSpc>
                <a:spcPct val="115000"/>
              </a:lnSpc>
              <a:spcAft>
                <a:spcPts val="1000"/>
              </a:spcAft>
              <a:buNone/>
            </a:pPr>
            <a:r>
              <a:rPr lang="ar-IQ" dirty="0">
                <a:ea typeface="Calibri"/>
                <a:cs typeface="Simplified Arabic"/>
              </a:rPr>
              <a:t>      ويفضل طباعة الاختبار واخراجه في شكل جيد محبب للطالب ، تسهل قراءته ومن التعليمات في هذا الشأن </a:t>
            </a:r>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arn(inVertical)">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barn(inVertical)">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ea typeface="Calibri"/>
                <a:cs typeface="Simplified Arabic"/>
              </a:rPr>
              <a:t>اعداد الاختبار وصياغة الاسئلة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2000" dirty="0">
                <a:ea typeface="Calibri"/>
                <a:cs typeface="Simplified Arabic"/>
              </a:rPr>
              <a:t>‌أ-	تحاشي الاخطاء المطبعية والاملائية في الكتابة والاشكال والرسوم .</a:t>
            </a:r>
          </a:p>
          <a:p>
            <a:pPr marL="0" indent="0" algn="justLow">
              <a:lnSpc>
                <a:spcPct val="115000"/>
              </a:lnSpc>
              <a:spcAft>
                <a:spcPts val="1000"/>
              </a:spcAft>
              <a:buNone/>
            </a:pPr>
            <a:r>
              <a:rPr lang="ar-IQ" sz="2000" dirty="0">
                <a:ea typeface="Calibri"/>
                <a:cs typeface="Simplified Arabic"/>
              </a:rPr>
              <a:t>‌ب-	عدم ازدحام الاسئلة في الورقة الواحدة مع وجود مسافة مناسبة بين الاسئلة .</a:t>
            </a:r>
          </a:p>
          <a:p>
            <a:pPr marL="0" indent="0" algn="justLow">
              <a:lnSpc>
                <a:spcPct val="115000"/>
              </a:lnSpc>
              <a:spcAft>
                <a:spcPts val="1000"/>
              </a:spcAft>
              <a:buNone/>
            </a:pPr>
            <a:r>
              <a:rPr lang="ar-IQ" sz="2000" dirty="0">
                <a:ea typeface="Calibri"/>
                <a:cs typeface="Simplified Arabic"/>
              </a:rPr>
              <a:t>‌ج-	أن تكون التعليمات والمثال الموضح لطريقة الاجابة قبل كل شكل من أشكال الاسئلة .</a:t>
            </a:r>
          </a:p>
          <a:p>
            <a:pPr marL="0" indent="0" algn="justLow">
              <a:lnSpc>
                <a:spcPct val="115000"/>
              </a:lnSpc>
              <a:spcAft>
                <a:spcPts val="1000"/>
              </a:spcAft>
              <a:buNone/>
            </a:pPr>
            <a:r>
              <a:rPr lang="ar-IQ" sz="2000" dirty="0">
                <a:ea typeface="Calibri"/>
                <a:cs typeface="Simplified Arabic"/>
              </a:rPr>
              <a:t>‌د-	أن لا يقسم السؤال الواحد على صفحتين </a:t>
            </a:r>
            <a:r>
              <a:rPr lang="ar-IQ" sz="2000" dirty="0" smtClean="0">
                <a:ea typeface="Calibri"/>
                <a:cs typeface="Simplified Arabic"/>
              </a:rPr>
              <a:t>.</a:t>
            </a:r>
          </a:p>
          <a:p>
            <a:pPr marL="0" indent="0" algn="justLow">
              <a:lnSpc>
                <a:spcPct val="115000"/>
              </a:lnSpc>
              <a:spcAft>
                <a:spcPts val="1000"/>
              </a:spcAft>
              <a:buNone/>
            </a:pPr>
            <a:r>
              <a:rPr lang="ar-IQ" sz="2000" dirty="0" smtClean="0">
                <a:ea typeface="Calibri"/>
                <a:cs typeface="Simplified Arabic"/>
              </a:rPr>
              <a:t>‌ه-	عند استعمال ورقة اجابة منفصلة يفضل ان تكون الاجابة على اليمين لتسهيل عملية التصحيح .</a:t>
            </a:r>
          </a:p>
          <a:p>
            <a:pPr marL="0" indent="0" algn="justLow">
              <a:lnSpc>
                <a:spcPct val="115000"/>
              </a:lnSpc>
              <a:spcAft>
                <a:spcPts val="1000"/>
              </a:spcAft>
              <a:buNone/>
            </a:pPr>
            <a:r>
              <a:rPr lang="ar-IQ" sz="2000" dirty="0" smtClean="0">
                <a:ea typeface="Calibri"/>
                <a:cs typeface="Simplified Arabic"/>
              </a:rPr>
              <a:t>‌و-	تسلسل ارقام الاسئلة ليضمن الطالب انه اجاب عن جميع الاسئلة .</a:t>
            </a:r>
          </a:p>
          <a:p>
            <a:pPr marL="0" indent="0" algn="justLow">
              <a:lnSpc>
                <a:spcPct val="115000"/>
              </a:lnSpc>
              <a:spcAft>
                <a:spcPts val="1000"/>
              </a:spcAft>
              <a:buNone/>
            </a:pPr>
            <a:r>
              <a:rPr lang="ar-IQ" sz="2000" dirty="0" smtClean="0">
                <a:ea typeface="Calibri"/>
                <a:cs typeface="Simplified Arabic"/>
              </a:rPr>
              <a:t>‌ز-	 ترتب الاوراق وتكون التعليمات في الصفحة الاولى . </a:t>
            </a:r>
            <a:endParaRPr lang="ar-IQ" sz="2000" dirty="0">
              <a:ea typeface="Calibri"/>
              <a:cs typeface="Simplified Arabic"/>
            </a:endParaRPr>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أنواع الاختبارات التحصيلية واغراضها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0" indent="0">
              <a:buNone/>
            </a:pPr>
            <a:r>
              <a:rPr lang="ar-IQ" dirty="0"/>
              <a:t> يمكن تقسيم الاختبارات الى الانواع الاتية </a:t>
            </a:r>
          </a:p>
          <a:p>
            <a:pPr marL="0" indent="0">
              <a:buNone/>
            </a:pPr>
            <a:r>
              <a:rPr lang="ar-IQ" dirty="0"/>
              <a:t>النوع الاول : اختبارات شفهية </a:t>
            </a:r>
          </a:p>
          <a:p>
            <a:pPr marL="0" indent="0">
              <a:buNone/>
            </a:pPr>
            <a:r>
              <a:rPr lang="ar-IQ" dirty="0"/>
              <a:t>      وهي اقدم انواع الاختبارات وقد استخدمها الصينيون واليونانيون القدماء وسقراط في التعلم والتعليم ، وظلت سائدة الى فترة متأخرة من العصور الحديثة ، وفي هذا النوع من الاختبارات توجه أسئلة للطالب او المفحوص مشافهة ، ويتلقى الاستاذ أو الفاحص الاجابة ، وتستخدم في تقييم القراءة والمحفوظات ومناقشة الرسائل العلمية ، ومن مميزاتها : </a:t>
            </a:r>
          </a:p>
          <a:p>
            <a:pPr marL="0" indent="0">
              <a:buNone/>
            </a:pPr>
            <a:r>
              <a:rPr lang="ar-IQ" dirty="0"/>
              <a:t>1-	 انعدام مجال الغش والاستفادة من جهد الغير .</a:t>
            </a:r>
          </a:p>
          <a:p>
            <a:pPr marL="0" indent="0">
              <a:buNone/>
            </a:pPr>
            <a:r>
              <a:rPr lang="ar-IQ" dirty="0"/>
              <a:t>2-	 ملاحظة كثير من الجوانب التي لا تكشفها ورقة الاجابة ، مثل الانفعالات ، وسلامة النطق ، والثقة بالنفس .</a:t>
            </a:r>
          </a:p>
          <a:p>
            <a:pPr marL="0" indent="0">
              <a:buNone/>
            </a:pPr>
            <a:r>
              <a:rPr lang="ar-IQ" dirty="0"/>
              <a:t>3-	 لا تتطلب تكاليف في الجهد او المادة  </a:t>
            </a:r>
          </a:p>
          <a:p>
            <a:pPr marL="0" indent="0">
              <a:buNone/>
            </a:pPr>
            <a:r>
              <a:rPr lang="ar-IQ" dirty="0"/>
              <a:t>4-	 يمكن التعمق في المعلومات الموجودة لدى الطالب او المفحوص من خلال اجابته</a:t>
            </a:r>
            <a:endParaRPr lang="ar-IQ" dirty="0"/>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1)">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heel(1)">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heel(1)">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heel(1)">
                                      <p:cBhvr>
                                        <p:cTn id="4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smtClean="0"/>
              <a:t>النوع الاول الاختبارات الشفهية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sz="2000" dirty="0">
                <a:latin typeface="Simplified Arabic"/>
                <a:ea typeface="Calibri"/>
              </a:rPr>
              <a:t> </a:t>
            </a:r>
            <a:r>
              <a:rPr lang="ar-IQ" dirty="0">
                <a:latin typeface="Simplified Arabic"/>
                <a:ea typeface="Calibri"/>
              </a:rPr>
              <a:t> ومع ذلك الا ان لذلك النوع عدد من العيوب منها : </a:t>
            </a:r>
          </a:p>
          <a:p>
            <a:pPr marL="0" indent="0" algn="justLow">
              <a:lnSpc>
                <a:spcPct val="115000"/>
              </a:lnSpc>
              <a:spcAft>
                <a:spcPts val="1000"/>
              </a:spcAft>
              <a:buNone/>
            </a:pPr>
            <a:r>
              <a:rPr lang="ar-IQ" dirty="0">
                <a:latin typeface="Simplified Arabic"/>
                <a:ea typeface="Calibri"/>
              </a:rPr>
              <a:t>1-	 ان الاسئلة التي تطرح على الطالب او المفحوص لا تمثل عينه ممثلة لمحتويات المادة .</a:t>
            </a:r>
          </a:p>
          <a:p>
            <a:pPr marL="0" indent="0" algn="justLow">
              <a:lnSpc>
                <a:spcPct val="115000"/>
              </a:lnSpc>
              <a:spcAft>
                <a:spcPts val="1000"/>
              </a:spcAft>
              <a:buNone/>
            </a:pPr>
            <a:r>
              <a:rPr lang="ar-IQ" dirty="0">
                <a:latin typeface="Simplified Arabic"/>
                <a:ea typeface="Calibri"/>
              </a:rPr>
              <a:t>2-	 عدم العدالة لتباين الاسئلة الموجهة لكل الطالب او المفحوص . </a:t>
            </a:r>
          </a:p>
          <a:p>
            <a:pPr marL="0" indent="0" algn="justLow">
              <a:lnSpc>
                <a:spcPct val="115000"/>
              </a:lnSpc>
              <a:spcAft>
                <a:spcPts val="1000"/>
              </a:spcAft>
              <a:buNone/>
            </a:pPr>
            <a:r>
              <a:rPr lang="ar-IQ" dirty="0">
                <a:latin typeface="Simplified Arabic"/>
                <a:ea typeface="Calibri"/>
              </a:rPr>
              <a:t>3-	 لا توفر الوقت الكافي للطالب او المفحوص للتعبير عن قدراته .</a:t>
            </a:r>
          </a:p>
          <a:p>
            <a:pPr marL="0" indent="0" algn="justLow">
              <a:lnSpc>
                <a:spcPct val="115000"/>
              </a:lnSpc>
              <a:spcAft>
                <a:spcPts val="1000"/>
              </a:spcAft>
              <a:buNone/>
            </a:pPr>
            <a:r>
              <a:rPr lang="ar-IQ" dirty="0">
                <a:latin typeface="Simplified Arabic"/>
                <a:ea typeface="Calibri"/>
              </a:rPr>
              <a:t>4-	 الاجابة غير مكتوبة مما لا يمكن الفاحص من اعادة القراءة وتصحيح التقييم .</a:t>
            </a:r>
          </a:p>
          <a:p>
            <a:pPr marL="0" indent="0" algn="justLow">
              <a:lnSpc>
                <a:spcPct val="115000"/>
              </a:lnSpc>
              <a:spcAft>
                <a:spcPts val="1000"/>
              </a:spcAft>
              <a:buNone/>
            </a:pPr>
            <a:r>
              <a:rPr lang="ar-IQ" dirty="0">
                <a:latin typeface="Simplified Arabic"/>
                <a:ea typeface="Calibri"/>
              </a:rPr>
              <a:t>5-	 اعتمادها على التقدير الذاتي للمعلم والتأثر بحالته .</a:t>
            </a:r>
            <a:endParaRPr lang="ar-IQ" dirty="0">
              <a:latin typeface="Simplified Arabic"/>
              <a:ea typeface="Calibri"/>
            </a:endParaRPr>
          </a:p>
        </p:txBody>
      </p:sp>
    </p:spTree>
    <p:extLst>
      <p:ext uri="{BB962C8B-B14F-4D97-AF65-F5344CB8AC3E}">
        <p14:creationId xmlns:p14="http://schemas.microsoft.com/office/powerpoint/2010/main" val="20508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a:t>النوع الثاني : الاختبارات التحريرية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0" indent="0">
              <a:buNone/>
            </a:pPr>
            <a:r>
              <a:rPr lang="ar-IQ" dirty="0" smtClean="0"/>
              <a:t>وهي </a:t>
            </a:r>
            <a:r>
              <a:rPr lang="ar-IQ" dirty="0"/>
              <a:t>الاختبارات التي تكتب اجابتها وهي نوعان : </a:t>
            </a:r>
          </a:p>
          <a:p>
            <a:pPr marL="0" indent="0">
              <a:buNone/>
            </a:pPr>
            <a:r>
              <a:rPr lang="ar-IQ" dirty="0"/>
              <a:t>أ- الاختبارات </a:t>
            </a:r>
            <a:r>
              <a:rPr lang="ar-IQ" dirty="0" err="1"/>
              <a:t>المقالية</a:t>
            </a:r>
            <a:r>
              <a:rPr lang="ar-IQ" dirty="0"/>
              <a:t> : وهي من اكثر انواع الاختبارات التحريرية شيوعا وهيه اختبار كتابي يطلب فيه من الطالب او المفحوص ان يكتب اجابته عن الاسئلة الموجه له ، ويحتاج الى تقدير علاماته الى احكام ذاتيه عن نوعية الاجابة ومدى استيفائها للمطلوب ، ويستعمل هذا النوع عندما نريد القيام بقياس مباشر </a:t>
            </a:r>
            <a:r>
              <a:rPr lang="ar-IQ" dirty="0" err="1"/>
              <a:t>لاهداف</a:t>
            </a:r>
            <a:r>
              <a:rPr lang="ar-IQ" dirty="0"/>
              <a:t> تنطوي على اتجاهات سلوكية كما في الاسئلة التي تبدأ بكلمات : اشرح ، قارن ، صف ، بين , وضح ... الخ .</a:t>
            </a:r>
          </a:p>
          <a:p>
            <a:pPr marL="0" indent="0">
              <a:buNone/>
            </a:pPr>
            <a:r>
              <a:rPr lang="ar-IQ" dirty="0"/>
              <a:t>     وقد تستخدم لتقييم قدرات اشد تعقيدا كقدرة الطالب او المفحوص على التعبير عن نفسه كتابةً </a:t>
            </a:r>
            <a:r>
              <a:rPr lang="ar-IQ" dirty="0" err="1"/>
              <a:t>باسلوب</a:t>
            </a:r>
            <a:r>
              <a:rPr lang="ar-IQ" dirty="0"/>
              <a:t> واضح صحيح ، او على تنظيم افكاره لإيضاح نقطة معين او الدفاع عنها .</a:t>
            </a:r>
          </a:p>
          <a:p>
            <a:pPr marL="0" indent="0">
              <a:buNone/>
            </a:pPr>
            <a:endParaRPr lang="ar-IQ" dirty="0"/>
          </a:p>
        </p:txBody>
      </p:sp>
    </p:spTree>
    <p:extLst>
      <p:ext uri="{BB962C8B-B14F-4D97-AF65-F5344CB8AC3E}">
        <p14:creationId xmlns:p14="http://schemas.microsoft.com/office/powerpoint/2010/main" val="243833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solidFill>
                  <a:prstClr val="black"/>
                </a:solidFill>
              </a:rPr>
              <a:t>النوع الثاني : الاختبارات التحريرية </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a:ea typeface="Calibri"/>
                <a:cs typeface="Simplified Arabic"/>
              </a:rPr>
              <a:t> </a:t>
            </a:r>
            <a:r>
              <a:rPr lang="ar-IQ" dirty="0">
                <a:ea typeface="Calibri"/>
                <a:cs typeface="Simplified Arabic"/>
              </a:rPr>
              <a:t> اما اهميتها  </a:t>
            </a:r>
          </a:p>
          <a:p>
            <a:pPr marL="0" indent="0" algn="justLow">
              <a:lnSpc>
                <a:spcPct val="115000"/>
              </a:lnSpc>
              <a:spcAft>
                <a:spcPts val="1000"/>
              </a:spcAft>
              <a:buNone/>
            </a:pPr>
            <a:r>
              <a:rPr lang="ar-IQ" dirty="0">
                <a:ea typeface="Calibri"/>
                <a:cs typeface="Simplified Arabic"/>
              </a:rPr>
              <a:t>أ- انها تعود الطلبة على العادات الدراسية الجيدة وتحيطهم بالمعارف والحقائق المهمة .</a:t>
            </a:r>
          </a:p>
          <a:p>
            <a:pPr marL="0" indent="0" algn="justLow">
              <a:lnSpc>
                <a:spcPct val="115000"/>
              </a:lnSpc>
              <a:spcAft>
                <a:spcPts val="1000"/>
              </a:spcAft>
              <a:buNone/>
            </a:pPr>
            <a:r>
              <a:rPr lang="ar-IQ" dirty="0">
                <a:ea typeface="Calibri"/>
                <a:cs typeface="Simplified Arabic"/>
              </a:rPr>
              <a:t>ب- تعطي فرصة كبيرة للطلبة لتعبير عن انفسهم  .</a:t>
            </a:r>
          </a:p>
          <a:p>
            <a:pPr marL="0" indent="0" algn="justLow">
              <a:lnSpc>
                <a:spcPct val="115000"/>
              </a:lnSpc>
              <a:spcAft>
                <a:spcPts val="1000"/>
              </a:spcAft>
              <a:buNone/>
            </a:pPr>
            <a:r>
              <a:rPr lang="ar-IQ" dirty="0">
                <a:ea typeface="Calibri"/>
                <a:cs typeface="Simplified Arabic"/>
              </a:rPr>
              <a:t>ج- تمكن المدرس من قياس القدرات والمهارات جميعها من البسيط الى المعقد .</a:t>
            </a:r>
          </a:p>
          <a:p>
            <a:pPr marL="0" indent="0" algn="justLow">
              <a:lnSpc>
                <a:spcPct val="115000"/>
              </a:lnSpc>
              <a:spcAft>
                <a:spcPts val="1000"/>
              </a:spcAft>
              <a:buNone/>
            </a:pPr>
            <a:r>
              <a:rPr lang="ar-IQ" dirty="0">
                <a:ea typeface="Calibri"/>
                <a:cs typeface="Simplified Arabic"/>
              </a:rPr>
              <a:t>د- هي مهمة لكل من الطالب والمدرس.</a:t>
            </a:r>
          </a:p>
          <a:p>
            <a:pPr marL="0" indent="0" algn="justLow">
              <a:lnSpc>
                <a:spcPct val="115000"/>
              </a:lnSpc>
              <a:spcAft>
                <a:spcPts val="1000"/>
              </a:spcAft>
              <a:buNone/>
            </a:pPr>
            <a:r>
              <a:rPr lang="ar-IQ" dirty="0">
                <a:ea typeface="Calibri"/>
                <a:cs typeface="Simplified Arabic"/>
              </a:rPr>
              <a:t>      وعليه لك يكون اختبار المقال ذا قيمة عظيمة يجب استيفاء ثلاثة شروط :</a:t>
            </a:r>
          </a:p>
          <a:p>
            <a:pPr marL="0" indent="0" algn="justLow">
              <a:lnSpc>
                <a:spcPct val="115000"/>
              </a:lnSpc>
              <a:spcAft>
                <a:spcPts val="1000"/>
              </a:spcAft>
              <a:buNone/>
            </a:pPr>
            <a:r>
              <a:rPr lang="ar-IQ" dirty="0">
                <a:ea typeface="Calibri"/>
                <a:cs typeface="Simplified Arabic"/>
              </a:rPr>
              <a:t>1. ينبغي ان يستعمل المقال وسيلة للتعليم بقدر ما يستعمل كوسيلة للقياس .</a:t>
            </a:r>
          </a:p>
          <a:p>
            <a:pPr marL="0" indent="0" algn="justLow">
              <a:lnSpc>
                <a:spcPct val="115000"/>
              </a:lnSpc>
              <a:spcAft>
                <a:spcPts val="1000"/>
              </a:spcAft>
              <a:buNone/>
            </a:pPr>
            <a:r>
              <a:rPr lang="ar-IQ" dirty="0">
                <a:ea typeface="Calibri"/>
                <a:cs typeface="Simplified Arabic"/>
              </a:rPr>
              <a:t>2. يجب ان يكون اساس التصحيح صحيحا .</a:t>
            </a:r>
          </a:p>
          <a:p>
            <a:pPr marL="0" indent="0" algn="justLow">
              <a:lnSpc>
                <a:spcPct val="115000"/>
              </a:lnSpc>
              <a:spcAft>
                <a:spcPts val="1000"/>
              </a:spcAft>
              <a:buNone/>
            </a:pPr>
            <a:r>
              <a:rPr lang="ar-IQ" dirty="0">
                <a:ea typeface="Calibri"/>
                <a:cs typeface="Simplified Arabic"/>
              </a:rPr>
              <a:t>3. يجب ان يكون اساس التصحيح مفهوما من الطلبة </a:t>
            </a:r>
            <a:r>
              <a:rPr lang="ar-IQ" dirty="0" smtClean="0">
                <a:ea typeface="Calibri"/>
                <a:cs typeface="Simplified Arabic"/>
              </a:rPr>
              <a:t>.</a:t>
            </a:r>
            <a:endParaRPr lang="ar-IQ" dirty="0">
              <a:ea typeface="Calibri"/>
              <a:cs typeface="Simplified Arabic"/>
            </a:endParaRPr>
          </a:p>
        </p:txBody>
      </p:sp>
    </p:spTree>
    <p:extLst>
      <p:ext uri="{BB962C8B-B14F-4D97-AF65-F5344CB8AC3E}">
        <p14:creationId xmlns:p14="http://schemas.microsoft.com/office/powerpoint/2010/main" val="340399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bg/>
                                          </p:spTgt>
                                        </p:tgtEl>
                                        <p:attrNameLst>
                                          <p:attrName>r</p:attrName>
                                        </p:attrNameLst>
                                      </p:cBhvr>
                                    </p:animRot>
                                    <p:animRot by="-240000">
                                      <p:cBhvr>
                                        <p:cTn id="12" dur="200" fill="hold">
                                          <p:stCondLst>
                                            <p:cond delay="200"/>
                                          </p:stCondLst>
                                        </p:cTn>
                                        <p:tgtEl>
                                          <p:spTgt spid="3">
                                            <p:bg/>
                                          </p:spTgt>
                                        </p:tgtEl>
                                        <p:attrNameLst>
                                          <p:attrName>r</p:attrName>
                                        </p:attrNameLst>
                                      </p:cBhvr>
                                    </p:animRot>
                                    <p:animRot by="240000">
                                      <p:cBhvr>
                                        <p:cTn id="13" dur="200" fill="hold">
                                          <p:stCondLst>
                                            <p:cond delay="400"/>
                                          </p:stCondLst>
                                        </p:cTn>
                                        <p:tgtEl>
                                          <p:spTgt spid="3">
                                            <p:bg/>
                                          </p:spTgt>
                                        </p:tgtEl>
                                        <p:attrNameLst>
                                          <p:attrName>r</p:attrName>
                                        </p:attrNameLst>
                                      </p:cBhvr>
                                    </p:animRot>
                                    <p:animRot by="-240000">
                                      <p:cBhvr>
                                        <p:cTn id="14" dur="200" fill="hold">
                                          <p:stCondLst>
                                            <p:cond delay="600"/>
                                          </p:stCondLst>
                                        </p:cTn>
                                        <p:tgtEl>
                                          <p:spTgt spid="3">
                                            <p:bg/>
                                          </p:spTgt>
                                        </p:tgtEl>
                                        <p:attrNameLst>
                                          <p:attrName>r</p:attrName>
                                        </p:attrNameLst>
                                      </p:cBhvr>
                                    </p:animRot>
                                    <p:animRot by="120000">
                                      <p:cBhvr>
                                        <p:cTn id="15" dur="200" fill="hold">
                                          <p:stCondLst>
                                            <p:cond delay="800"/>
                                          </p:stCondLst>
                                        </p:cTn>
                                        <p:tgtEl>
                                          <p:spTgt spid="3">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0" end="0"/>
                                            </p:txEl>
                                          </p:spTgt>
                                        </p:tgtEl>
                                        <p:attrNameLst>
                                          <p:attrName>r</p:attrName>
                                        </p:attrNameLst>
                                      </p:cBhvr>
                                    </p:animRot>
                                    <p:animRot by="-240000">
                                      <p:cBhvr>
                                        <p:cTn id="20" dur="200" fill="hold">
                                          <p:stCondLst>
                                            <p:cond delay="200"/>
                                          </p:stCondLst>
                                        </p:cTn>
                                        <p:tgtEl>
                                          <p:spTgt spid="3">
                                            <p:txEl>
                                              <p:pRg st="0" end="0"/>
                                            </p:txEl>
                                          </p:spTgt>
                                        </p:tgtEl>
                                        <p:attrNameLst>
                                          <p:attrName>r</p:attrName>
                                        </p:attrNameLst>
                                      </p:cBhvr>
                                    </p:animRot>
                                    <p:animRot by="240000">
                                      <p:cBhvr>
                                        <p:cTn id="21" dur="200" fill="hold">
                                          <p:stCondLst>
                                            <p:cond delay="400"/>
                                          </p:stCondLst>
                                        </p:cTn>
                                        <p:tgtEl>
                                          <p:spTgt spid="3">
                                            <p:txEl>
                                              <p:pRg st="0" end="0"/>
                                            </p:txEl>
                                          </p:spTgt>
                                        </p:tgtEl>
                                        <p:attrNameLst>
                                          <p:attrName>r</p:attrName>
                                        </p:attrNameLst>
                                      </p:cBhvr>
                                    </p:animRot>
                                    <p:animRot by="-240000">
                                      <p:cBhvr>
                                        <p:cTn id="22" dur="200" fill="hold">
                                          <p:stCondLst>
                                            <p:cond delay="600"/>
                                          </p:stCondLst>
                                        </p:cTn>
                                        <p:tgtEl>
                                          <p:spTgt spid="3">
                                            <p:txEl>
                                              <p:pRg st="0" end="0"/>
                                            </p:txEl>
                                          </p:spTgt>
                                        </p:tgtEl>
                                        <p:attrNameLst>
                                          <p:attrName>r</p:attrName>
                                        </p:attrNameLst>
                                      </p:cBhvr>
                                    </p:animRot>
                                    <p:animRot by="120000">
                                      <p:cBhvr>
                                        <p:cTn id="23" dur="200" fill="hold">
                                          <p:stCondLst>
                                            <p:cond delay="800"/>
                                          </p:stCondLst>
                                        </p:cTn>
                                        <p:tgtEl>
                                          <p:spTgt spid="3">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1" end="1"/>
                                            </p:txEl>
                                          </p:spTgt>
                                        </p:tgtEl>
                                        <p:attrNameLst>
                                          <p:attrName>r</p:attrName>
                                        </p:attrNameLst>
                                      </p:cBhvr>
                                    </p:animRot>
                                    <p:animRot by="-240000">
                                      <p:cBhvr>
                                        <p:cTn id="28" dur="200" fill="hold">
                                          <p:stCondLst>
                                            <p:cond delay="200"/>
                                          </p:stCondLst>
                                        </p:cTn>
                                        <p:tgtEl>
                                          <p:spTgt spid="3">
                                            <p:txEl>
                                              <p:pRg st="1" end="1"/>
                                            </p:txEl>
                                          </p:spTgt>
                                        </p:tgtEl>
                                        <p:attrNameLst>
                                          <p:attrName>r</p:attrName>
                                        </p:attrNameLst>
                                      </p:cBhvr>
                                    </p:animRot>
                                    <p:animRot by="240000">
                                      <p:cBhvr>
                                        <p:cTn id="29" dur="200" fill="hold">
                                          <p:stCondLst>
                                            <p:cond delay="400"/>
                                          </p:stCondLst>
                                        </p:cTn>
                                        <p:tgtEl>
                                          <p:spTgt spid="3">
                                            <p:txEl>
                                              <p:pRg st="1" end="1"/>
                                            </p:txEl>
                                          </p:spTgt>
                                        </p:tgtEl>
                                        <p:attrNameLst>
                                          <p:attrName>r</p:attrName>
                                        </p:attrNameLst>
                                      </p:cBhvr>
                                    </p:animRot>
                                    <p:animRot by="-240000">
                                      <p:cBhvr>
                                        <p:cTn id="30" dur="200" fill="hold">
                                          <p:stCondLst>
                                            <p:cond delay="600"/>
                                          </p:stCondLst>
                                        </p:cTn>
                                        <p:tgtEl>
                                          <p:spTgt spid="3">
                                            <p:txEl>
                                              <p:pRg st="1" end="1"/>
                                            </p:txEl>
                                          </p:spTgt>
                                        </p:tgtEl>
                                        <p:attrNameLst>
                                          <p:attrName>r</p:attrName>
                                        </p:attrNameLst>
                                      </p:cBhvr>
                                    </p:animRot>
                                    <p:animRot by="120000">
                                      <p:cBhvr>
                                        <p:cTn id="31" dur="200" fill="hold">
                                          <p:stCondLst>
                                            <p:cond delay="800"/>
                                          </p:stCondLst>
                                        </p:cTn>
                                        <p:tgtEl>
                                          <p:spTgt spid="3">
                                            <p:txEl>
                                              <p:pRg st="1" end="1"/>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0" nodeType="clickEffect">
                                  <p:stCondLst>
                                    <p:cond delay="0"/>
                                  </p:stCondLst>
                                  <p:childTnLst>
                                    <p:animRot by="120000">
                                      <p:cBhvr>
                                        <p:cTn id="35" dur="100" fill="hold">
                                          <p:stCondLst>
                                            <p:cond delay="0"/>
                                          </p:stCondLst>
                                        </p:cTn>
                                        <p:tgtEl>
                                          <p:spTgt spid="3">
                                            <p:txEl>
                                              <p:pRg st="2" end="2"/>
                                            </p:txEl>
                                          </p:spTgt>
                                        </p:tgtEl>
                                        <p:attrNameLst>
                                          <p:attrName>r</p:attrName>
                                        </p:attrNameLst>
                                      </p:cBhvr>
                                    </p:animRot>
                                    <p:animRot by="-240000">
                                      <p:cBhvr>
                                        <p:cTn id="36" dur="200" fill="hold">
                                          <p:stCondLst>
                                            <p:cond delay="200"/>
                                          </p:stCondLst>
                                        </p:cTn>
                                        <p:tgtEl>
                                          <p:spTgt spid="3">
                                            <p:txEl>
                                              <p:pRg st="2" end="2"/>
                                            </p:txEl>
                                          </p:spTgt>
                                        </p:tgtEl>
                                        <p:attrNameLst>
                                          <p:attrName>r</p:attrName>
                                        </p:attrNameLst>
                                      </p:cBhvr>
                                    </p:animRot>
                                    <p:animRot by="240000">
                                      <p:cBhvr>
                                        <p:cTn id="37" dur="200" fill="hold">
                                          <p:stCondLst>
                                            <p:cond delay="400"/>
                                          </p:stCondLst>
                                        </p:cTn>
                                        <p:tgtEl>
                                          <p:spTgt spid="3">
                                            <p:txEl>
                                              <p:pRg st="2" end="2"/>
                                            </p:txEl>
                                          </p:spTgt>
                                        </p:tgtEl>
                                        <p:attrNameLst>
                                          <p:attrName>r</p:attrName>
                                        </p:attrNameLst>
                                      </p:cBhvr>
                                    </p:animRot>
                                    <p:animRot by="-240000">
                                      <p:cBhvr>
                                        <p:cTn id="38" dur="200" fill="hold">
                                          <p:stCondLst>
                                            <p:cond delay="600"/>
                                          </p:stCondLst>
                                        </p:cTn>
                                        <p:tgtEl>
                                          <p:spTgt spid="3">
                                            <p:txEl>
                                              <p:pRg st="2" end="2"/>
                                            </p:txEl>
                                          </p:spTgt>
                                        </p:tgtEl>
                                        <p:attrNameLst>
                                          <p:attrName>r</p:attrName>
                                        </p:attrNameLst>
                                      </p:cBhvr>
                                    </p:animRot>
                                    <p:animRot by="120000">
                                      <p:cBhvr>
                                        <p:cTn id="39" dur="200" fill="hold">
                                          <p:stCondLst>
                                            <p:cond delay="800"/>
                                          </p:stCondLst>
                                        </p:cTn>
                                        <p:tgtEl>
                                          <p:spTgt spid="3">
                                            <p:txEl>
                                              <p:pRg st="2" end="2"/>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grpId="0" nodeType="clickEffect">
                                  <p:stCondLst>
                                    <p:cond delay="0"/>
                                  </p:stCondLst>
                                  <p:childTnLst>
                                    <p:animRot by="120000">
                                      <p:cBhvr>
                                        <p:cTn id="43" dur="100" fill="hold">
                                          <p:stCondLst>
                                            <p:cond delay="0"/>
                                          </p:stCondLst>
                                        </p:cTn>
                                        <p:tgtEl>
                                          <p:spTgt spid="3">
                                            <p:txEl>
                                              <p:pRg st="3" end="3"/>
                                            </p:txEl>
                                          </p:spTgt>
                                        </p:tgtEl>
                                        <p:attrNameLst>
                                          <p:attrName>r</p:attrName>
                                        </p:attrNameLst>
                                      </p:cBhvr>
                                    </p:animRot>
                                    <p:animRot by="-240000">
                                      <p:cBhvr>
                                        <p:cTn id="44" dur="200" fill="hold">
                                          <p:stCondLst>
                                            <p:cond delay="200"/>
                                          </p:stCondLst>
                                        </p:cTn>
                                        <p:tgtEl>
                                          <p:spTgt spid="3">
                                            <p:txEl>
                                              <p:pRg st="3" end="3"/>
                                            </p:txEl>
                                          </p:spTgt>
                                        </p:tgtEl>
                                        <p:attrNameLst>
                                          <p:attrName>r</p:attrName>
                                        </p:attrNameLst>
                                      </p:cBhvr>
                                    </p:animRot>
                                    <p:animRot by="240000">
                                      <p:cBhvr>
                                        <p:cTn id="45" dur="200" fill="hold">
                                          <p:stCondLst>
                                            <p:cond delay="400"/>
                                          </p:stCondLst>
                                        </p:cTn>
                                        <p:tgtEl>
                                          <p:spTgt spid="3">
                                            <p:txEl>
                                              <p:pRg st="3" end="3"/>
                                            </p:txEl>
                                          </p:spTgt>
                                        </p:tgtEl>
                                        <p:attrNameLst>
                                          <p:attrName>r</p:attrName>
                                        </p:attrNameLst>
                                      </p:cBhvr>
                                    </p:animRot>
                                    <p:animRot by="-240000">
                                      <p:cBhvr>
                                        <p:cTn id="46" dur="200" fill="hold">
                                          <p:stCondLst>
                                            <p:cond delay="600"/>
                                          </p:stCondLst>
                                        </p:cTn>
                                        <p:tgtEl>
                                          <p:spTgt spid="3">
                                            <p:txEl>
                                              <p:pRg st="3" end="3"/>
                                            </p:txEl>
                                          </p:spTgt>
                                        </p:tgtEl>
                                        <p:attrNameLst>
                                          <p:attrName>r</p:attrName>
                                        </p:attrNameLst>
                                      </p:cBhvr>
                                    </p:animRot>
                                    <p:animRot by="120000">
                                      <p:cBhvr>
                                        <p:cTn id="47" dur="200" fill="hold">
                                          <p:stCondLst>
                                            <p:cond delay="800"/>
                                          </p:stCondLst>
                                        </p:cTn>
                                        <p:tgtEl>
                                          <p:spTgt spid="3">
                                            <p:txEl>
                                              <p:pRg st="3" end="3"/>
                                            </p:txEl>
                                          </p:spTgt>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32" presetClass="emph" presetSubtype="0" fill="hold" grpId="0" nodeType="clickEffect">
                                  <p:stCondLst>
                                    <p:cond delay="0"/>
                                  </p:stCondLst>
                                  <p:childTnLst>
                                    <p:animRot by="120000">
                                      <p:cBhvr>
                                        <p:cTn id="51" dur="100" fill="hold">
                                          <p:stCondLst>
                                            <p:cond delay="0"/>
                                          </p:stCondLst>
                                        </p:cTn>
                                        <p:tgtEl>
                                          <p:spTgt spid="3">
                                            <p:txEl>
                                              <p:pRg st="4" end="4"/>
                                            </p:txEl>
                                          </p:spTgt>
                                        </p:tgtEl>
                                        <p:attrNameLst>
                                          <p:attrName>r</p:attrName>
                                        </p:attrNameLst>
                                      </p:cBhvr>
                                    </p:animRot>
                                    <p:animRot by="-240000">
                                      <p:cBhvr>
                                        <p:cTn id="52" dur="200" fill="hold">
                                          <p:stCondLst>
                                            <p:cond delay="200"/>
                                          </p:stCondLst>
                                        </p:cTn>
                                        <p:tgtEl>
                                          <p:spTgt spid="3">
                                            <p:txEl>
                                              <p:pRg st="4" end="4"/>
                                            </p:txEl>
                                          </p:spTgt>
                                        </p:tgtEl>
                                        <p:attrNameLst>
                                          <p:attrName>r</p:attrName>
                                        </p:attrNameLst>
                                      </p:cBhvr>
                                    </p:animRot>
                                    <p:animRot by="240000">
                                      <p:cBhvr>
                                        <p:cTn id="53" dur="200" fill="hold">
                                          <p:stCondLst>
                                            <p:cond delay="400"/>
                                          </p:stCondLst>
                                        </p:cTn>
                                        <p:tgtEl>
                                          <p:spTgt spid="3">
                                            <p:txEl>
                                              <p:pRg st="4" end="4"/>
                                            </p:txEl>
                                          </p:spTgt>
                                        </p:tgtEl>
                                        <p:attrNameLst>
                                          <p:attrName>r</p:attrName>
                                        </p:attrNameLst>
                                      </p:cBhvr>
                                    </p:animRot>
                                    <p:animRot by="-240000">
                                      <p:cBhvr>
                                        <p:cTn id="54" dur="200" fill="hold">
                                          <p:stCondLst>
                                            <p:cond delay="600"/>
                                          </p:stCondLst>
                                        </p:cTn>
                                        <p:tgtEl>
                                          <p:spTgt spid="3">
                                            <p:txEl>
                                              <p:pRg st="4" end="4"/>
                                            </p:txEl>
                                          </p:spTgt>
                                        </p:tgtEl>
                                        <p:attrNameLst>
                                          <p:attrName>r</p:attrName>
                                        </p:attrNameLst>
                                      </p:cBhvr>
                                    </p:animRot>
                                    <p:animRot by="120000">
                                      <p:cBhvr>
                                        <p:cTn id="55" dur="200" fill="hold">
                                          <p:stCondLst>
                                            <p:cond delay="800"/>
                                          </p:stCondLst>
                                        </p:cTn>
                                        <p:tgtEl>
                                          <p:spTgt spid="3">
                                            <p:txEl>
                                              <p:pRg st="4" end="4"/>
                                            </p:txEl>
                                          </p:spTgt>
                                        </p:tgtEl>
                                        <p:attrNameLst>
                                          <p:attrName>r</p:attrName>
                                        </p:attrNameLst>
                                      </p:cBhvr>
                                    </p:animRot>
                                  </p:childTnLst>
                                </p:cTn>
                              </p:par>
                            </p:childTnLst>
                          </p:cTn>
                        </p:par>
                      </p:childTnLst>
                    </p:cTn>
                  </p:par>
                  <p:par>
                    <p:cTn id="56" fill="hold">
                      <p:stCondLst>
                        <p:cond delay="indefinite"/>
                      </p:stCondLst>
                      <p:childTnLst>
                        <p:par>
                          <p:cTn id="57" fill="hold">
                            <p:stCondLst>
                              <p:cond delay="0"/>
                            </p:stCondLst>
                            <p:childTnLst>
                              <p:par>
                                <p:cTn id="58" presetID="32" presetClass="emph" presetSubtype="0" fill="hold" grpId="0" nodeType="clickEffect">
                                  <p:stCondLst>
                                    <p:cond delay="0"/>
                                  </p:stCondLst>
                                  <p:childTnLst>
                                    <p:animRot by="120000">
                                      <p:cBhvr>
                                        <p:cTn id="59" dur="100" fill="hold">
                                          <p:stCondLst>
                                            <p:cond delay="0"/>
                                          </p:stCondLst>
                                        </p:cTn>
                                        <p:tgtEl>
                                          <p:spTgt spid="3">
                                            <p:txEl>
                                              <p:pRg st="5" end="5"/>
                                            </p:txEl>
                                          </p:spTgt>
                                        </p:tgtEl>
                                        <p:attrNameLst>
                                          <p:attrName>r</p:attrName>
                                        </p:attrNameLst>
                                      </p:cBhvr>
                                    </p:animRot>
                                    <p:animRot by="-240000">
                                      <p:cBhvr>
                                        <p:cTn id="60" dur="200" fill="hold">
                                          <p:stCondLst>
                                            <p:cond delay="200"/>
                                          </p:stCondLst>
                                        </p:cTn>
                                        <p:tgtEl>
                                          <p:spTgt spid="3">
                                            <p:txEl>
                                              <p:pRg st="5" end="5"/>
                                            </p:txEl>
                                          </p:spTgt>
                                        </p:tgtEl>
                                        <p:attrNameLst>
                                          <p:attrName>r</p:attrName>
                                        </p:attrNameLst>
                                      </p:cBhvr>
                                    </p:animRot>
                                    <p:animRot by="240000">
                                      <p:cBhvr>
                                        <p:cTn id="61" dur="200" fill="hold">
                                          <p:stCondLst>
                                            <p:cond delay="400"/>
                                          </p:stCondLst>
                                        </p:cTn>
                                        <p:tgtEl>
                                          <p:spTgt spid="3">
                                            <p:txEl>
                                              <p:pRg st="5" end="5"/>
                                            </p:txEl>
                                          </p:spTgt>
                                        </p:tgtEl>
                                        <p:attrNameLst>
                                          <p:attrName>r</p:attrName>
                                        </p:attrNameLst>
                                      </p:cBhvr>
                                    </p:animRot>
                                    <p:animRot by="-240000">
                                      <p:cBhvr>
                                        <p:cTn id="62" dur="200" fill="hold">
                                          <p:stCondLst>
                                            <p:cond delay="600"/>
                                          </p:stCondLst>
                                        </p:cTn>
                                        <p:tgtEl>
                                          <p:spTgt spid="3">
                                            <p:txEl>
                                              <p:pRg st="5" end="5"/>
                                            </p:txEl>
                                          </p:spTgt>
                                        </p:tgtEl>
                                        <p:attrNameLst>
                                          <p:attrName>r</p:attrName>
                                        </p:attrNameLst>
                                      </p:cBhvr>
                                    </p:animRot>
                                    <p:animRot by="120000">
                                      <p:cBhvr>
                                        <p:cTn id="63" dur="200" fill="hold">
                                          <p:stCondLst>
                                            <p:cond delay="800"/>
                                          </p:stCondLst>
                                        </p:cTn>
                                        <p:tgtEl>
                                          <p:spTgt spid="3">
                                            <p:txEl>
                                              <p:pRg st="5" end="5"/>
                                            </p:txEl>
                                          </p:spTgt>
                                        </p:tgtEl>
                                        <p:attrNameLst>
                                          <p:attrName>r</p:attrName>
                                        </p:attrNameLst>
                                      </p:cBhvr>
                                    </p:animRot>
                                  </p:childTnLst>
                                </p:cTn>
                              </p:par>
                            </p:childTnLst>
                          </p:cTn>
                        </p:par>
                      </p:childTnLst>
                    </p:cTn>
                  </p:par>
                  <p:par>
                    <p:cTn id="64" fill="hold">
                      <p:stCondLst>
                        <p:cond delay="indefinite"/>
                      </p:stCondLst>
                      <p:childTnLst>
                        <p:par>
                          <p:cTn id="65" fill="hold">
                            <p:stCondLst>
                              <p:cond delay="0"/>
                            </p:stCondLst>
                            <p:childTnLst>
                              <p:par>
                                <p:cTn id="66" presetID="32" presetClass="emph" presetSubtype="0" fill="hold" grpId="0" nodeType="clickEffect">
                                  <p:stCondLst>
                                    <p:cond delay="0"/>
                                  </p:stCondLst>
                                  <p:childTnLst>
                                    <p:animRot by="120000">
                                      <p:cBhvr>
                                        <p:cTn id="67" dur="100" fill="hold">
                                          <p:stCondLst>
                                            <p:cond delay="0"/>
                                          </p:stCondLst>
                                        </p:cTn>
                                        <p:tgtEl>
                                          <p:spTgt spid="3">
                                            <p:txEl>
                                              <p:pRg st="6" end="6"/>
                                            </p:txEl>
                                          </p:spTgt>
                                        </p:tgtEl>
                                        <p:attrNameLst>
                                          <p:attrName>r</p:attrName>
                                        </p:attrNameLst>
                                      </p:cBhvr>
                                    </p:animRot>
                                    <p:animRot by="-240000">
                                      <p:cBhvr>
                                        <p:cTn id="68" dur="200" fill="hold">
                                          <p:stCondLst>
                                            <p:cond delay="200"/>
                                          </p:stCondLst>
                                        </p:cTn>
                                        <p:tgtEl>
                                          <p:spTgt spid="3">
                                            <p:txEl>
                                              <p:pRg st="6" end="6"/>
                                            </p:txEl>
                                          </p:spTgt>
                                        </p:tgtEl>
                                        <p:attrNameLst>
                                          <p:attrName>r</p:attrName>
                                        </p:attrNameLst>
                                      </p:cBhvr>
                                    </p:animRot>
                                    <p:animRot by="240000">
                                      <p:cBhvr>
                                        <p:cTn id="69" dur="200" fill="hold">
                                          <p:stCondLst>
                                            <p:cond delay="400"/>
                                          </p:stCondLst>
                                        </p:cTn>
                                        <p:tgtEl>
                                          <p:spTgt spid="3">
                                            <p:txEl>
                                              <p:pRg st="6" end="6"/>
                                            </p:txEl>
                                          </p:spTgt>
                                        </p:tgtEl>
                                        <p:attrNameLst>
                                          <p:attrName>r</p:attrName>
                                        </p:attrNameLst>
                                      </p:cBhvr>
                                    </p:animRot>
                                    <p:animRot by="-240000">
                                      <p:cBhvr>
                                        <p:cTn id="70" dur="200" fill="hold">
                                          <p:stCondLst>
                                            <p:cond delay="600"/>
                                          </p:stCondLst>
                                        </p:cTn>
                                        <p:tgtEl>
                                          <p:spTgt spid="3">
                                            <p:txEl>
                                              <p:pRg st="6" end="6"/>
                                            </p:txEl>
                                          </p:spTgt>
                                        </p:tgtEl>
                                        <p:attrNameLst>
                                          <p:attrName>r</p:attrName>
                                        </p:attrNameLst>
                                      </p:cBhvr>
                                    </p:animRot>
                                    <p:animRot by="120000">
                                      <p:cBhvr>
                                        <p:cTn id="71" dur="200" fill="hold">
                                          <p:stCondLst>
                                            <p:cond delay="800"/>
                                          </p:stCondLst>
                                        </p:cTn>
                                        <p:tgtEl>
                                          <p:spTgt spid="3">
                                            <p:txEl>
                                              <p:pRg st="6" end="6"/>
                                            </p:txEl>
                                          </p:spTgt>
                                        </p:tgtEl>
                                        <p:attrNameLst>
                                          <p:attrName>r</p:attrName>
                                        </p:attrNameLst>
                                      </p:cBhvr>
                                    </p:animRot>
                                  </p:childTnLst>
                                </p:cTn>
                              </p:par>
                            </p:childTnLst>
                          </p:cTn>
                        </p:par>
                      </p:childTnLst>
                    </p:cTn>
                  </p:par>
                  <p:par>
                    <p:cTn id="72" fill="hold">
                      <p:stCondLst>
                        <p:cond delay="indefinite"/>
                      </p:stCondLst>
                      <p:childTnLst>
                        <p:par>
                          <p:cTn id="73" fill="hold">
                            <p:stCondLst>
                              <p:cond delay="0"/>
                            </p:stCondLst>
                            <p:childTnLst>
                              <p:par>
                                <p:cTn id="74" presetID="32" presetClass="emph" presetSubtype="0" fill="hold" grpId="0" nodeType="clickEffect">
                                  <p:stCondLst>
                                    <p:cond delay="0"/>
                                  </p:stCondLst>
                                  <p:childTnLst>
                                    <p:animRot by="120000">
                                      <p:cBhvr>
                                        <p:cTn id="75" dur="100" fill="hold">
                                          <p:stCondLst>
                                            <p:cond delay="0"/>
                                          </p:stCondLst>
                                        </p:cTn>
                                        <p:tgtEl>
                                          <p:spTgt spid="3">
                                            <p:txEl>
                                              <p:pRg st="7" end="7"/>
                                            </p:txEl>
                                          </p:spTgt>
                                        </p:tgtEl>
                                        <p:attrNameLst>
                                          <p:attrName>r</p:attrName>
                                        </p:attrNameLst>
                                      </p:cBhvr>
                                    </p:animRot>
                                    <p:animRot by="-240000">
                                      <p:cBhvr>
                                        <p:cTn id="76" dur="200" fill="hold">
                                          <p:stCondLst>
                                            <p:cond delay="200"/>
                                          </p:stCondLst>
                                        </p:cTn>
                                        <p:tgtEl>
                                          <p:spTgt spid="3">
                                            <p:txEl>
                                              <p:pRg st="7" end="7"/>
                                            </p:txEl>
                                          </p:spTgt>
                                        </p:tgtEl>
                                        <p:attrNameLst>
                                          <p:attrName>r</p:attrName>
                                        </p:attrNameLst>
                                      </p:cBhvr>
                                    </p:animRot>
                                    <p:animRot by="240000">
                                      <p:cBhvr>
                                        <p:cTn id="77" dur="200" fill="hold">
                                          <p:stCondLst>
                                            <p:cond delay="400"/>
                                          </p:stCondLst>
                                        </p:cTn>
                                        <p:tgtEl>
                                          <p:spTgt spid="3">
                                            <p:txEl>
                                              <p:pRg st="7" end="7"/>
                                            </p:txEl>
                                          </p:spTgt>
                                        </p:tgtEl>
                                        <p:attrNameLst>
                                          <p:attrName>r</p:attrName>
                                        </p:attrNameLst>
                                      </p:cBhvr>
                                    </p:animRot>
                                    <p:animRot by="-240000">
                                      <p:cBhvr>
                                        <p:cTn id="78" dur="200" fill="hold">
                                          <p:stCondLst>
                                            <p:cond delay="600"/>
                                          </p:stCondLst>
                                        </p:cTn>
                                        <p:tgtEl>
                                          <p:spTgt spid="3">
                                            <p:txEl>
                                              <p:pRg st="7" end="7"/>
                                            </p:txEl>
                                          </p:spTgt>
                                        </p:tgtEl>
                                        <p:attrNameLst>
                                          <p:attrName>r</p:attrName>
                                        </p:attrNameLst>
                                      </p:cBhvr>
                                    </p:animRot>
                                    <p:animRot by="120000">
                                      <p:cBhvr>
                                        <p:cTn id="79" dur="200" fill="hold">
                                          <p:stCondLst>
                                            <p:cond delay="800"/>
                                          </p:stCondLst>
                                        </p:cTn>
                                        <p:tgtEl>
                                          <p:spTgt spid="3">
                                            <p:txEl>
                                              <p:pRg st="7" end="7"/>
                                            </p:txEl>
                                          </p:spTgt>
                                        </p:tgtEl>
                                        <p:attrNameLst>
                                          <p:attrName>r</p:attrName>
                                        </p:attrNameLst>
                                      </p:cBhvr>
                                    </p:animRot>
                                  </p:childTnLst>
                                </p:cTn>
                              </p:par>
                            </p:childTnLst>
                          </p:cTn>
                        </p:par>
                      </p:childTnLst>
                    </p:cTn>
                  </p:par>
                  <p:par>
                    <p:cTn id="80" fill="hold">
                      <p:stCondLst>
                        <p:cond delay="indefinite"/>
                      </p:stCondLst>
                      <p:childTnLst>
                        <p:par>
                          <p:cTn id="81" fill="hold">
                            <p:stCondLst>
                              <p:cond delay="0"/>
                            </p:stCondLst>
                            <p:childTnLst>
                              <p:par>
                                <p:cTn id="82" presetID="32" presetClass="emph" presetSubtype="0" fill="hold" grpId="0" nodeType="clickEffect">
                                  <p:stCondLst>
                                    <p:cond delay="0"/>
                                  </p:stCondLst>
                                  <p:childTnLst>
                                    <p:animRot by="120000">
                                      <p:cBhvr>
                                        <p:cTn id="83" dur="100" fill="hold">
                                          <p:stCondLst>
                                            <p:cond delay="0"/>
                                          </p:stCondLst>
                                        </p:cTn>
                                        <p:tgtEl>
                                          <p:spTgt spid="3">
                                            <p:txEl>
                                              <p:pRg st="8" end="8"/>
                                            </p:txEl>
                                          </p:spTgt>
                                        </p:tgtEl>
                                        <p:attrNameLst>
                                          <p:attrName>r</p:attrName>
                                        </p:attrNameLst>
                                      </p:cBhvr>
                                    </p:animRot>
                                    <p:animRot by="-240000">
                                      <p:cBhvr>
                                        <p:cTn id="84" dur="200" fill="hold">
                                          <p:stCondLst>
                                            <p:cond delay="200"/>
                                          </p:stCondLst>
                                        </p:cTn>
                                        <p:tgtEl>
                                          <p:spTgt spid="3">
                                            <p:txEl>
                                              <p:pRg st="8" end="8"/>
                                            </p:txEl>
                                          </p:spTgt>
                                        </p:tgtEl>
                                        <p:attrNameLst>
                                          <p:attrName>r</p:attrName>
                                        </p:attrNameLst>
                                      </p:cBhvr>
                                    </p:animRot>
                                    <p:animRot by="240000">
                                      <p:cBhvr>
                                        <p:cTn id="85" dur="200" fill="hold">
                                          <p:stCondLst>
                                            <p:cond delay="400"/>
                                          </p:stCondLst>
                                        </p:cTn>
                                        <p:tgtEl>
                                          <p:spTgt spid="3">
                                            <p:txEl>
                                              <p:pRg st="8" end="8"/>
                                            </p:txEl>
                                          </p:spTgt>
                                        </p:tgtEl>
                                        <p:attrNameLst>
                                          <p:attrName>r</p:attrName>
                                        </p:attrNameLst>
                                      </p:cBhvr>
                                    </p:animRot>
                                    <p:animRot by="-240000">
                                      <p:cBhvr>
                                        <p:cTn id="86" dur="200" fill="hold">
                                          <p:stCondLst>
                                            <p:cond delay="600"/>
                                          </p:stCondLst>
                                        </p:cTn>
                                        <p:tgtEl>
                                          <p:spTgt spid="3">
                                            <p:txEl>
                                              <p:pRg st="8" end="8"/>
                                            </p:txEl>
                                          </p:spTgt>
                                        </p:tgtEl>
                                        <p:attrNameLst>
                                          <p:attrName>r</p:attrName>
                                        </p:attrNameLst>
                                      </p:cBhvr>
                                    </p:animRot>
                                    <p:animRot by="120000">
                                      <p:cBhvr>
                                        <p:cTn id="87" dur="200" fill="hold">
                                          <p:stCondLst>
                                            <p:cond delay="800"/>
                                          </p:stCondLst>
                                        </p:cTn>
                                        <p:tgtEl>
                                          <p:spTgt spid="3">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النوع الثاني : الاختبارات التحريرية </a:t>
            </a:r>
            <a:endParaRPr lang="ar-IQ" dirty="0"/>
          </a:p>
        </p:txBody>
      </p:sp>
      <p:sp>
        <p:nvSpPr>
          <p:cNvPr id="3" name="عنصر نائب للمحتوى 2"/>
          <p:cNvSpPr>
            <a:spLocks noGrp="1"/>
          </p:cNvSpPr>
          <p:nvPr>
            <p:ph idx="1"/>
          </p:nvPr>
        </p:nvSpPr>
        <p:spPr>
          <a:xfrm>
            <a:off x="457200" y="1340768"/>
            <a:ext cx="8229600" cy="5112568"/>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dirty="0" smtClean="0">
                <a:latin typeface="Simplified Arabic"/>
                <a:ea typeface="Calibri"/>
              </a:rPr>
              <a:t>أما </a:t>
            </a:r>
            <a:r>
              <a:rPr lang="ar-IQ" dirty="0">
                <a:latin typeface="Simplified Arabic"/>
                <a:ea typeface="Calibri"/>
              </a:rPr>
              <a:t>اهم مزياها : </a:t>
            </a:r>
          </a:p>
          <a:p>
            <a:pPr marL="0" indent="0" algn="justLow">
              <a:lnSpc>
                <a:spcPct val="115000"/>
              </a:lnSpc>
              <a:spcAft>
                <a:spcPts val="1000"/>
              </a:spcAft>
              <a:buNone/>
            </a:pPr>
            <a:r>
              <a:rPr lang="ar-IQ" dirty="0">
                <a:latin typeface="Simplified Arabic"/>
                <a:ea typeface="Calibri"/>
              </a:rPr>
              <a:t>1-	 يتطلب منح الطالب الوقت الكافي في التفكير والكتابة وهذا يؤدي دورا كبير في تنمية قدرات الطلبة العقلية . </a:t>
            </a:r>
          </a:p>
          <a:p>
            <a:pPr marL="0" indent="0" algn="justLow">
              <a:lnSpc>
                <a:spcPct val="115000"/>
              </a:lnSpc>
              <a:spcAft>
                <a:spcPts val="1000"/>
              </a:spcAft>
              <a:buNone/>
            </a:pPr>
            <a:r>
              <a:rPr lang="ar-IQ" dirty="0">
                <a:latin typeface="Simplified Arabic"/>
                <a:ea typeface="Calibri"/>
              </a:rPr>
              <a:t>2-	هذا النوع يعد اداة لقياس القدرة على التحليل بشكل معمق وشامل واختبار المعلومات والحقائق المناسبة للسؤال .</a:t>
            </a:r>
          </a:p>
          <a:p>
            <a:pPr marL="0" indent="0" algn="justLow">
              <a:lnSpc>
                <a:spcPct val="115000"/>
              </a:lnSpc>
              <a:spcAft>
                <a:spcPts val="1000"/>
              </a:spcAft>
              <a:buNone/>
            </a:pPr>
            <a:r>
              <a:rPr lang="ar-IQ" dirty="0">
                <a:latin typeface="Simplified Arabic"/>
                <a:ea typeface="Calibri"/>
              </a:rPr>
              <a:t>3-	 تقلل فرص الغش .</a:t>
            </a:r>
          </a:p>
          <a:p>
            <a:pPr marL="0" indent="0" algn="justLow">
              <a:lnSpc>
                <a:spcPct val="115000"/>
              </a:lnSpc>
              <a:spcAft>
                <a:spcPts val="1000"/>
              </a:spcAft>
              <a:buNone/>
            </a:pPr>
            <a:r>
              <a:rPr lang="ar-IQ" dirty="0">
                <a:latin typeface="Simplified Arabic"/>
                <a:ea typeface="Calibri"/>
              </a:rPr>
              <a:t>4-	 كلفة الاختبارات </a:t>
            </a:r>
            <a:r>
              <a:rPr lang="ar-IQ" dirty="0" err="1">
                <a:latin typeface="Simplified Arabic"/>
                <a:ea typeface="Calibri"/>
              </a:rPr>
              <a:t>المقالية</a:t>
            </a:r>
            <a:r>
              <a:rPr lang="ar-IQ" dirty="0">
                <a:latin typeface="Simplified Arabic"/>
                <a:ea typeface="Calibri"/>
              </a:rPr>
              <a:t> قليلة اذيمكن كتابتها على السبورة او قراءتها مباشرة على الطلبة .</a:t>
            </a:r>
          </a:p>
          <a:p>
            <a:pPr marL="0" indent="0" algn="justLow">
              <a:lnSpc>
                <a:spcPct val="115000"/>
              </a:lnSpc>
              <a:spcAft>
                <a:spcPts val="1000"/>
              </a:spcAft>
              <a:buNone/>
            </a:pPr>
            <a:r>
              <a:rPr lang="ar-IQ" dirty="0">
                <a:latin typeface="Simplified Arabic"/>
                <a:ea typeface="Calibri"/>
              </a:rPr>
              <a:t>5-	 عدم تأثيرها بعامل التخمين من جانب الطالب للإجابات الصحيحة اذ لا توجد بدائل امامه للاختبار منها </a:t>
            </a:r>
            <a:endParaRPr lang="ar-IQ" dirty="0">
              <a:latin typeface="Simplified Arabic"/>
              <a:ea typeface="Calibri"/>
            </a:endParaRPr>
          </a:p>
        </p:txBody>
      </p:sp>
    </p:spTree>
    <p:extLst>
      <p:ext uri="{BB962C8B-B14F-4D97-AF65-F5344CB8AC3E}">
        <p14:creationId xmlns:p14="http://schemas.microsoft.com/office/powerpoint/2010/main" val="351652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846</Words>
  <Application>Microsoft Office PowerPoint</Application>
  <PresentationFormat>عرض على الشاشة (3:4)‏</PresentationFormat>
  <Paragraphs>116</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سمة Office</vt:lpstr>
      <vt:lpstr>وزارة التعليم العالي والبحث العلمي  الجامعة المستنصرية / كلية التربية الأساسية </vt:lpstr>
      <vt:lpstr>اعداد الاختبار وصياغة الاسئلة </vt:lpstr>
      <vt:lpstr>اعداد الاختبار وصياغة الاسئلة </vt:lpstr>
      <vt:lpstr>اعداد الاختبار وصياغة الاسئلة </vt:lpstr>
      <vt:lpstr>أنواع الاختبارات التحصيلية واغراضها </vt:lpstr>
      <vt:lpstr>النوع الاول الاختبارات الشفهية</vt:lpstr>
      <vt:lpstr>النوع الثاني : الاختبارات التحريرية </vt:lpstr>
      <vt:lpstr>النوع الثاني : الاختبارات التحريرية </vt:lpstr>
      <vt:lpstr>النوع الثاني : الاختبارات التحريرية </vt:lpstr>
      <vt:lpstr>النوع الثاني : الاختبارات التحريرية </vt:lpstr>
      <vt:lpstr>الاختبارات المقالية</vt:lpstr>
      <vt:lpstr>الاختبارات الموضوعية</vt:lpstr>
      <vt:lpstr>الاختبارات الموضوعية</vt:lpstr>
      <vt:lpstr>الاختبارات الموضوعية</vt:lpstr>
      <vt:lpstr>الاختبارات الموضوعية</vt:lpstr>
      <vt:lpstr> مزايا الاختبارات الموضوعية</vt:lpstr>
      <vt:lpstr>النوع الثالث : الاختبارات الادائية </vt:lpstr>
      <vt:lpstr>النوع الثالث : الاختبارات الادائية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 </dc:title>
  <dc:creator>ZOZO</dc:creator>
  <cp:lastModifiedBy>DR.Ahmed Saker 2o1O</cp:lastModifiedBy>
  <cp:revision>14</cp:revision>
  <dcterms:created xsi:type="dcterms:W3CDTF">2020-02-23T20:34:51Z</dcterms:created>
  <dcterms:modified xsi:type="dcterms:W3CDTF">2020-03-14T10:01:01Z</dcterms:modified>
</cp:coreProperties>
</file>