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7" r:id="rId2"/>
    <p:sldId id="258" r:id="rId3"/>
    <p:sldId id="259" r:id="rId4"/>
    <p:sldId id="260" r:id="rId5"/>
    <p:sldId id="261" r:id="rId6"/>
    <p:sldId id="262"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9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587E9805-8DEA-4686-A792-57FB0D0BDCFF}" type="datetimeFigureOut">
              <a:rPr lang="ar-IQ" smtClean="0"/>
              <a:t>20/07/1441</a:t>
            </a:fld>
            <a:endParaRPr lang="ar-IQ"/>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ar-IQ"/>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B287200-23E3-42F6-A8CC-CAF08EDBF04E}"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7E9805-8DEA-4686-A792-57FB0D0BDCFF}"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B287200-23E3-42F6-A8CC-CAF08EDBF04E}"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87E9805-8DEA-4686-A792-57FB0D0BDCFF}" type="datetimeFigureOut">
              <a:rPr lang="ar-IQ" smtClean="0"/>
              <a:t>20/07/1441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B287200-23E3-42F6-A8CC-CAF08EDBF04E}"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587E9805-8DEA-4686-A792-57FB0D0BDCFF}" type="datetimeFigureOut">
              <a:rPr lang="ar-IQ" smtClean="0"/>
              <a:t>20/07/1441</a:t>
            </a:fld>
            <a:endParaRPr lang="ar-IQ"/>
          </a:p>
        </p:txBody>
      </p:sp>
      <p:sp>
        <p:nvSpPr>
          <p:cNvPr id="9" name="Slide Number Placeholder 8"/>
          <p:cNvSpPr>
            <a:spLocks noGrp="1"/>
          </p:cNvSpPr>
          <p:nvPr>
            <p:ph type="sldNum" sz="quarter" idx="15"/>
          </p:nvPr>
        </p:nvSpPr>
        <p:spPr/>
        <p:txBody>
          <a:bodyPr rtlCol="0"/>
          <a:lstStyle/>
          <a:p>
            <a:fld id="{BB287200-23E3-42F6-A8CC-CAF08EDBF04E}" type="slidenum">
              <a:rPr lang="ar-IQ" smtClean="0"/>
              <a:t>‹#›</a:t>
            </a:fld>
            <a:endParaRPr lang="ar-IQ"/>
          </a:p>
        </p:txBody>
      </p:sp>
      <p:sp>
        <p:nvSpPr>
          <p:cNvPr id="10" name="Footer Placeholder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587E9805-8DEA-4686-A792-57FB0D0BDCFF}" type="datetimeFigureOut">
              <a:rPr lang="ar-IQ" smtClean="0"/>
              <a:t>20/07/1441</a:t>
            </a:fld>
            <a:endParaRPr lang="ar-IQ"/>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ar-IQ"/>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B287200-23E3-42F6-A8CC-CAF08EDBF04E}"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87E9805-8DEA-4686-A792-57FB0D0BDCFF}" type="datetimeFigureOut">
              <a:rPr lang="ar-IQ" smtClean="0"/>
              <a:t>20/07/1441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B287200-23E3-42F6-A8CC-CAF08EDBF04E}" type="slidenum">
              <a:rPr lang="ar-IQ" smtClean="0"/>
              <a:t>‹#›</a:t>
            </a:fld>
            <a:endParaRPr lang="ar-IQ"/>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87E9805-8DEA-4686-A792-57FB0D0BDCFF}" type="datetimeFigureOut">
              <a:rPr lang="ar-IQ" smtClean="0"/>
              <a:t>20/07/1441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B287200-23E3-42F6-A8CC-CAF08EDBF04E}" type="slidenum">
              <a:rPr lang="ar-IQ" smtClean="0"/>
              <a:t>‹#›</a:t>
            </a:fld>
            <a:endParaRPr lang="ar-IQ"/>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587E9805-8DEA-4686-A792-57FB0D0BDCFF}" type="datetimeFigureOut">
              <a:rPr lang="ar-IQ" smtClean="0"/>
              <a:t>20/07/1441</a:t>
            </a:fld>
            <a:endParaRPr lang="ar-IQ"/>
          </a:p>
        </p:txBody>
      </p:sp>
      <p:sp>
        <p:nvSpPr>
          <p:cNvPr id="7" name="Slide Number Placeholder 6"/>
          <p:cNvSpPr>
            <a:spLocks noGrp="1"/>
          </p:cNvSpPr>
          <p:nvPr>
            <p:ph type="sldNum" sz="quarter" idx="11"/>
          </p:nvPr>
        </p:nvSpPr>
        <p:spPr/>
        <p:txBody>
          <a:bodyPr rtlCol="0"/>
          <a:lstStyle/>
          <a:p>
            <a:fld id="{BB287200-23E3-42F6-A8CC-CAF08EDBF04E}" type="slidenum">
              <a:rPr lang="ar-IQ" smtClean="0"/>
              <a:t>‹#›</a:t>
            </a:fld>
            <a:endParaRPr lang="ar-IQ"/>
          </a:p>
        </p:txBody>
      </p:sp>
      <p:sp>
        <p:nvSpPr>
          <p:cNvPr id="8" name="Footer Placeholder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7E9805-8DEA-4686-A792-57FB0D0BDCFF}" type="datetimeFigureOut">
              <a:rPr lang="ar-IQ" smtClean="0"/>
              <a:t>20/07/1441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B287200-23E3-42F6-A8CC-CAF08EDBF04E}"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587E9805-8DEA-4686-A792-57FB0D0BDCFF}" type="datetimeFigureOut">
              <a:rPr lang="ar-IQ" smtClean="0"/>
              <a:t>20/07/1441</a:t>
            </a:fld>
            <a:endParaRPr lang="ar-IQ"/>
          </a:p>
        </p:txBody>
      </p:sp>
      <p:sp>
        <p:nvSpPr>
          <p:cNvPr id="22" name="Slide Number Placeholder 21"/>
          <p:cNvSpPr>
            <a:spLocks noGrp="1"/>
          </p:cNvSpPr>
          <p:nvPr>
            <p:ph type="sldNum" sz="quarter" idx="15"/>
          </p:nvPr>
        </p:nvSpPr>
        <p:spPr/>
        <p:txBody>
          <a:bodyPr rtlCol="0"/>
          <a:lstStyle/>
          <a:p>
            <a:fld id="{BB287200-23E3-42F6-A8CC-CAF08EDBF04E}" type="slidenum">
              <a:rPr lang="ar-IQ" smtClean="0"/>
              <a:t>‹#›</a:t>
            </a:fld>
            <a:endParaRPr lang="ar-IQ"/>
          </a:p>
        </p:txBody>
      </p:sp>
      <p:sp>
        <p:nvSpPr>
          <p:cNvPr id="23" name="Footer Placeholder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587E9805-8DEA-4686-A792-57FB0D0BDCFF}" type="datetimeFigureOut">
              <a:rPr lang="ar-IQ" smtClean="0"/>
              <a:t>20/07/1441</a:t>
            </a:fld>
            <a:endParaRPr lang="ar-IQ"/>
          </a:p>
        </p:txBody>
      </p:sp>
      <p:sp>
        <p:nvSpPr>
          <p:cNvPr id="18" name="Slide Number Placeholder 17"/>
          <p:cNvSpPr>
            <a:spLocks noGrp="1"/>
          </p:cNvSpPr>
          <p:nvPr>
            <p:ph type="sldNum" sz="quarter" idx="11"/>
          </p:nvPr>
        </p:nvSpPr>
        <p:spPr/>
        <p:txBody>
          <a:bodyPr rtlCol="0"/>
          <a:lstStyle/>
          <a:p>
            <a:fld id="{BB287200-23E3-42F6-A8CC-CAF08EDBF04E}" type="slidenum">
              <a:rPr lang="ar-IQ" smtClean="0"/>
              <a:t>‹#›</a:t>
            </a:fld>
            <a:endParaRPr lang="ar-IQ"/>
          </a:p>
        </p:txBody>
      </p:sp>
      <p:sp>
        <p:nvSpPr>
          <p:cNvPr id="21" name="Footer Placeholder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87E9805-8DEA-4686-A792-57FB0D0BDCFF}" type="datetimeFigureOut">
              <a:rPr lang="ar-IQ" smtClean="0"/>
              <a:t>20/07/1441</a:t>
            </a:fld>
            <a:endParaRPr lang="ar-IQ"/>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B287200-23E3-42F6-A8CC-CAF08EDBF04E}"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IQ" sz="2000" b="1" dirty="0" smtClean="0">
                <a:solidFill>
                  <a:srgbClr val="7030A0"/>
                </a:solidFill>
              </a:rPr>
              <a:t> المادة : (اللغة العربية)                                         كلية الهندسة/ قسم الميكانيك</a:t>
            </a:r>
            <a:r>
              <a:rPr lang="ar-IQ" sz="2000" dirty="0" smtClean="0">
                <a:solidFill>
                  <a:srgbClr val="7030A0"/>
                </a:solidFill>
              </a:rPr>
              <a:t/>
            </a:r>
            <a:br>
              <a:rPr lang="ar-IQ" sz="2000" dirty="0" smtClean="0">
                <a:solidFill>
                  <a:srgbClr val="7030A0"/>
                </a:solidFill>
              </a:rPr>
            </a:br>
            <a:r>
              <a:rPr lang="ar-IQ" sz="2000" b="1" dirty="0" smtClean="0">
                <a:solidFill>
                  <a:srgbClr val="7030A0"/>
                </a:solidFill>
              </a:rPr>
              <a:t/>
            </a:r>
            <a:br>
              <a:rPr lang="ar-IQ" sz="2000" b="1" dirty="0" smtClean="0">
                <a:solidFill>
                  <a:srgbClr val="7030A0"/>
                </a:solidFill>
              </a:rPr>
            </a:br>
            <a:r>
              <a:rPr lang="ar-IQ" sz="2000" b="1" dirty="0" smtClean="0">
                <a:solidFill>
                  <a:srgbClr val="7030A0"/>
                </a:solidFill>
              </a:rPr>
              <a:t>                        </a:t>
            </a:r>
            <a:r>
              <a:rPr lang="ar-IQ" sz="2000" b="1" u="sng" dirty="0" smtClean="0">
                <a:solidFill>
                  <a:srgbClr val="0070C0"/>
                </a:solidFill>
              </a:rPr>
              <a:t>المحاضرة التاسعة عشرة: </a:t>
            </a:r>
            <a:r>
              <a:rPr lang="en-US" sz="2000" b="1" u="sng" dirty="0" smtClean="0"/>
              <a:t> </a:t>
            </a:r>
            <a:r>
              <a:rPr lang="en-US" sz="2000" b="1" cap="all" dirty="0" smtClean="0"/>
              <a:t> </a:t>
            </a:r>
            <a:r>
              <a:rPr lang="ar-IQ" sz="2000" b="1" u="sng" cap="all" dirty="0" smtClean="0">
                <a:solidFill>
                  <a:srgbClr val="FF0000"/>
                </a:solidFill>
              </a:rPr>
              <a:t>العصر الإسلامي</a:t>
            </a:r>
            <a:endParaRPr lang="ar-IQ" sz="2000" dirty="0">
              <a:solidFill>
                <a:srgbClr val="FF0000"/>
              </a:solidFill>
            </a:endParaRPr>
          </a:p>
        </p:txBody>
      </p:sp>
      <p:sp>
        <p:nvSpPr>
          <p:cNvPr id="3" name="Rectangle 2"/>
          <p:cNvSpPr/>
          <p:nvPr/>
        </p:nvSpPr>
        <p:spPr>
          <a:xfrm>
            <a:off x="1259632" y="1484784"/>
            <a:ext cx="6984776" cy="4493538"/>
          </a:xfrm>
          <a:prstGeom prst="rect">
            <a:avLst/>
          </a:prstGeom>
        </p:spPr>
        <p:txBody>
          <a:bodyPr wrap="square">
            <a:spAutoFit/>
          </a:bodyPr>
          <a:lstStyle/>
          <a:p>
            <a:pPr algn="just"/>
            <a:r>
              <a:rPr lang="ar-IQ" sz="2200" b="1" u="sng" cap="all" dirty="0" smtClean="0"/>
              <a:t> </a:t>
            </a:r>
            <a:endParaRPr lang="en-US" sz="2200" dirty="0"/>
          </a:p>
          <a:p>
            <a:pPr algn="just"/>
            <a:r>
              <a:rPr lang="ar-IQ" sz="2200" b="1" cap="all" dirty="0">
                <a:solidFill>
                  <a:srgbClr val="FF0000"/>
                </a:solidFill>
              </a:rPr>
              <a:t>توطئة</a:t>
            </a:r>
            <a:endParaRPr lang="en-US" sz="2200" dirty="0">
              <a:solidFill>
                <a:srgbClr val="FF0000"/>
              </a:solidFill>
            </a:endParaRPr>
          </a:p>
          <a:p>
            <a:pPr algn="just"/>
            <a:r>
              <a:rPr lang="ar-IQ" sz="2200" cap="all" dirty="0"/>
              <a:t>  </a:t>
            </a:r>
            <a:r>
              <a:rPr lang="ar-IQ" sz="2200" cap="all" dirty="0" smtClean="0"/>
              <a:t>    اتفق </a:t>
            </a:r>
            <a:r>
              <a:rPr lang="ar-IQ" sz="2200" cap="all" dirty="0"/>
              <a:t>المؤرخون على أَنَّ العصر الاسلامي يبدأ من الناحية الزمنية سنة (622م) وهو تاريخ الهجرة النبوية وانطلاقها بعصر جديد في المجتمع العربي الإِسلامي، حتى نهايته سنة (661م) وهو في الحقيقة نهاية عصر الإِسلام أو عصر الخلفاء الراشدين، والتمهيد لبداية العصر الأُموي.</a:t>
            </a:r>
            <a:endParaRPr lang="en-US" sz="2200" dirty="0"/>
          </a:p>
          <a:p>
            <a:pPr algn="just"/>
            <a:r>
              <a:rPr lang="ar-IQ" sz="2200" cap="all" dirty="0"/>
              <a:t>     لقد أعطى الاسلام في ظهوره مفهوما جديدا في الأَخلاق والسلوك والعقائد، فقد عظم حياة الفرد والجماعة بمجموعة القيم والأَعراف التي تضمنها النص القرآني أو التي جاءت بها السنة النبوية ، فقد أوجد القرآن دستوراً جديداً للمجتمع الجديد، من خلال الدين الاسلامي الذي طبع العقلية العربية البدوية بطابع جديد فوضع مفهوماً للمواطنة وأرسى </a:t>
            </a:r>
            <a:r>
              <a:rPr lang="ar-IQ" sz="2200" dirty="0" smtClean="0"/>
              <a:t>مبادئ </a:t>
            </a:r>
            <a:r>
              <a:rPr lang="ar-IQ" sz="2200" dirty="0"/>
              <a:t>الدولة ونظم الحياة الاجتماعية والحياة الاقتصادية على أسس هي أَقرب إِلى واقعية العربي من تلك النظم القديمة التي كانت قائمة على أَساس العصبية القبلية.</a:t>
            </a:r>
          </a:p>
        </p:txBody>
      </p:sp>
    </p:spTree>
    <p:extLst>
      <p:ext uri="{BB962C8B-B14F-4D97-AF65-F5344CB8AC3E}">
        <p14:creationId xmlns:p14="http://schemas.microsoft.com/office/powerpoint/2010/main" val="1042842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1124744"/>
            <a:ext cx="6014392" cy="3785652"/>
          </a:xfrm>
          <a:prstGeom prst="rect">
            <a:avLst/>
          </a:prstGeom>
        </p:spPr>
        <p:txBody>
          <a:bodyPr wrap="square">
            <a:spAutoFit/>
          </a:bodyPr>
          <a:lstStyle/>
          <a:p>
            <a:pPr algn="just"/>
            <a:r>
              <a:rPr lang="ar-IQ" sz="2400" b="1" dirty="0">
                <a:solidFill>
                  <a:srgbClr val="FF0000"/>
                </a:solidFill>
              </a:rPr>
              <a:t>أولا: موقف القرآن الكريم من الشعر </a:t>
            </a:r>
            <a:endParaRPr lang="ar-IQ" sz="2400" b="1" dirty="0" smtClean="0">
              <a:solidFill>
                <a:srgbClr val="FF0000"/>
              </a:solidFill>
            </a:endParaRPr>
          </a:p>
          <a:p>
            <a:pPr algn="just"/>
            <a:endParaRPr lang="en-US" sz="2400" dirty="0">
              <a:solidFill>
                <a:srgbClr val="FF0000"/>
              </a:solidFill>
            </a:endParaRPr>
          </a:p>
          <a:p>
            <a:pPr algn="just"/>
            <a:r>
              <a:rPr lang="ar-IQ" sz="2400" dirty="0"/>
              <a:t>    لم يكن الادب شعراً أو نثراً بمعزل عن ما أحدثه الإِسلام من تغيير بالمفاهيم الإِنسانية والدينية، فكان للقرآن الكريم تأثيراً لا يجحد على لغة الشعر، في تهذيب ألفاظه وتوجيهه نحو البساطة والوضوح وإِضفاء مدلولات جديدة على الألفاظ القديمة. وعلى الرغم من ما جاء به القرآن الكريم، فقد ظهر رأي قائل بأن العرب في العصر الاسلامي قد انصرفوا عنه رواية الشعر، وضعف نظمه، وعلل النقد أسباباً كثيرة لضعف الشعر في العصر الاسلامي منها :</a:t>
            </a:r>
            <a:endParaRPr lang="en-US" sz="2400" dirty="0"/>
          </a:p>
        </p:txBody>
      </p:sp>
    </p:spTree>
    <p:extLst>
      <p:ext uri="{BB962C8B-B14F-4D97-AF65-F5344CB8AC3E}">
        <p14:creationId xmlns:p14="http://schemas.microsoft.com/office/powerpoint/2010/main" val="1228708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476048"/>
            <a:ext cx="6953944" cy="3046988"/>
          </a:xfrm>
          <a:prstGeom prst="rect">
            <a:avLst/>
          </a:prstGeom>
        </p:spPr>
        <p:txBody>
          <a:bodyPr wrap="square">
            <a:spAutoFit/>
          </a:bodyPr>
          <a:lstStyle/>
          <a:p>
            <a:pPr algn="just"/>
            <a:r>
              <a:rPr lang="ar-IQ" sz="2400" dirty="0">
                <a:solidFill>
                  <a:srgbClr val="FF0000"/>
                </a:solidFill>
              </a:rPr>
              <a:t>موقف القرآن من الشعراء في الآية الكريمة : </a:t>
            </a:r>
            <a:endParaRPr lang="ar-IQ" sz="2400" dirty="0" smtClean="0">
              <a:solidFill>
                <a:srgbClr val="FF0000"/>
              </a:solidFill>
            </a:endParaRPr>
          </a:p>
          <a:p>
            <a:pPr algn="just"/>
            <a:endParaRPr lang="ar-IQ" sz="2400" dirty="0" smtClean="0"/>
          </a:p>
          <a:p>
            <a:pPr algn="just"/>
            <a:r>
              <a:rPr lang="ar-IQ" sz="2400" dirty="0" smtClean="0"/>
              <a:t>    {</a:t>
            </a:r>
            <a:r>
              <a:rPr lang="ar-IQ" sz="2400" b="1" dirty="0"/>
              <a:t>وَالشُّعَرَاءُ يَتَّبِعُهُمُ الْغَاوُونَ (224</a:t>
            </a:r>
            <a:r>
              <a:rPr lang="ar-IQ" sz="2400" b="1" dirty="0" smtClean="0"/>
              <a:t>) </a:t>
            </a:r>
            <a:r>
              <a:rPr lang="ar-IQ" sz="2400" b="1" dirty="0"/>
              <a:t>أَلَمْ تَرَ أَنَّهُمْ فِي كُلِّ وَادٍ يَهِيمُونَ (225</a:t>
            </a:r>
            <a:r>
              <a:rPr lang="ar-IQ" sz="2400" b="1" dirty="0" smtClean="0"/>
              <a:t>) </a:t>
            </a:r>
            <a:r>
              <a:rPr lang="ar-IQ" sz="2400" b="1" dirty="0"/>
              <a:t>وَأَنَّهُمْ يَقُولُونَ مَا لَا يَفْعَلُونَ (226</a:t>
            </a:r>
            <a:r>
              <a:rPr lang="ar-IQ" sz="2400" b="1" dirty="0" smtClean="0"/>
              <a:t>) </a:t>
            </a:r>
            <a:r>
              <a:rPr lang="ar-IQ" sz="2400" b="1" dirty="0"/>
              <a:t>إِلَّا الَّذِينَ آمَنُوا وَعَمِلُوا الصَّالِحَاتِ وَذَكَرُوا اللَّهَ كَثِيرًا وَانتَصَرُوا مِن بَعْدِ مَا ظُلِمُوا ۗ وَسَيَعْلَمُ الَّذِينَ ظَلَمُوا أَيَّ مُنقَلَبٍ </a:t>
            </a:r>
            <a:r>
              <a:rPr lang="ar-IQ" sz="2400" b="1" dirty="0" smtClean="0"/>
              <a:t>يَنقَلِبُونَ} </a:t>
            </a:r>
            <a:r>
              <a:rPr lang="ar-IQ" sz="2400" dirty="0" smtClean="0"/>
              <a:t>سورة </a:t>
            </a:r>
            <a:r>
              <a:rPr lang="ar-IQ" sz="2400" dirty="0"/>
              <a:t>: الشعراء :224-227  </a:t>
            </a:r>
            <a:endParaRPr lang="ar-IQ" sz="2400" dirty="0" smtClean="0"/>
          </a:p>
          <a:p>
            <a:pPr algn="just"/>
            <a:r>
              <a:rPr lang="ar-IQ" sz="2400" dirty="0"/>
              <a:t> </a:t>
            </a:r>
            <a:r>
              <a:rPr lang="ar-IQ" sz="2400" dirty="0" smtClean="0"/>
              <a:t>   وفسر </a:t>
            </a:r>
            <a:r>
              <a:rPr lang="ar-IQ" sz="2400" dirty="0"/>
              <a:t>الكثير من النقاد موقفه الرافض بما ورد بالأول دون الثاني بعد </a:t>
            </a:r>
            <a:r>
              <a:rPr lang="ar-IQ" sz="2400" b="1" dirty="0"/>
              <a:t>(إلا الذين....)</a:t>
            </a:r>
            <a:r>
              <a:rPr lang="ar-IQ" sz="2400" dirty="0"/>
              <a:t>. </a:t>
            </a:r>
            <a:endParaRPr lang="en-US" sz="2400" dirty="0"/>
          </a:p>
        </p:txBody>
      </p:sp>
    </p:spTree>
    <p:extLst>
      <p:ext uri="{BB962C8B-B14F-4D97-AF65-F5344CB8AC3E}">
        <p14:creationId xmlns:p14="http://schemas.microsoft.com/office/powerpoint/2010/main" val="3027995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1640" y="692696"/>
            <a:ext cx="6336704" cy="4154984"/>
          </a:xfrm>
          <a:prstGeom prst="rect">
            <a:avLst/>
          </a:prstGeom>
        </p:spPr>
        <p:txBody>
          <a:bodyPr wrap="square">
            <a:spAutoFit/>
          </a:bodyPr>
          <a:lstStyle/>
          <a:p>
            <a:pPr algn="just"/>
            <a:r>
              <a:rPr lang="ar-IQ" sz="2400" dirty="0" smtClean="0"/>
              <a:t>       أن </a:t>
            </a:r>
            <a:r>
              <a:rPr lang="ar-IQ" sz="2400" dirty="0"/>
              <a:t>الاسلام قد حدد موقفه من الشعر بصراحة و وضوح نظراً لأن الشعر بالنسبة للعرب يومئذ كان ديوانها وسجل ثقافتها وعاداتها، فلم يقف موقفاً معادياً من الشعر وإِنَّما وقف على نوع معين من الشعر، كشعر المفاخرة والهجاء والغزل الفاحش، ولاسيما بعد تحرير الفرد من القبلية والعصبية وتحرير المرأة من هذه العادة البربرية غير الانسانية فرفع شأنها، وكرمها، تحت مبدأ المواطنة القائم على التقوى. </a:t>
            </a:r>
            <a:endParaRPr lang="ar-IQ" sz="2400" dirty="0" smtClean="0"/>
          </a:p>
          <a:p>
            <a:pPr algn="just"/>
            <a:r>
              <a:rPr lang="ar-IQ" sz="2400" dirty="0"/>
              <a:t> </a:t>
            </a:r>
            <a:r>
              <a:rPr lang="ar-IQ" sz="2400" dirty="0" smtClean="0"/>
              <a:t>    فالقرآن </a:t>
            </a:r>
            <a:r>
              <a:rPr lang="ar-IQ" sz="2400" dirty="0"/>
              <a:t>كان يدعو إلى نبذ المواضيع التي تدعو إلى الاباحية او المس بأعراض الناس أو الحط من قيمتهم ولكنه شجع الشعر بوصفه فنا يرتقي بمضمونه إلى حب الإِنسانية ونشر دعوة الخير بين بني البشر.</a:t>
            </a:r>
          </a:p>
        </p:txBody>
      </p:sp>
    </p:spTree>
    <p:extLst>
      <p:ext uri="{BB962C8B-B14F-4D97-AF65-F5344CB8AC3E}">
        <p14:creationId xmlns:p14="http://schemas.microsoft.com/office/powerpoint/2010/main" val="123330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03648" y="1196752"/>
            <a:ext cx="6336704" cy="3046988"/>
          </a:xfrm>
          <a:prstGeom prst="rect">
            <a:avLst/>
          </a:prstGeom>
        </p:spPr>
        <p:txBody>
          <a:bodyPr wrap="square">
            <a:spAutoFit/>
          </a:bodyPr>
          <a:lstStyle/>
          <a:p>
            <a:pPr algn="just"/>
            <a:r>
              <a:rPr lang="ar-IQ" sz="2400" dirty="0" smtClean="0"/>
              <a:t>     لقد </a:t>
            </a:r>
            <a:r>
              <a:rPr lang="ar-IQ" sz="2400" dirty="0"/>
              <a:t>أدرك الاسلام أَنَّ الشعر سلاح معنوي لا يقل أهمية عن السيف في معركته مع المشركين والدفاع به ورد التهم عن النبي (صلى الله عليه وعلى آله وسلم) من كونه شاعراً وساحراً ، فظهر لنا الكثير من الشعراء ممن تبنوا الدفاع عنه وتسجيل حركات جيوش التحرير الإِسلامية وشجاعتها وانتصاراتها في حروب الفتوح والمغازي ومنهم حسان بن ثابت شاعر الرسول(صلى الله عليه وعلى آله وسلم)  وحميد بن ثور الهلالي والحطيئة وأبو محجن والشاعر والمخضرم كعب بن زهير.</a:t>
            </a:r>
            <a:endParaRPr lang="en-US" sz="2400" dirty="0"/>
          </a:p>
        </p:txBody>
      </p:sp>
    </p:spTree>
    <p:extLst>
      <p:ext uri="{BB962C8B-B14F-4D97-AF65-F5344CB8AC3E}">
        <p14:creationId xmlns:p14="http://schemas.microsoft.com/office/powerpoint/2010/main" val="65591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66920" y="1484784"/>
            <a:ext cx="4572000" cy="4401205"/>
          </a:xfrm>
          <a:prstGeom prst="rect">
            <a:avLst/>
          </a:prstGeom>
        </p:spPr>
        <p:txBody>
          <a:bodyPr>
            <a:spAutoFit/>
          </a:bodyPr>
          <a:lstStyle/>
          <a:p>
            <a:r>
              <a:rPr lang="ar-IQ" sz="2800" b="1" dirty="0">
                <a:solidFill>
                  <a:srgbClr val="FF0000"/>
                </a:solidFill>
              </a:rPr>
              <a:t>ومن أشعار حسان بن </a:t>
            </a:r>
            <a:r>
              <a:rPr lang="ar-IQ" sz="2800" b="1" dirty="0" smtClean="0">
                <a:solidFill>
                  <a:srgbClr val="FF0000"/>
                </a:solidFill>
              </a:rPr>
              <a:t>ثابت</a:t>
            </a:r>
          </a:p>
          <a:p>
            <a:endParaRPr lang="en-US" sz="2800" dirty="0"/>
          </a:p>
          <a:p>
            <a:r>
              <a:rPr lang="ar-SA" sz="2800" dirty="0"/>
              <a:t>وأحسنُ منك لم ترَ قطُّ </a:t>
            </a:r>
            <a:r>
              <a:rPr lang="ar-SA" sz="2800" dirty="0" smtClean="0"/>
              <a:t>عيني</a:t>
            </a:r>
            <a:endParaRPr lang="ar-IQ" sz="2800" dirty="0" smtClean="0"/>
          </a:p>
          <a:p>
            <a:r>
              <a:rPr lang="ar-SA" sz="2800" dirty="0" smtClean="0"/>
              <a:t> </a:t>
            </a:r>
            <a:endParaRPr lang="en-US" sz="2800" dirty="0"/>
          </a:p>
          <a:p>
            <a:r>
              <a:rPr lang="ar-SA" sz="2800" dirty="0"/>
              <a:t>وَأجْمَلُ مِنْكَ لَمْ تَلِدِ النّسَاءُ </a:t>
            </a:r>
            <a:endParaRPr lang="ar-IQ" sz="2800" dirty="0" smtClean="0"/>
          </a:p>
          <a:p>
            <a:endParaRPr lang="en-US" sz="2800" dirty="0"/>
          </a:p>
          <a:p>
            <a:r>
              <a:rPr lang="ar-SA" sz="2800" dirty="0"/>
              <a:t>خلقتَ مبرءاً منْ كلّ </a:t>
            </a:r>
            <a:r>
              <a:rPr lang="ar-SA" sz="2800" dirty="0" smtClean="0"/>
              <a:t>عيبٍ</a:t>
            </a:r>
            <a:endParaRPr lang="ar-IQ" sz="2800" dirty="0" smtClean="0"/>
          </a:p>
          <a:p>
            <a:r>
              <a:rPr lang="ar-SA" sz="2800" dirty="0" smtClean="0"/>
              <a:t> </a:t>
            </a:r>
            <a:endParaRPr lang="en-US" sz="2800" dirty="0"/>
          </a:p>
          <a:p>
            <a:r>
              <a:rPr lang="ar-SA" sz="2800" dirty="0"/>
              <a:t>كأنكَ قدْ خلقتَ كما تشاءُ</a:t>
            </a:r>
            <a:r>
              <a:rPr lang="en-US" sz="2800" dirty="0"/>
              <a:t/>
            </a:r>
            <a:br>
              <a:rPr lang="en-US" sz="2800" dirty="0"/>
            </a:br>
            <a:endParaRPr lang="ar-IQ" sz="2800" dirty="0"/>
          </a:p>
        </p:txBody>
      </p:sp>
    </p:spTree>
    <p:extLst>
      <p:ext uri="{BB962C8B-B14F-4D97-AF65-F5344CB8AC3E}">
        <p14:creationId xmlns:p14="http://schemas.microsoft.com/office/powerpoint/2010/main" val="42413043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18</TotalTime>
  <Words>523</Words>
  <Application>Microsoft Office PowerPoint</Application>
  <PresentationFormat>On-screen Show (4:3)</PresentationFormat>
  <Paragraphs>24</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Oriel</vt:lpstr>
      <vt:lpstr> المادة : (اللغة العربية)                                         كلية الهندسة/ قسم الميكانيك                          المحاضرة التاسعة عشرة:   العصر الإسلامي</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المادة : (اللغة العربية)                                         كلية الهندسة/ قسم الميكانيك                          المحاضرة التاسعة عشرة:   العصر الإسلامي</dc:title>
  <dc:creator>DR.Ahmed Saker 2o1O</dc:creator>
  <cp:lastModifiedBy>DR.Ahmed Saker 2o1O</cp:lastModifiedBy>
  <cp:revision>2</cp:revision>
  <dcterms:created xsi:type="dcterms:W3CDTF">2020-03-14T20:17:36Z</dcterms:created>
  <dcterms:modified xsi:type="dcterms:W3CDTF">2020-03-14T20:35:58Z</dcterms:modified>
</cp:coreProperties>
</file>