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84" r:id="rId1"/>
  </p:sldMasterIdLst>
  <p:sldIdLst>
    <p:sldId id="257" r:id="rId2"/>
    <p:sldId id="258" r:id="rId3"/>
    <p:sldId id="259" r:id="rId4"/>
    <p:sldId id="260" r:id="rId5"/>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3" d="100"/>
          <a:sy n="63" d="100"/>
        </p:scale>
        <p:origin x="-1596"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459F3E6E-9921-4C49-BFB9-552D1053AC2D}" type="datetimeFigureOut">
              <a:rPr lang="ar-IQ" smtClean="0"/>
              <a:t>20/07/1441</a:t>
            </a:fld>
            <a:endParaRPr lang="ar-IQ"/>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ar-IQ"/>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5A0CF021-F27B-4DBA-9435-EE0C53189465}" type="slidenum">
              <a:rPr lang="ar-IQ" smtClean="0"/>
              <a:t>‹#›</a:t>
            </a:fld>
            <a:endParaRPr lang="ar-IQ"/>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59F3E6E-9921-4C49-BFB9-552D1053AC2D}" type="datetimeFigureOut">
              <a:rPr lang="ar-IQ" smtClean="0"/>
              <a:t>20/07/1441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5A0CF021-F27B-4DBA-9435-EE0C53189465}"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59F3E6E-9921-4C49-BFB9-552D1053AC2D}" type="datetimeFigureOut">
              <a:rPr lang="ar-IQ" smtClean="0"/>
              <a:t>20/07/1441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5A0CF021-F27B-4DBA-9435-EE0C53189465}" type="slidenum">
              <a:rPr lang="ar-IQ" smtClean="0"/>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459F3E6E-9921-4C49-BFB9-552D1053AC2D}" type="datetimeFigureOut">
              <a:rPr lang="ar-IQ" smtClean="0"/>
              <a:t>20/07/1441</a:t>
            </a:fld>
            <a:endParaRPr lang="ar-IQ"/>
          </a:p>
        </p:txBody>
      </p:sp>
      <p:sp>
        <p:nvSpPr>
          <p:cNvPr id="9" name="Slide Number Placeholder 8"/>
          <p:cNvSpPr>
            <a:spLocks noGrp="1"/>
          </p:cNvSpPr>
          <p:nvPr>
            <p:ph type="sldNum" sz="quarter" idx="15"/>
          </p:nvPr>
        </p:nvSpPr>
        <p:spPr/>
        <p:txBody>
          <a:bodyPr rtlCol="0"/>
          <a:lstStyle/>
          <a:p>
            <a:fld id="{5A0CF021-F27B-4DBA-9435-EE0C53189465}" type="slidenum">
              <a:rPr lang="ar-IQ" smtClean="0"/>
              <a:t>‹#›</a:t>
            </a:fld>
            <a:endParaRPr lang="ar-IQ"/>
          </a:p>
        </p:txBody>
      </p:sp>
      <p:sp>
        <p:nvSpPr>
          <p:cNvPr id="10" name="Footer Placeholder 9"/>
          <p:cNvSpPr>
            <a:spLocks noGrp="1"/>
          </p:cNvSpPr>
          <p:nvPr>
            <p:ph type="ftr" sz="quarter" idx="16"/>
          </p:nvPr>
        </p:nvSpPr>
        <p:spPr/>
        <p:txBody>
          <a:bodyPr rtlCol="0"/>
          <a:lstStyle/>
          <a:p>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459F3E6E-9921-4C49-BFB9-552D1053AC2D}" type="datetimeFigureOut">
              <a:rPr lang="ar-IQ" smtClean="0"/>
              <a:t>20/07/1441</a:t>
            </a:fld>
            <a:endParaRPr lang="ar-IQ"/>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ar-IQ"/>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5A0CF021-F27B-4DBA-9435-EE0C53189465}" type="slidenum">
              <a:rPr lang="ar-IQ" smtClean="0"/>
              <a:t>‹#›</a:t>
            </a:fld>
            <a:endParaRPr lang="ar-IQ"/>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459F3E6E-9921-4C49-BFB9-552D1053AC2D}" type="datetimeFigureOut">
              <a:rPr lang="ar-IQ" smtClean="0"/>
              <a:t>20/07/1441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5A0CF021-F27B-4DBA-9435-EE0C53189465}" type="slidenum">
              <a:rPr lang="ar-IQ" smtClean="0"/>
              <a:t>‹#›</a:t>
            </a:fld>
            <a:endParaRPr lang="ar-IQ"/>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459F3E6E-9921-4C49-BFB9-552D1053AC2D}" type="datetimeFigureOut">
              <a:rPr lang="ar-IQ" smtClean="0"/>
              <a:t>20/07/1441</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5A0CF021-F27B-4DBA-9435-EE0C53189465}" type="slidenum">
              <a:rPr lang="ar-IQ" smtClean="0"/>
              <a:t>‹#›</a:t>
            </a:fld>
            <a:endParaRPr lang="ar-IQ"/>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459F3E6E-9921-4C49-BFB9-552D1053AC2D}" type="datetimeFigureOut">
              <a:rPr lang="ar-IQ" smtClean="0"/>
              <a:t>20/07/1441</a:t>
            </a:fld>
            <a:endParaRPr lang="ar-IQ"/>
          </a:p>
        </p:txBody>
      </p:sp>
      <p:sp>
        <p:nvSpPr>
          <p:cNvPr id="7" name="Slide Number Placeholder 6"/>
          <p:cNvSpPr>
            <a:spLocks noGrp="1"/>
          </p:cNvSpPr>
          <p:nvPr>
            <p:ph type="sldNum" sz="quarter" idx="11"/>
          </p:nvPr>
        </p:nvSpPr>
        <p:spPr/>
        <p:txBody>
          <a:bodyPr rtlCol="0"/>
          <a:lstStyle/>
          <a:p>
            <a:fld id="{5A0CF021-F27B-4DBA-9435-EE0C53189465}" type="slidenum">
              <a:rPr lang="ar-IQ" smtClean="0"/>
              <a:t>‹#›</a:t>
            </a:fld>
            <a:endParaRPr lang="ar-IQ"/>
          </a:p>
        </p:txBody>
      </p:sp>
      <p:sp>
        <p:nvSpPr>
          <p:cNvPr id="8" name="Footer Placeholder 7"/>
          <p:cNvSpPr>
            <a:spLocks noGrp="1"/>
          </p:cNvSpPr>
          <p:nvPr>
            <p:ph type="ftr" sz="quarter" idx="12"/>
          </p:nvPr>
        </p:nvSpPr>
        <p:spPr/>
        <p:txBody>
          <a:bodyPr rtlCol="0"/>
          <a:lstStyle/>
          <a:p>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59F3E6E-9921-4C49-BFB9-552D1053AC2D}" type="datetimeFigureOut">
              <a:rPr lang="ar-IQ" smtClean="0"/>
              <a:t>20/07/1441</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5A0CF021-F27B-4DBA-9435-EE0C53189465}" type="slidenum">
              <a:rPr lang="ar-IQ" smtClean="0"/>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459F3E6E-9921-4C49-BFB9-552D1053AC2D}" type="datetimeFigureOut">
              <a:rPr lang="ar-IQ" smtClean="0"/>
              <a:t>20/07/1441</a:t>
            </a:fld>
            <a:endParaRPr lang="ar-IQ"/>
          </a:p>
        </p:txBody>
      </p:sp>
      <p:sp>
        <p:nvSpPr>
          <p:cNvPr id="22" name="Slide Number Placeholder 21"/>
          <p:cNvSpPr>
            <a:spLocks noGrp="1"/>
          </p:cNvSpPr>
          <p:nvPr>
            <p:ph type="sldNum" sz="quarter" idx="15"/>
          </p:nvPr>
        </p:nvSpPr>
        <p:spPr/>
        <p:txBody>
          <a:bodyPr rtlCol="0"/>
          <a:lstStyle/>
          <a:p>
            <a:fld id="{5A0CF021-F27B-4DBA-9435-EE0C53189465}" type="slidenum">
              <a:rPr lang="ar-IQ" smtClean="0"/>
              <a:t>‹#›</a:t>
            </a:fld>
            <a:endParaRPr lang="ar-IQ"/>
          </a:p>
        </p:txBody>
      </p:sp>
      <p:sp>
        <p:nvSpPr>
          <p:cNvPr id="23" name="Footer Placeholder 22"/>
          <p:cNvSpPr>
            <a:spLocks noGrp="1"/>
          </p:cNvSpPr>
          <p:nvPr>
            <p:ph type="ftr" sz="quarter" idx="16"/>
          </p:nvPr>
        </p:nvSpPr>
        <p:spPr/>
        <p:txBody>
          <a:bodyPr rtlCol="0"/>
          <a:lstStyle/>
          <a:p>
            <a:endParaRPr lang="ar-IQ"/>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459F3E6E-9921-4C49-BFB9-552D1053AC2D}" type="datetimeFigureOut">
              <a:rPr lang="ar-IQ" smtClean="0"/>
              <a:t>20/07/1441</a:t>
            </a:fld>
            <a:endParaRPr lang="ar-IQ"/>
          </a:p>
        </p:txBody>
      </p:sp>
      <p:sp>
        <p:nvSpPr>
          <p:cNvPr id="18" name="Slide Number Placeholder 17"/>
          <p:cNvSpPr>
            <a:spLocks noGrp="1"/>
          </p:cNvSpPr>
          <p:nvPr>
            <p:ph type="sldNum" sz="quarter" idx="11"/>
          </p:nvPr>
        </p:nvSpPr>
        <p:spPr/>
        <p:txBody>
          <a:bodyPr rtlCol="0"/>
          <a:lstStyle/>
          <a:p>
            <a:fld id="{5A0CF021-F27B-4DBA-9435-EE0C53189465}" type="slidenum">
              <a:rPr lang="ar-IQ" smtClean="0"/>
              <a:t>‹#›</a:t>
            </a:fld>
            <a:endParaRPr lang="ar-IQ"/>
          </a:p>
        </p:txBody>
      </p:sp>
      <p:sp>
        <p:nvSpPr>
          <p:cNvPr id="21" name="Footer Placeholder 20"/>
          <p:cNvSpPr>
            <a:spLocks noGrp="1"/>
          </p:cNvSpPr>
          <p:nvPr>
            <p:ph type="ftr" sz="quarter" idx="12"/>
          </p:nvPr>
        </p:nvSpPr>
        <p:spPr/>
        <p:txBody>
          <a:bodyPr rtlCol="0"/>
          <a:lstStyle/>
          <a:p>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459F3E6E-9921-4C49-BFB9-552D1053AC2D}" type="datetimeFigureOut">
              <a:rPr lang="ar-IQ" smtClean="0"/>
              <a:t>20/07/1441</a:t>
            </a:fld>
            <a:endParaRPr lang="ar-IQ"/>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ar-IQ"/>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5A0CF021-F27B-4DBA-9435-EE0C53189465}" type="slidenum">
              <a:rPr lang="ar-IQ" smtClean="0"/>
              <a:t>‹#›</a:t>
            </a:fld>
            <a:endParaRPr lang="ar-IQ"/>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1"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r" rtl="1"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r" rtl="1"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r" rtl="1"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r" rtl="1"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r" rtl="1"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r" rtl="1"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r" rtl="1"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r" rtl="1"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r" rtl="1"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2968" y="332656"/>
            <a:ext cx="7467600" cy="1301006"/>
          </a:xfrm>
        </p:spPr>
        <p:txBody>
          <a:bodyPr>
            <a:noAutofit/>
          </a:bodyPr>
          <a:lstStyle/>
          <a:p>
            <a:pPr algn="r"/>
            <a:r>
              <a:rPr lang="ar-IQ" sz="2000" b="1" dirty="0" smtClean="0">
                <a:solidFill>
                  <a:srgbClr val="7030A0"/>
                </a:solidFill>
              </a:rPr>
              <a:t> المادة : (اللغة العربية)                                         كلية الهندسة/ قسم الميكانيك</a:t>
            </a:r>
            <a:r>
              <a:rPr lang="ar-IQ" sz="2000" dirty="0" smtClean="0">
                <a:solidFill>
                  <a:srgbClr val="7030A0"/>
                </a:solidFill>
              </a:rPr>
              <a:t/>
            </a:r>
            <a:br>
              <a:rPr lang="ar-IQ" sz="2000" dirty="0" smtClean="0">
                <a:solidFill>
                  <a:srgbClr val="7030A0"/>
                </a:solidFill>
              </a:rPr>
            </a:br>
            <a:r>
              <a:rPr lang="ar-IQ" sz="2000" b="1" dirty="0" smtClean="0">
                <a:solidFill>
                  <a:srgbClr val="7030A0"/>
                </a:solidFill>
              </a:rPr>
              <a:t/>
            </a:r>
            <a:br>
              <a:rPr lang="ar-IQ" sz="2000" b="1" dirty="0" smtClean="0">
                <a:solidFill>
                  <a:srgbClr val="7030A0"/>
                </a:solidFill>
              </a:rPr>
            </a:br>
            <a:r>
              <a:rPr lang="ar-IQ" sz="2000" b="1" dirty="0" smtClean="0">
                <a:solidFill>
                  <a:srgbClr val="7030A0"/>
                </a:solidFill>
              </a:rPr>
              <a:t>                        </a:t>
            </a:r>
            <a:r>
              <a:rPr lang="ar-IQ" sz="2000" b="1" u="sng" dirty="0" smtClean="0">
                <a:solidFill>
                  <a:srgbClr val="0070C0"/>
                </a:solidFill>
              </a:rPr>
              <a:t>المحاضرة الثامنة عشرة: </a:t>
            </a:r>
            <a:r>
              <a:rPr lang="en-US" sz="2000" b="1" u="sng" dirty="0" smtClean="0"/>
              <a:t> </a:t>
            </a:r>
            <a:r>
              <a:rPr lang="ar-IQ" sz="2000" b="1" u="sng" dirty="0" smtClean="0">
                <a:solidFill>
                  <a:srgbClr val="FF0000"/>
                </a:solidFill>
              </a:rPr>
              <a:t>نشأته </a:t>
            </a:r>
            <a:r>
              <a:rPr lang="ar-IQ" sz="2000" b="1" u="sng" dirty="0" smtClean="0">
                <a:solidFill>
                  <a:srgbClr val="FF0000"/>
                </a:solidFill>
              </a:rPr>
              <a:t>وشاعريته ومعلقته</a:t>
            </a:r>
            <a:r>
              <a:rPr lang="en-US" sz="2000" dirty="0" smtClean="0"/>
              <a:t/>
            </a:r>
            <a:br>
              <a:rPr lang="en-US" sz="2000" dirty="0" smtClean="0"/>
            </a:br>
            <a:endParaRPr lang="ar-IQ" sz="2000" dirty="0"/>
          </a:p>
        </p:txBody>
      </p:sp>
      <p:sp>
        <p:nvSpPr>
          <p:cNvPr id="3" name="Rectangle 2"/>
          <p:cNvSpPr/>
          <p:nvPr/>
        </p:nvSpPr>
        <p:spPr>
          <a:xfrm>
            <a:off x="971600" y="1340768"/>
            <a:ext cx="7056784" cy="4524315"/>
          </a:xfrm>
          <a:prstGeom prst="rect">
            <a:avLst/>
          </a:prstGeom>
        </p:spPr>
        <p:txBody>
          <a:bodyPr wrap="square">
            <a:spAutoFit/>
          </a:bodyPr>
          <a:lstStyle/>
          <a:p>
            <a:pPr algn="just"/>
            <a:r>
              <a:rPr lang="ar-IQ" sz="2400" dirty="0" smtClean="0"/>
              <a:t> </a:t>
            </a:r>
          </a:p>
          <a:p>
            <a:pPr algn="just"/>
            <a:r>
              <a:rPr lang="ar-IQ" sz="2400" dirty="0"/>
              <a:t> </a:t>
            </a:r>
            <a:r>
              <a:rPr lang="ar-IQ" sz="2400" dirty="0" smtClean="0"/>
              <a:t>    نشأ امرؤ القيس نجديا وإِن كان يمنيا، فترعرع بين بني أسد في صميم العرب الخلص، فسمع الأشعار ورواها، وتطلعت نفسه إِلى مساجلة الشعراء فقال الشعر على حداثة سنه.    </a:t>
            </a:r>
          </a:p>
          <a:p>
            <a:pPr algn="just"/>
            <a:endParaRPr lang="en-US" sz="2400" dirty="0" smtClean="0"/>
          </a:p>
          <a:p>
            <a:pPr algn="just"/>
            <a:r>
              <a:rPr lang="ar-IQ" sz="2400" dirty="0" smtClean="0"/>
              <a:t>     ونزلت بامرئ القيس علة جلدية فتقرح جسمه وتهرأ لحمه. والمؤرخون يزعمون أن الطماح الأسدي دخل على قيصر فوشى به وحمله عليه انتقاما منه لقتله أباه. فبعث إليه قيصر درعا أو حلة مسمومة وقد بلغ انقرة من بلاد الروم فاصابه ما أصابه ف</a:t>
            </a:r>
            <a:r>
              <a:rPr lang="ar-IQ" sz="2400" cap="all" dirty="0" smtClean="0"/>
              <a:t>مات من فوره </a:t>
            </a:r>
            <a:r>
              <a:rPr lang="ar-IQ" sz="2400" dirty="0" smtClean="0"/>
              <a:t>. ولما غشيته سكرة الموت قال: رب جفنة مثعنجرة، وطعنة مسحنفرة، وخطبة محبرة، تبقى غدا بأنقرة! </a:t>
            </a:r>
            <a:r>
              <a:rPr lang="ar-IQ" sz="2400" cap="all" dirty="0" smtClean="0"/>
              <a:t>وقيل أن وفاته في عام(80 قبل الهجرة)</a:t>
            </a:r>
            <a:r>
              <a:rPr lang="ar-IQ" sz="2400" dirty="0" smtClean="0"/>
              <a:t> اي</a:t>
            </a:r>
            <a:r>
              <a:rPr lang="ar-IQ" sz="2400" b="1" dirty="0" smtClean="0"/>
              <a:t> سنة (</a:t>
            </a:r>
            <a:r>
              <a:rPr lang="ar-IQ" sz="2400" dirty="0" smtClean="0"/>
              <a:t>560) م، وأن قبره في سفح جبل يقال له عسيب</a:t>
            </a:r>
            <a:r>
              <a:rPr lang="ar-IQ" sz="2400" cap="all" dirty="0" smtClean="0"/>
              <a:t>.</a:t>
            </a:r>
            <a:endParaRPr lang="ar-IQ" sz="2400" dirty="0"/>
          </a:p>
        </p:txBody>
      </p:sp>
    </p:spTree>
    <p:extLst>
      <p:ext uri="{BB962C8B-B14F-4D97-AF65-F5344CB8AC3E}">
        <p14:creationId xmlns:p14="http://schemas.microsoft.com/office/powerpoint/2010/main" val="42885039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899592" y="404664"/>
            <a:ext cx="7200800" cy="6001643"/>
          </a:xfrm>
          <a:prstGeom prst="rect">
            <a:avLst/>
          </a:prstGeom>
        </p:spPr>
        <p:txBody>
          <a:bodyPr wrap="square">
            <a:spAutoFit/>
          </a:bodyPr>
          <a:lstStyle/>
          <a:p>
            <a:pPr algn="just"/>
            <a:r>
              <a:rPr lang="ar-IQ" sz="2400" dirty="0" smtClean="0"/>
              <a:t> </a:t>
            </a:r>
            <a:r>
              <a:rPr lang="ar-IQ" sz="2400" dirty="0" smtClean="0">
                <a:solidFill>
                  <a:srgbClr val="FF0000"/>
                </a:solidFill>
              </a:rPr>
              <a:t>أمّا</a:t>
            </a:r>
            <a:r>
              <a:rPr lang="ar-IQ" sz="2400" b="1" dirty="0" smtClean="0">
                <a:solidFill>
                  <a:srgbClr val="FF0000"/>
                </a:solidFill>
              </a:rPr>
              <a:t> شاعريته</a:t>
            </a:r>
            <a:r>
              <a:rPr lang="ar-IQ" sz="2400" dirty="0" smtClean="0">
                <a:solidFill>
                  <a:srgbClr val="FF0000"/>
                </a:solidFill>
              </a:rPr>
              <a:t> </a:t>
            </a:r>
          </a:p>
          <a:p>
            <a:pPr algn="just"/>
            <a:r>
              <a:rPr lang="ar-IQ" sz="2400" dirty="0" smtClean="0"/>
              <a:t>     فقد عد امرؤ القيس من أشهر فحول الشعراء في الجاهلية، وعلى رأس الطبقة الأولى من شعراء الجاهلية على حسب تصنيف ابن سلاّم الجمحي في كتابه (طبقات فحول الشعراء) وقدّمه على أغلب الشعراء أمثال زهير بن أبي سلمى والنابغة الذبياني والأعشى. عرف شعره برقة اللفظ وجودة المسبك وبلاغة المعاني سبق الشعراء بالوقوف على الاطلال ورقة النسيب وجودة التشبيه ودقة الوصف. </a:t>
            </a:r>
          </a:p>
          <a:p>
            <a:pPr algn="just"/>
            <a:endParaRPr lang="ar-IQ" sz="2400" dirty="0" smtClean="0"/>
          </a:p>
          <a:p>
            <a:pPr algn="just"/>
            <a:r>
              <a:rPr lang="ar-IQ" sz="2400" dirty="0" smtClean="0"/>
              <a:t>     وأنَّك لتجد في شعره صورة كاملة من حياته وخلقه، ففيه (عزوة الملوك، وتبذل الصعلوك، وعربدة الماجن، وحمية الثائر، وشكوى الموتور، وذلة الشريد، وهو بإجماع الرواة زعيم الشعراء الجاهليين).  وكان في شعره جزل الألفاظ كثير الغريب جيد السبك سريع الخاطر بديع الخيال بليغ التشبيه. وقد فتقت الأَسفار والأَخطار والمخالطة قريحته فاستنبط المعاني الجديدة، ونهج المذاهب الحديثة. فقالوا إِنه اول من وقف على الأطلال وبكى على الديار وشبب بالنساء، وشبههن بالمها والظباء، واجاد وصف الليل والخيل لإدمان ركوبه وكثرة أَسفاره. </a:t>
            </a:r>
            <a:endParaRPr lang="ar-IQ" sz="2400" dirty="0"/>
          </a:p>
        </p:txBody>
      </p:sp>
    </p:spTree>
    <p:extLst>
      <p:ext uri="{BB962C8B-B14F-4D97-AF65-F5344CB8AC3E}">
        <p14:creationId xmlns:p14="http://schemas.microsoft.com/office/powerpoint/2010/main" val="20613685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40392"/>
            <a:ext cx="7920880" cy="6524863"/>
          </a:xfrm>
          <a:prstGeom prst="rect">
            <a:avLst/>
          </a:prstGeom>
        </p:spPr>
        <p:txBody>
          <a:bodyPr wrap="square">
            <a:spAutoFit/>
          </a:bodyPr>
          <a:lstStyle/>
          <a:p>
            <a:r>
              <a:rPr lang="ar-IQ" sz="2200" b="1" dirty="0" smtClean="0">
                <a:solidFill>
                  <a:srgbClr val="FF0000"/>
                </a:solidFill>
              </a:rPr>
              <a:t>معلقتهُ</a:t>
            </a:r>
          </a:p>
          <a:p>
            <a:endParaRPr lang="en-US" sz="2200" dirty="0" smtClean="0"/>
          </a:p>
          <a:p>
            <a:r>
              <a:rPr lang="ar-IQ" sz="2200" b="1" cap="all" dirty="0" smtClean="0"/>
              <a:t>1- قِفا نبكِ من ذكرى حبيبٍ ومنزلِ              بسْقط الَّلوى بين الدَّخُولِ فَحَوْمَلِ</a:t>
            </a:r>
          </a:p>
          <a:p>
            <a:endParaRPr lang="ar-IQ" sz="2200" dirty="0" smtClean="0"/>
          </a:p>
          <a:p>
            <a:r>
              <a:rPr lang="ar-IQ" sz="2200" b="1" dirty="0" smtClean="0"/>
              <a:t>2- فتوضِحَ فالمقراةِ لم يعْفُ رسمها             لِما نسجتها من جنوب وشمألِ</a:t>
            </a:r>
          </a:p>
          <a:p>
            <a:endParaRPr lang="en-US" sz="2200" dirty="0" smtClean="0"/>
          </a:p>
          <a:p>
            <a:r>
              <a:rPr lang="ar-IQ" sz="2200" b="1" dirty="0" smtClean="0"/>
              <a:t>3- ترى بعرَ الآرام في عرصــاتها               وقيعانها كـــــأنه حَـــبُّ فُلفُلِ</a:t>
            </a:r>
          </a:p>
          <a:p>
            <a:endParaRPr lang="en-US" sz="2200" dirty="0" smtClean="0"/>
          </a:p>
          <a:p>
            <a:r>
              <a:rPr lang="ar-IQ" sz="2200" b="1" dirty="0" smtClean="0"/>
              <a:t>4-  كأني غَداةَ البينِ يومَ تَحمّلُوا                 لدى سَمُرات الحي ناقفُ حَنظلِ</a:t>
            </a:r>
          </a:p>
          <a:p>
            <a:endParaRPr lang="en-US" sz="2200" dirty="0" smtClean="0"/>
          </a:p>
          <a:p>
            <a:r>
              <a:rPr lang="ar-IQ" sz="2200" b="1" dirty="0" smtClean="0"/>
              <a:t>5-  وقوفاً بها صحبي عليَّ مطيهم               يقولون لا تهلك اسىً وتجمّلِ</a:t>
            </a:r>
          </a:p>
          <a:p>
            <a:endParaRPr lang="en-US" sz="2200" dirty="0" smtClean="0"/>
          </a:p>
          <a:p>
            <a:r>
              <a:rPr lang="ar-IQ" sz="2200" b="1" dirty="0" smtClean="0"/>
              <a:t>6-  وإن شِفائي عبـرةٌ مَهــــراقةٌ                 فهل عِندَ رسمٍ دارسٍ من معوّلِ</a:t>
            </a:r>
          </a:p>
          <a:p>
            <a:endParaRPr lang="en-US" sz="2200" dirty="0" smtClean="0"/>
          </a:p>
          <a:p>
            <a:r>
              <a:rPr lang="ar-IQ" sz="2200" b="1" dirty="0" smtClean="0"/>
              <a:t>7-  كدأبكَ من أم الحويرث قبلها                  وجــارتها أم الـــرباب بمأسلِ</a:t>
            </a:r>
          </a:p>
          <a:p>
            <a:endParaRPr lang="en-US" sz="2200" dirty="0" smtClean="0"/>
          </a:p>
          <a:p>
            <a:r>
              <a:rPr lang="ar-IQ" sz="2200" b="1" dirty="0" smtClean="0"/>
              <a:t>8-  إذا قامنا تضوع المِسك منهما                نسيم الصبا جائت بريّا القَرنفُلِ</a:t>
            </a:r>
          </a:p>
          <a:p>
            <a:endParaRPr lang="en-US" sz="2200" dirty="0" smtClean="0"/>
          </a:p>
          <a:p>
            <a:r>
              <a:rPr lang="ar-IQ" sz="2200" b="1" dirty="0" smtClean="0"/>
              <a:t>9-  ففاضت دموعُ العين مني صَبابةً           على النحرِ بل دمعي محملي</a:t>
            </a:r>
            <a:endParaRPr lang="en-US" sz="2200" dirty="0"/>
          </a:p>
        </p:txBody>
      </p:sp>
    </p:spTree>
    <p:extLst>
      <p:ext uri="{BB962C8B-B14F-4D97-AF65-F5344CB8AC3E}">
        <p14:creationId xmlns:p14="http://schemas.microsoft.com/office/powerpoint/2010/main" val="6376897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47664" y="1355656"/>
            <a:ext cx="5868144" cy="3046988"/>
          </a:xfrm>
          <a:prstGeom prst="rect">
            <a:avLst/>
          </a:prstGeom>
        </p:spPr>
        <p:txBody>
          <a:bodyPr wrap="square">
            <a:spAutoFit/>
          </a:bodyPr>
          <a:lstStyle/>
          <a:p>
            <a:pPr algn="just"/>
            <a:r>
              <a:rPr lang="ar-IQ" sz="2400" b="1" u="sng" dirty="0" smtClean="0">
                <a:solidFill>
                  <a:srgbClr val="FF0000"/>
                </a:solidFill>
              </a:rPr>
              <a:t>مناسبة المعلقة</a:t>
            </a:r>
            <a:r>
              <a:rPr lang="ar-IQ" sz="2400" u="sng" dirty="0" smtClean="0">
                <a:solidFill>
                  <a:srgbClr val="FF0000"/>
                </a:solidFill>
              </a:rPr>
              <a:t> </a:t>
            </a:r>
          </a:p>
          <a:p>
            <a:pPr algn="just"/>
            <a:endParaRPr lang="en-US" sz="2400" dirty="0" smtClean="0"/>
          </a:p>
          <a:p>
            <a:pPr algn="just"/>
            <a:r>
              <a:rPr lang="ar-IQ" sz="2400" dirty="0" smtClean="0"/>
              <a:t>    المعلقة عبارة عن لوحات موضوعية متعددة عكست حياة امرىء القيس اللاهية نظمها في حادثة وقعت له مع ابنة عمه عنيزة، ثم استطرد إلى وصف الليل ونعت الفرس وذكر المجون والصيد والغزل. </a:t>
            </a:r>
          </a:p>
          <a:p>
            <a:pPr algn="just"/>
            <a:endParaRPr lang="ar-IQ" sz="2400" dirty="0" smtClean="0"/>
          </a:p>
          <a:p>
            <a:pPr algn="just"/>
            <a:r>
              <a:rPr lang="ar-IQ" sz="2400" dirty="0" smtClean="0"/>
              <a:t>    وهي معلقة مشهورة سارت في الناس مسير المثل.</a:t>
            </a:r>
            <a:endParaRPr lang="en-US" sz="2400" dirty="0"/>
          </a:p>
        </p:txBody>
      </p:sp>
    </p:spTree>
    <p:extLst>
      <p:ext uri="{BB962C8B-B14F-4D97-AF65-F5344CB8AC3E}">
        <p14:creationId xmlns:p14="http://schemas.microsoft.com/office/powerpoint/2010/main" val="317942877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14</TotalTime>
  <Words>445</Words>
  <Application>Microsoft Office PowerPoint</Application>
  <PresentationFormat>On-screen Show (4:3)</PresentationFormat>
  <Paragraphs>33</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Oriel</vt:lpstr>
      <vt:lpstr> المادة : (اللغة العربية)                                         كلية الهندسة/ قسم الميكانيك                          المحاضرة الثامنة عشرة:  نشأته وشاعريته ومعلقته </vt:lpstr>
      <vt:lpstr>PowerPoint Presentation</vt:lpstr>
      <vt:lpstr>PowerPoint Presentation</vt:lpstr>
      <vt:lpstr>PowerPoint Presentation</vt:lpstr>
    </vt:vector>
  </TitlesOfParts>
  <Company>Enjoy My Fine Releases.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المادة : (اللغة العربية)                                         كلية الهندسة/ قسم الميكانيك         المحاضرة الثامنة عشرة:  نشأته وشاعريته</dc:title>
  <dc:creator>DR.Ahmed Saker 2o1O</dc:creator>
  <cp:lastModifiedBy>DR.Ahmed Saker 2o1O</cp:lastModifiedBy>
  <cp:revision>3</cp:revision>
  <dcterms:created xsi:type="dcterms:W3CDTF">2020-03-14T20:02:35Z</dcterms:created>
  <dcterms:modified xsi:type="dcterms:W3CDTF">2020-03-14T20:41:59Z</dcterms:modified>
</cp:coreProperties>
</file>