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7" r:id="rId2"/>
    <p:sldId id="258" r:id="rId3"/>
    <p:sldId id="259" r:id="rId4"/>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3" d="100"/>
          <a:sy n="63" d="100"/>
        </p:scale>
        <p:origin x="-1596"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77D93412-AF2A-4A09-9B3D-B8E39A661D54}" type="datetimeFigureOut">
              <a:rPr lang="ar-IQ" smtClean="0"/>
              <a:t>20/07/1441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4D58BB8B-2B0F-4199-9392-56CC1635CA02}" type="slidenum">
              <a:rPr lang="ar-IQ" smtClean="0"/>
              <a:t>‹#›</a:t>
            </a:fld>
            <a:endParaRPr lang="ar-IQ"/>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7D93412-AF2A-4A09-9B3D-B8E39A661D54}" type="datetimeFigureOut">
              <a:rPr lang="ar-IQ" smtClean="0"/>
              <a:t>20/07/1441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4D58BB8B-2B0F-4199-9392-56CC1635CA02}" type="slidenum">
              <a:rPr lang="ar-IQ" smtClean="0"/>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77D93412-AF2A-4A09-9B3D-B8E39A661D54}" type="datetimeFigureOut">
              <a:rPr lang="ar-IQ" smtClean="0"/>
              <a:t>20/07/1441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4D58BB8B-2B0F-4199-9392-56CC1635CA02}" type="slidenum">
              <a:rPr lang="ar-IQ" smtClean="0"/>
              <a:t>‹#›</a:t>
            </a:fld>
            <a:endParaRPr lang="ar-IQ"/>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7D93412-AF2A-4A09-9B3D-B8E39A661D54}" type="datetimeFigureOut">
              <a:rPr lang="ar-IQ" smtClean="0"/>
              <a:t>20/07/1441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4D58BB8B-2B0F-4199-9392-56CC1635CA02}" type="slidenum">
              <a:rPr lang="ar-IQ" smtClean="0"/>
              <a:t>‹#›</a:t>
            </a:fld>
            <a:endParaRPr lang="ar-IQ"/>
          </a:p>
        </p:txBody>
      </p:sp>
      <p:sp>
        <p:nvSpPr>
          <p:cNvPr id="7" name="Title 6"/>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7D93412-AF2A-4A09-9B3D-B8E39A661D54}" type="datetimeFigureOut">
              <a:rPr lang="ar-IQ" smtClean="0"/>
              <a:t>20/07/1441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4D58BB8B-2B0F-4199-9392-56CC1635CA02}" type="slidenum">
              <a:rPr lang="ar-IQ" smtClean="0"/>
              <a:t>‹#›</a:t>
            </a:fld>
            <a:endParaRPr lang="ar-IQ"/>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p:txBody>
          <a:bodyPr/>
          <a:lstStyle/>
          <a:p>
            <a:fld id="{77D93412-AF2A-4A09-9B3D-B8E39A661D54}" type="datetimeFigureOut">
              <a:rPr lang="ar-IQ" smtClean="0"/>
              <a:t>20/07/1441</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4D58BB8B-2B0F-4199-9392-56CC1635CA02}" type="slidenum">
              <a:rPr lang="ar-IQ" smtClean="0"/>
              <a:t>‹#›</a:t>
            </a:fld>
            <a:endParaRPr lang="ar-IQ"/>
          </a:p>
        </p:txBody>
      </p:sp>
      <p:sp>
        <p:nvSpPr>
          <p:cNvPr id="9" name="Content Placeholder 8"/>
          <p:cNvSpPr>
            <a:spLocks noGrp="1"/>
          </p:cNvSpPr>
          <p:nvPr>
            <p:ph sz="quarter" idx="13"/>
          </p:nvPr>
        </p:nvSpPr>
        <p:spPr>
          <a:xfrm>
            <a:off x="676655" y="2679192"/>
            <a:ext cx="3822192" cy="34472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77D93412-AF2A-4A09-9B3D-B8E39A661D54}" type="datetimeFigureOut">
              <a:rPr lang="ar-IQ" smtClean="0"/>
              <a:t>20/07/1441</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4D58BB8B-2B0F-4199-9392-56CC1635CA02}" type="slidenum">
              <a:rPr lang="ar-IQ" smtClean="0"/>
              <a:t>‹#›</a:t>
            </a:fld>
            <a:endParaRPr lang="ar-IQ"/>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7D93412-AF2A-4A09-9B3D-B8E39A661D54}" type="datetimeFigureOut">
              <a:rPr lang="ar-IQ" smtClean="0"/>
              <a:t>20/07/1441</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4D58BB8B-2B0F-4199-9392-56CC1635CA02}" type="slidenum">
              <a:rPr lang="ar-IQ" smtClean="0"/>
              <a:t>‹#›</a:t>
            </a:fld>
            <a:endParaRPr lang="ar-IQ"/>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Date Placeholder 1"/>
          <p:cNvSpPr>
            <a:spLocks noGrp="1"/>
          </p:cNvSpPr>
          <p:nvPr>
            <p:ph type="dt" sz="half" idx="10"/>
          </p:nvPr>
        </p:nvSpPr>
        <p:spPr/>
        <p:txBody>
          <a:bodyPr/>
          <a:lstStyle/>
          <a:p>
            <a:fld id="{77D93412-AF2A-4A09-9B3D-B8E39A661D54}" type="datetimeFigureOut">
              <a:rPr lang="ar-IQ" smtClean="0"/>
              <a:t>20/07/1441</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4D58BB8B-2B0F-4199-9392-56CC1635CA02}" type="slidenum">
              <a:rPr lang="ar-IQ" smtClean="0"/>
              <a:t>‹#›</a:t>
            </a:fld>
            <a:endParaRPr lang="ar-IQ"/>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77D93412-AF2A-4A09-9B3D-B8E39A661D54}" type="datetimeFigureOut">
              <a:rPr lang="ar-IQ" smtClean="0"/>
              <a:t>20/07/1441</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4D58BB8B-2B0F-4199-9392-56CC1635CA02}" type="slidenum">
              <a:rPr lang="ar-IQ" smtClean="0"/>
              <a:t>‹#›</a:t>
            </a:fld>
            <a:endParaRPr lang="ar-IQ"/>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en-US" smtClean="0"/>
              <a:t>Click to edit Master title style</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7D93412-AF2A-4A09-9B3D-B8E39A661D54}" type="datetimeFigureOut">
              <a:rPr lang="ar-IQ" smtClean="0"/>
              <a:t>20/07/1441</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4D58BB8B-2B0F-4199-9392-56CC1635CA02}" type="slidenum">
              <a:rPr lang="ar-IQ" smtClean="0"/>
              <a:t>‹#›</a:t>
            </a:fld>
            <a:endParaRPr lang="ar-IQ"/>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77D93412-AF2A-4A09-9B3D-B8E39A661D54}" type="datetimeFigureOut">
              <a:rPr lang="ar-IQ" smtClean="0"/>
              <a:t>20/07/1441</a:t>
            </a:fld>
            <a:endParaRPr lang="ar-IQ"/>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endParaRPr lang="ar-IQ"/>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4D58BB8B-2B0F-4199-9392-56CC1635CA02}" type="slidenum">
              <a:rPr lang="ar-IQ" smtClean="0"/>
              <a:t>‹#›</a:t>
            </a:fld>
            <a:endParaRPr lang="ar-IQ"/>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1" eaLnBrk="1" latinLnBrk="0" hangingPunct="1">
        <a:spcBef>
          <a:spcPct val="0"/>
        </a:spcBef>
        <a:buNone/>
        <a:defRPr sz="4400" kern="1200">
          <a:solidFill>
            <a:srgbClr val="FFFFFF"/>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274320" indent="-274320" algn="r" defTabSz="914400" rtl="1"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r" defTabSz="914400" rtl="1"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r" defTabSz="914400" rtl="1"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r" defTabSz="914400" rtl="1"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r" defTabSz="914400" rtl="1"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r" defTabSz="914400" rtl="1"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r" defTabSz="914400" rtl="1"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r" defTabSz="914400" rtl="1"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r" defTabSz="914400" rtl="1"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ar-IQ" sz="2000" b="1" dirty="0" smtClean="0">
                <a:solidFill>
                  <a:srgbClr val="7030A0"/>
                </a:solidFill>
              </a:rPr>
              <a:t> المادة : (اللغة العربية)                                         كلية الهندسة/ قسم الميكانيك</a:t>
            </a:r>
            <a:r>
              <a:rPr lang="ar-IQ" sz="2000" dirty="0" smtClean="0">
                <a:solidFill>
                  <a:srgbClr val="7030A0"/>
                </a:solidFill>
              </a:rPr>
              <a:t/>
            </a:r>
            <a:br>
              <a:rPr lang="ar-IQ" sz="2000" dirty="0" smtClean="0">
                <a:solidFill>
                  <a:srgbClr val="7030A0"/>
                </a:solidFill>
              </a:rPr>
            </a:br>
            <a:r>
              <a:rPr lang="ar-IQ" sz="2000" b="1" dirty="0" smtClean="0">
                <a:solidFill>
                  <a:srgbClr val="7030A0"/>
                </a:solidFill>
              </a:rPr>
              <a:t/>
            </a:r>
            <a:br>
              <a:rPr lang="ar-IQ" sz="2000" b="1" dirty="0" smtClean="0">
                <a:solidFill>
                  <a:srgbClr val="7030A0"/>
                </a:solidFill>
              </a:rPr>
            </a:br>
            <a:r>
              <a:rPr lang="ar-IQ" sz="2000" b="1" dirty="0" smtClean="0">
                <a:solidFill>
                  <a:srgbClr val="7030A0"/>
                </a:solidFill>
              </a:rPr>
              <a:t>       </a:t>
            </a:r>
            <a:r>
              <a:rPr lang="ar-IQ" sz="2000" b="1" u="sng" dirty="0" smtClean="0">
                <a:solidFill>
                  <a:srgbClr val="0070C0"/>
                </a:solidFill>
              </a:rPr>
              <a:t>المحاضرة السابعة عشرة: </a:t>
            </a:r>
            <a:r>
              <a:rPr lang="en-US" sz="2000" b="1" dirty="0" smtClean="0"/>
              <a:t> </a:t>
            </a:r>
            <a:r>
              <a:rPr lang="ar-IQ" sz="2000" b="1" u="sng" dirty="0" smtClean="0">
                <a:solidFill>
                  <a:srgbClr val="FF0000"/>
                </a:solidFill>
              </a:rPr>
              <a:t>المعلقات</a:t>
            </a:r>
            <a:r>
              <a:rPr lang="en-US" sz="2000" dirty="0" smtClean="0"/>
              <a:t/>
            </a:r>
            <a:br>
              <a:rPr lang="en-US" sz="2000" dirty="0" smtClean="0"/>
            </a:br>
            <a:endParaRPr lang="ar-IQ" sz="2000" dirty="0"/>
          </a:p>
        </p:txBody>
      </p:sp>
      <p:sp>
        <p:nvSpPr>
          <p:cNvPr id="3" name="Rectangle 2"/>
          <p:cNvSpPr/>
          <p:nvPr/>
        </p:nvSpPr>
        <p:spPr>
          <a:xfrm>
            <a:off x="827584" y="1844824"/>
            <a:ext cx="7560840" cy="4832092"/>
          </a:xfrm>
          <a:prstGeom prst="rect">
            <a:avLst/>
          </a:prstGeom>
        </p:spPr>
        <p:txBody>
          <a:bodyPr wrap="square">
            <a:spAutoFit/>
          </a:bodyPr>
          <a:lstStyle/>
          <a:p>
            <a:pPr algn="just"/>
            <a:r>
              <a:rPr lang="ar-IQ" sz="2200" dirty="0" smtClean="0"/>
              <a:t>        ومن </a:t>
            </a:r>
            <a:r>
              <a:rPr lang="ar-IQ" sz="2200" dirty="0"/>
              <a:t>أَشهر المرويات وأَصدقها في الشعر الجاهلي وأوفرها حظاً من الحفظ والعناية، ومن خيرة ما نظم وأجاد الشعراء الجاهليون هو (</a:t>
            </a:r>
            <a:r>
              <a:rPr lang="ar-IQ" sz="2200" b="1" dirty="0"/>
              <a:t>المعلقات) </a:t>
            </a:r>
            <a:r>
              <a:rPr lang="ar-IQ" sz="2200" dirty="0"/>
              <a:t>وهي أشعار طويلة كتبها العرب قديما في الجاهلية، </a:t>
            </a:r>
            <a:r>
              <a:rPr lang="ar-IQ" sz="2200" dirty="0">
                <a:solidFill>
                  <a:srgbClr val="FF0000"/>
                </a:solidFill>
              </a:rPr>
              <a:t>وقد سميت بعدة تسميات أهمها</a:t>
            </a:r>
            <a:r>
              <a:rPr lang="ar-IQ" sz="2200" dirty="0"/>
              <a:t>:</a:t>
            </a:r>
            <a:endParaRPr lang="en-US" sz="2200" dirty="0"/>
          </a:p>
          <a:p>
            <a:pPr algn="just"/>
            <a:r>
              <a:rPr lang="ar-IQ" sz="2200" b="1" dirty="0" smtClean="0"/>
              <a:t>* </a:t>
            </a:r>
            <a:r>
              <a:rPr lang="ar-IQ" sz="2200" b="1" dirty="0" smtClean="0">
                <a:solidFill>
                  <a:srgbClr val="00B050"/>
                </a:solidFill>
              </a:rPr>
              <a:t>معلقات</a:t>
            </a:r>
            <a:r>
              <a:rPr lang="ar-IQ" sz="2200" dirty="0">
                <a:solidFill>
                  <a:srgbClr val="00B050"/>
                </a:solidFill>
              </a:rPr>
              <a:t>.... </a:t>
            </a:r>
            <a:r>
              <a:rPr lang="ar-IQ" sz="2200" dirty="0"/>
              <a:t>لأنها علقت على جدران الكعبة، إعجابا بها وإِشادة بذكرها. وقد بقي بعضها إلى يوم فتح مكة وذهب بعضها بحريق أصاب الكعبة قبل الاسلام. ومن الناس من ينكر تعليقها على الكعبة بغير دليل قائم ولا حجة مقنعة، على أَن تعليق الصحائف الخطرة على الكعبة كان سُنة في الجاهلية بقى أثرها في الإسلام. فمن ذلك تعليق قريش الصحيفة التي وكدوا فيها على أنفسهم مقاطعة بني هاشم لحمايتهم رسول الله(صلى الله عليه وآله وسلم) حين أجمع على الدعوة؛ وتعليق الرشيد عهده بالخلافة من بعده إلى ولديه الامين فالمأمون فلم لا يكون الأمر كذلك في هذه القصائد مع ما علمت من تأثير الشعر فيهم ومكانة الشعراء منهم؟ و رأى بعضهم ان تسميتها بذلك مغلوط لأنها لو كانت معلقة حقاً لكان الناس جميعاً مطلعين عليها ويعرفون أماكنها ومواضع تعليقها في الكعبة ولما وجدنا هذا الاختلاف في عددها وتحديد شعرائها، ومن اهم مسمياتها:</a:t>
            </a:r>
            <a:endParaRPr lang="en-US" sz="2200" dirty="0"/>
          </a:p>
        </p:txBody>
      </p:sp>
    </p:spTree>
    <p:extLst>
      <p:ext uri="{BB962C8B-B14F-4D97-AF65-F5344CB8AC3E}">
        <p14:creationId xmlns:p14="http://schemas.microsoft.com/office/powerpoint/2010/main" val="11899891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31952" y="908720"/>
            <a:ext cx="6606480" cy="5509200"/>
          </a:xfrm>
          <a:prstGeom prst="rect">
            <a:avLst/>
          </a:prstGeom>
        </p:spPr>
        <p:txBody>
          <a:bodyPr wrap="square">
            <a:spAutoFit/>
          </a:bodyPr>
          <a:lstStyle/>
          <a:p>
            <a:pPr algn="just"/>
            <a:r>
              <a:rPr lang="ar-IQ" sz="2200" b="1" dirty="0" smtClean="0"/>
              <a:t>* </a:t>
            </a:r>
            <a:r>
              <a:rPr lang="ar-IQ" sz="2200" b="1" dirty="0" smtClean="0">
                <a:solidFill>
                  <a:srgbClr val="FF0000"/>
                </a:solidFill>
              </a:rPr>
              <a:t>المذهبات</a:t>
            </a:r>
            <a:r>
              <a:rPr lang="ar-IQ" sz="2200" b="1" dirty="0" smtClean="0">
                <a:solidFill>
                  <a:srgbClr val="00B0F0"/>
                </a:solidFill>
              </a:rPr>
              <a:t> </a:t>
            </a:r>
            <a:r>
              <a:rPr lang="ar-IQ" sz="2200" dirty="0"/>
              <a:t>.... لأنها كتبت بماء الذهب. وقد </a:t>
            </a:r>
            <a:r>
              <a:rPr lang="ar-SA" sz="2200" dirty="0"/>
              <a:t>سماها بذلك ابن قتيبة</a:t>
            </a:r>
            <a:endParaRPr lang="en-US" sz="2200" dirty="0"/>
          </a:p>
          <a:p>
            <a:pPr algn="just"/>
            <a:r>
              <a:rPr lang="ar-IQ" sz="2200" b="1" dirty="0" smtClean="0"/>
              <a:t>* </a:t>
            </a:r>
            <a:r>
              <a:rPr lang="ar-IQ" sz="2200" b="1" dirty="0" smtClean="0">
                <a:solidFill>
                  <a:srgbClr val="7030A0"/>
                </a:solidFill>
              </a:rPr>
              <a:t>السموط </a:t>
            </a:r>
            <a:r>
              <a:rPr lang="ar-IQ" sz="2200" b="1" dirty="0"/>
              <a:t>.</a:t>
            </a:r>
            <a:r>
              <a:rPr lang="ar-IQ" sz="2200" dirty="0"/>
              <a:t>... السمط العقد النفيس </a:t>
            </a:r>
            <a:r>
              <a:rPr lang="ar-SA" sz="2200" dirty="0"/>
              <a:t>الذي يحلى به جيد المرأة ويعلق في العنق،</a:t>
            </a:r>
            <a:r>
              <a:rPr lang="ar-IQ" sz="2200" dirty="0"/>
              <a:t> وقد </a:t>
            </a:r>
            <a:r>
              <a:rPr lang="ar-SA" sz="2200" dirty="0"/>
              <a:t>سماها بذلك المفضل الضبي.</a:t>
            </a:r>
            <a:endParaRPr lang="en-US" sz="2200" dirty="0"/>
          </a:p>
          <a:p>
            <a:pPr algn="just"/>
            <a:r>
              <a:rPr lang="ar-IQ" sz="2200" b="1" dirty="0" smtClean="0"/>
              <a:t>* </a:t>
            </a:r>
            <a:r>
              <a:rPr lang="ar-IQ" sz="2200" b="1" dirty="0" smtClean="0">
                <a:solidFill>
                  <a:srgbClr val="C00000"/>
                </a:solidFill>
              </a:rPr>
              <a:t>معلقات</a:t>
            </a:r>
            <a:r>
              <a:rPr lang="ar-IQ" sz="2200" dirty="0" smtClean="0"/>
              <a:t> </a:t>
            </a:r>
            <a:r>
              <a:rPr lang="ar-IQ" sz="2200" dirty="0"/>
              <a:t>.... لأنها من العلق اي: الشيء النفيس الثمين.</a:t>
            </a:r>
            <a:r>
              <a:rPr lang="ar-SA" sz="2200" dirty="0"/>
              <a:t> </a:t>
            </a:r>
            <a:endParaRPr lang="en-US" sz="2200" dirty="0"/>
          </a:p>
          <a:p>
            <a:pPr algn="just"/>
            <a:r>
              <a:rPr lang="ar-IQ" sz="2200" b="1" dirty="0" smtClean="0"/>
              <a:t>* </a:t>
            </a:r>
            <a:r>
              <a:rPr lang="ar-IQ" sz="2200" b="1" dirty="0" smtClean="0">
                <a:solidFill>
                  <a:srgbClr val="0070C0"/>
                </a:solidFill>
              </a:rPr>
              <a:t>معلقات</a:t>
            </a:r>
            <a:r>
              <a:rPr lang="ar-IQ" sz="2200" dirty="0" smtClean="0"/>
              <a:t> </a:t>
            </a:r>
            <a:r>
              <a:rPr lang="ar-IQ" sz="2200" dirty="0"/>
              <a:t>.....</a:t>
            </a:r>
            <a:r>
              <a:rPr lang="ar-SA" sz="2200" dirty="0"/>
              <a:t> انها اخذت من قول الملك إذا استجاد قصيدة الشاعر(علقوا لنا هذه) أي اكتبوها وثبتوها في الخزائن أو أن هذه القصائد لجودتها وامتيازها تعلق في الأذهان</a:t>
            </a:r>
            <a:r>
              <a:rPr lang="ar-IQ" sz="2200" dirty="0"/>
              <a:t>، فالتدوين في العصر الجاهلي لم يكن منتشراً كما لصعوبة المواد التي يكتب بها أو صعوبة وجود الأحبار ولكن حب الناس لتلك الأشعار جعلها تعلق في الاذهان فهي لم تعلق لقلة الكتابة في ذلك الحين ولأن القبائل العربية كانت بينها منافرات فلا توجد قبيلة تقبل الشفقة عليها أن تعلق على استار الكعبة كما حدث في حرب داحس والغبراء التي دامت (40) سنة بسبب ناقة المجوس.</a:t>
            </a:r>
            <a:endParaRPr lang="en-US" sz="2200" dirty="0"/>
          </a:p>
          <a:p>
            <a:pPr algn="just"/>
            <a:r>
              <a:rPr lang="ar-SA" sz="2200" b="1" dirty="0"/>
              <a:t>  و </a:t>
            </a:r>
            <a:r>
              <a:rPr lang="ar-SA" sz="2200" b="1" dirty="0">
                <a:solidFill>
                  <a:srgbClr val="FF0000"/>
                </a:solidFill>
              </a:rPr>
              <a:t>ال</a:t>
            </a:r>
            <a:r>
              <a:rPr lang="ar-IQ" sz="2200" b="1" dirty="0">
                <a:solidFill>
                  <a:srgbClr val="FF0000"/>
                </a:solidFill>
              </a:rPr>
              <a:t>معلقات</a:t>
            </a:r>
            <a:r>
              <a:rPr lang="ar-IQ" sz="2200" dirty="0">
                <a:solidFill>
                  <a:srgbClr val="FF0000"/>
                </a:solidFill>
              </a:rPr>
              <a:t> </a:t>
            </a:r>
            <a:r>
              <a:rPr lang="ar-IQ" sz="2200" dirty="0"/>
              <a:t>على الرأي الغالب سبع قصائد يزعم جمهور المؤرخين أنَّ العرب اختارتها لأهم شعرائها وأشعرهم وأنبغهم وهم امرؤ القيس، وزهير بن ابي سلمى، وطرفة ابن العبد، وليد بن ربيعة، وعنترة بن شداد، وعمرو بن كلثوم، والحارث بن حلزة. </a:t>
            </a:r>
            <a:endParaRPr lang="en-US" sz="2200" dirty="0"/>
          </a:p>
        </p:txBody>
      </p:sp>
    </p:spTree>
    <p:extLst>
      <p:ext uri="{BB962C8B-B14F-4D97-AF65-F5344CB8AC3E}">
        <p14:creationId xmlns:p14="http://schemas.microsoft.com/office/powerpoint/2010/main" val="33214496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43608" y="1700808"/>
            <a:ext cx="7128792" cy="4154984"/>
          </a:xfrm>
          <a:prstGeom prst="rect">
            <a:avLst/>
          </a:prstGeom>
        </p:spPr>
        <p:txBody>
          <a:bodyPr wrap="square">
            <a:spAutoFit/>
          </a:bodyPr>
          <a:lstStyle/>
          <a:p>
            <a:r>
              <a:rPr lang="ar-IQ" sz="2200" b="1" dirty="0">
                <a:solidFill>
                  <a:srgbClr val="FF0000"/>
                </a:solidFill>
              </a:rPr>
              <a:t>أشهر شعراء المعلقات </a:t>
            </a:r>
            <a:endParaRPr lang="en-US" sz="2200" dirty="0">
              <a:solidFill>
                <a:srgbClr val="FF0000"/>
              </a:solidFill>
            </a:endParaRPr>
          </a:p>
          <a:p>
            <a:r>
              <a:rPr lang="ar-IQ" sz="2200" dirty="0"/>
              <a:t>  </a:t>
            </a:r>
            <a:r>
              <a:rPr lang="ar-IQ" sz="2200" b="1" dirty="0"/>
              <a:t> الشاعر </a:t>
            </a:r>
            <a:r>
              <a:rPr lang="ar-IQ" sz="2200" b="1" dirty="0">
                <a:solidFill>
                  <a:srgbClr val="FF0000"/>
                </a:solidFill>
              </a:rPr>
              <a:t>امرؤ القيس بن حجر الكندي</a:t>
            </a:r>
            <a:r>
              <a:rPr lang="ar-IQ" sz="2200" b="1" dirty="0"/>
              <a:t>(80-130 ق ه) (497-545م)</a:t>
            </a:r>
            <a:endParaRPr lang="en-US" sz="2200" dirty="0"/>
          </a:p>
          <a:p>
            <a:pPr algn="just"/>
            <a:r>
              <a:rPr lang="ar-IQ" sz="2200" dirty="0"/>
              <a:t>   هو امرؤ القيس بن حجر بن الحارث بن عمرو بن حجر آكل المرار بن عمرو بن معاوية بن ثور بن مرتع الكندي واسمهُ ( حندج). ويُكنّى أبا وهب، وكان له عدة القاب منها:(الملك الضليل، وقيل له ذو القروح، امرئ القيس لقب غلب عليه ومعناه رجل الشدة</a:t>
            </a:r>
            <a:r>
              <a:rPr lang="ar-IQ" sz="2200" dirty="0" smtClean="0"/>
              <a:t>).</a:t>
            </a:r>
          </a:p>
          <a:p>
            <a:pPr algn="just"/>
            <a:endParaRPr lang="en-US" sz="2200" dirty="0"/>
          </a:p>
          <a:p>
            <a:pPr algn="just"/>
            <a:r>
              <a:rPr lang="ar-IQ" sz="2200" dirty="0"/>
              <a:t>   ولد أثيل المنبت كريم الأبوة والأُمومة، فأبوه سليل الملوك من كندة، وملك بني أسد. وأُمه أُخت كليب والمهلهل ابني ربيعة. وانتمى هذا الشاعر إلى بيئة أدبية، كان خاله شاعراً واسمه المهلهل ابن ربيعة فشب في حجر النعيم ودرج في مهد السراوة؛ إلَّا أَنَّه نشأ نشأة الغواة يعاقر الراح ويغازل النساء ويعشق اللهو ويقول الشعر. </a:t>
            </a:r>
            <a:endParaRPr lang="en-US" sz="2200" dirty="0"/>
          </a:p>
        </p:txBody>
      </p:sp>
    </p:spTree>
    <p:extLst>
      <p:ext uri="{BB962C8B-B14F-4D97-AF65-F5344CB8AC3E}">
        <p14:creationId xmlns:p14="http://schemas.microsoft.com/office/powerpoint/2010/main" val="358940923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aveform">
  <a:themeElements>
    <a:clrScheme name="Waveform">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Waveform">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aveform">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Waveform</Template>
  <TotalTime>70</TotalTime>
  <Words>525</Words>
  <Application>Microsoft Office PowerPoint</Application>
  <PresentationFormat>On-screen Show (4:3)</PresentationFormat>
  <Paragraphs>13</Paragraphs>
  <Slides>3</Slides>
  <Notes>0</Notes>
  <HiddenSlides>0</HiddenSlides>
  <MMClips>0</MMClips>
  <ScaleCrop>false</ScaleCrop>
  <HeadingPairs>
    <vt:vector size="4" baseType="variant">
      <vt:variant>
        <vt:lpstr>Theme</vt:lpstr>
      </vt:variant>
      <vt:variant>
        <vt:i4>1</vt:i4>
      </vt:variant>
      <vt:variant>
        <vt:lpstr>Slide Titles</vt:lpstr>
      </vt:variant>
      <vt:variant>
        <vt:i4>3</vt:i4>
      </vt:variant>
    </vt:vector>
  </HeadingPairs>
  <TitlesOfParts>
    <vt:vector size="4" baseType="lpstr">
      <vt:lpstr>Waveform</vt:lpstr>
      <vt:lpstr> المادة : (اللغة العربية)                                         كلية الهندسة/ قسم الميكانيك         المحاضرة السابعة عشرة:  المعلقات </vt:lpstr>
      <vt:lpstr>PowerPoint Presentation</vt:lpstr>
      <vt:lpstr>PowerPoint Presentation</vt:lpstr>
    </vt:vector>
  </TitlesOfParts>
  <Company>Enjoy My Fine Releases.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المادة : (اللغة العربية)                                         كلية الهندسة/ قسم الميكانيك         المحاضرة السابعة عشرة:  المعلقات</dc:title>
  <dc:creator>DR.Ahmed Saker 2o1O</dc:creator>
  <cp:lastModifiedBy>DR.Ahmed Saker 2o1O</cp:lastModifiedBy>
  <cp:revision>5</cp:revision>
  <dcterms:created xsi:type="dcterms:W3CDTF">2020-03-14T19:04:32Z</dcterms:created>
  <dcterms:modified xsi:type="dcterms:W3CDTF">2020-03-14T20:41:07Z</dcterms:modified>
</cp:coreProperties>
</file>