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5CFEEBF-7B0C-4DD6-ACE4-87776A36E0A7}"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AB1F9E5-4EB4-4814-9614-DF9923E13432}"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EEBF-7B0C-4DD6-ACE4-87776A36E0A7}"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AB1F9E5-4EB4-4814-9614-DF9923E13432}"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5CFEEBF-7B0C-4DD6-ACE4-87776A36E0A7}"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AB1F9E5-4EB4-4814-9614-DF9923E13432}"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EEBF-7B0C-4DD6-ACE4-87776A36E0A7}"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AB1F9E5-4EB4-4814-9614-DF9923E13432}" type="slidenum">
              <a:rPr lang="ar-IQ" smtClean="0"/>
              <a:t>‹#›</a:t>
            </a:fld>
            <a:endParaRPr lang="ar-IQ"/>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CFEEBF-7B0C-4DD6-ACE4-87776A36E0A7}"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AB1F9E5-4EB4-4814-9614-DF9923E13432}"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5CFEEBF-7B0C-4DD6-ACE4-87776A36E0A7}"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AB1F9E5-4EB4-4814-9614-DF9923E13432}"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5CFEEBF-7B0C-4DD6-ACE4-87776A36E0A7}" type="datetimeFigureOut">
              <a:rPr lang="ar-IQ" smtClean="0"/>
              <a:t>20/07/1441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AB1F9E5-4EB4-4814-9614-DF9923E13432}"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CFEEBF-7B0C-4DD6-ACE4-87776A36E0A7}" type="datetimeFigureOut">
              <a:rPr lang="ar-IQ" smtClean="0"/>
              <a:t>20/07/1441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AB1F9E5-4EB4-4814-9614-DF9923E13432}"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E5CFEEBF-7B0C-4DD6-ACE4-87776A36E0A7}" type="datetimeFigureOut">
              <a:rPr lang="ar-IQ" smtClean="0"/>
              <a:t>20/07/1441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AB1F9E5-4EB4-4814-9614-DF9923E13432}"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5CFEEBF-7B0C-4DD6-ACE4-87776A36E0A7}"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AB1F9E5-4EB4-4814-9614-DF9923E13432}"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CFEEBF-7B0C-4DD6-ACE4-87776A36E0A7}"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AB1F9E5-4EB4-4814-9614-DF9923E13432}"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E5CFEEBF-7B0C-4DD6-ACE4-87776A36E0A7}" type="datetimeFigureOut">
              <a:rPr lang="ar-IQ" smtClean="0"/>
              <a:t>20/07/1441</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AB1F9E5-4EB4-4814-9614-DF9923E13432}"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2000" b="1" dirty="0" smtClean="0">
                <a:solidFill>
                  <a:srgbClr val="7030A0"/>
                </a:solidFill>
              </a:rPr>
              <a:t> المادة : (اللغة العربية)                                         كلية الهندسة/ قسم الميكانيك</a:t>
            </a:r>
            <a:r>
              <a:rPr lang="ar-IQ" sz="2000" dirty="0" smtClean="0">
                <a:solidFill>
                  <a:srgbClr val="7030A0"/>
                </a:solidFill>
              </a:rPr>
              <a:t/>
            </a:r>
            <a:br>
              <a:rPr lang="ar-IQ" sz="2000" dirty="0" smtClean="0">
                <a:solidFill>
                  <a:srgbClr val="7030A0"/>
                </a:solidFill>
              </a:rPr>
            </a:br>
            <a:r>
              <a:rPr lang="ar-IQ" sz="2000" b="1" dirty="0" smtClean="0">
                <a:solidFill>
                  <a:srgbClr val="7030A0"/>
                </a:solidFill>
              </a:rPr>
              <a:t/>
            </a:r>
            <a:br>
              <a:rPr lang="ar-IQ" sz="2000" b="1" dirty="0" smtClean="0">
                <a:solidFill>
                  <a:srgbClr val="7030A0"/>
                </a:solidFill>
              </a:rPr>
            </a:br>
            <a:r>
              <a:rPr lang="ar-IQ" sz="2000" b="1" dirty="0" smtClean="0">
                <a:solidFill>
                  <a:srgbClr val="7030A0"/>
                </a:solidFill>
              </a:rPr>
              <a:t>       </a:t>
            </a:r>
            <a:r>
              <a:rPr lang="ar-IQ" sz="2000" b="1" u="sng" dirty="0" smtClean="0">
                <a:solidFill>
                  <a:srgbClr val="0070C0"/>
                </a:solidFill>
              </a:rPr>
              <a:t>المحاضرة السادسة عشرة: </a:t>
            </a:r>
            <a:r>
              <a:rPr lang="en-US" sz="2000" b="1" dirty="0" smtClean="0"/>
              <a:t> </a:t>
            </a:r>
            <a:r>
              <a:rPr lang="ar-IQ" sz="2000" b="1" u="sng" dirty="0" smtClean="0">
                <a:solidFill>
                  <a:srgbClr val="FF0000"/>
                </a:solidFill>
              </a:rPr>
              <a:t>الأدب العربي </a:t>
            </a:r>
            <a:endParaRPr lang="en-US" sz="2000" u="sng" dirty="0">
              <a:solidFill>
                <a:srgbClr val="FF0000"/>
              </a:solidFill>
            </a:endParaRPr>
          </a:p>
        </p:txBody>
      </p:sp>
      <p:sp>
        <p:nvSpPr>
          <p:cNvPr id="3" name="Rectangle 2"/>
          <p:cNvSpPr/>
          <p:nvPr/>
        </p:nvSpPr>
        <p:spPr>
          <a:xfrm>
            <a:off x="1119024" y="2420888"/>
            <a:ext cx="7056784" cy="3139321"/>
          </a:xfrm>
          <a:prstGeom prst="rect">
            <a:avLst/>
          </a:prstGeom>
        </p:spPr>
        <p:txBody>
          <a:bodyPr wrap="square">
            <a:spAutoFit/>
          </a:bodyPr>
          <a:lstStyle/>
          <a:p>
            <a:pPr algn="just"/>
            <a:r>
              <a:rPr lang="ar-IQ" sz="2200" dirty="0" smtClean="0"/>
              <a:t>      </a:t>
            </a:r>
            <a:r>
              <a:rPr lang="ar-SA" sz="2200" dirty="0" smtClean="0"/>
              <a:t>يمكن </a:t>
            </a:r>
            <a:r>
              <a:rPr lang="ar-SA" sz="2200" dirty="0"/>
              <a:t>أن يعرف مصطلح الأدب على أنَّه كلام إنشائيّ على نحو من البلاغة ويحدثُ تأثيرًا كبيرًا في عواطف القراء، أمَّا الأدب العربي فإنَّه يشملُ مختلف الأعمال المكتوبة باللغة العربية، ويمكن أن يشمل الأدب العربي كلَّ أنواع النثر والشعر والقصص والروايات والمسرح والنقد، وذلك عبرَ كلِّ العصور والمراحل التي مرَّ فيها الأدب العربي، ظهر الأدب العربي في القرن الخامس الميلادي فقط في عدَّة مخطوطات متفرقة كانت مكتوبة هنا أو هناك، وقد ازدهر الأدب العربي خلال العصر الذهبي للإسلام،  وقد كان لكل مرحلة من مراحل الأدب العربي خصائص معينة ميَّزت الأدب في ذلك العصر عن غيره في بقية العصور.</a:t>
            </a:r>
            <a:endParaRPr lang="en-US" sz="2200" dirty="0"/>
          </a:p>
        </p:txBody>
      </p:sp>
    </p:spTree>
    <p:extLst>
      <p:ext uri="{BB962C8B-B14F-4D97-AF65-F5344CB8AC3E}">
        <p14:creationId xmlns:p14="http://schemas.microsoft.com/office/powerpoint/2010/main" val="3001248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836712"/>
            <a:ext cx="6696744" cy="4493538"/>
          </a:xfrm>
          <a:prstGeom prst="rect">
            <a:avLst/>
          </a:prstGeom>
        </p:spPr>
        <p:txBody>
          <a:bodyPr wrap="square">
            <a:spAutoFit/>
          </a:bodyPr>
          <a:lstStyle/>
          <a:p>
            <a:pPr algn="just"/>
            <a:r>
              <a:rPr lang="ar-IQ" sz="2200" dirty="0"/>
              <a:t> </a:t>
            </a:r>
            <a:r>
              <a:rPr lang="ar-IQ" sz="2200" b="1" u="sng" dirty="0">
                <a:solidFill>
                  <a:srgbClr val="FF0000"/>
                </a:solidFill>
              </a:rPr>
              <a:t>العصر الجاهلي</a:t>
            </a:r>
            <a:r>
              <a:rPr lang="ar-IQ" sz="2200" dirty="0">
                <a:solidFill>
                  <a:srgbClr val="FF0000"/>
                </a:solidFill>
              </a:rPr>
              <a:t>: </a:t>
            </a:r>
            <a:endParaRPr lang="ar-IQ" sz="2200" dirty="0" smtClean="0">
              <a:solidFill>
                <a:srgbClr val="FF0000"/>
              </a:solidFill>
            </a:endParaRPr>
          </a:p>
          <a:p>
            <a:pPr algn="just"/>
            <a:r>
              <a:rPr lang="ar-IQ" sz="2200" dirty="0"/>
              <a:t> </a:t>
            </a:r>
            <a:r>
              <a:rPr lang="ar-IQ" sz="2200" dirty="0" smtClean="0"/>
              <a:t>       هو </a:t>
            </a:r>
            <a:r>
              <a:rPr lang="ar-IQ" sz="2200" dirty="0"/>
              <a:t>عصر بطولي، إذ إنّ احداثهُ هي واقع الانسان العربي ومسرحه  أرض القبيلة وبلاد العرب. وعرف هذا العصر بثقافته العالية فقد عرف بالأدب والمعرفة والعلم، وعرف بجودة الشعراء في النظم، وتناقله بين القبائل وبقاءه بتلك القوة عبر العصور الادبية اللاحقة عن طريق الرواية الشعرية، فلم يكن هناك تدوين خطي للشعر وإنما كانت رواية الشعر تأخذ طريقها في البيئة الجاهلية ؛لأنّها الوسيلة السليمة في الحفاظ على الشعر لتؤديه إلى الأجيال ضمن حلقة متصلة لا يطمسها ضياع ولا يحرمها اختلاط كتابة أو يضيعها تصحيف أو تحريف. لذا اختص بتلك الرواية أشخاص عرفوا بالرواة وهم: جمع رواية للشعر وهو كل شخص يحفظ شعراً وينشده أو يلازم شاعراً ويحمل عنه شعره أو يستظهر شعر قبيلة بعينها ويرويه فيحفظه في ذاكرته ضمن مدونات منقولة عن طريق الرواية الشفوية.</a:t>
            </a:r>
          </a:p>
        </p:txBody>
      </p:sp>
    </p:spTree>
    <p:extLst>
      <p:ext uri="{BB962C8B-B14F-4D97-AF65-F5344CB8AC3E}">
        <p14:creationId xmlns:p14="http://schemas.microsoft.com/office/powerpoint/2010/main" val="221561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836712"/>
            <a:ext cx="6768752" cy="4154984"/>
          </a:xfrm>
          <a:prstGeom prst="rect">
            <a:avLst/>
          </a:prstGeom>
        </p:spPr>
        <p:txBody>
          <a:bodyPr wrap="square">
            <a:spAutoFit/>
          </a:bodyPr>
          <a:lstStyle/>
          <a:p>
            <a:pPr algn="just"/>
            <a:r>
              <a:rPr lang="ar-IQ" sz="2200" b="1" u="sng" dirty="0">
                <a:solidFill>
                  <a:srgbClr val="FF0000"/>
                </a:solidFill>
              </a:rPr>
              <a:t>طبقات الشعراء </a:t>
            </a:r>
            <a:r>
              <a:rPr lang="ar-IQ" sz="2200" b="1" u="sng" dirty="0" smtClean="0">
                <a:solidFill>
                  <a:srgbClr val="FF0000"/>
                </a:solidFill>
              </a:rPr>
              <a:t>الجاهليين</a:t>
            </a:r>
          </a:p>
          <a:p>
            <a:pPr algn="just"/>
            <a:endParaRPr lang="en-US" sz="2200" dirty="0">
              <a:solidFill>
                <a:srgbClr val="FF0000"/>
              </a:solidFill>
            </a:endParaRPr>
          </a:p>
          <a:p>
            <a:pPr algn="just"/>
            <a:r>
              <a:rPr lang="ar-IQ" sz="2200" dirty="0"/>
              <a:t>  </a:t>
            </a:r>
            <a:r>
              <a:rPr lang="ar-IQ" sz="2200" dirty="0" smtClean="0"/>
              <a:t>    كانت </a:t>
            </a:r>
            <a:r>
              <a:rPr lang="ar-IQ" sz="2200" dirty="0"/>
              <a:t>العرب في الجاهلية تحرص على أن يكون لها شاعر وقائد وخطيب لكل قبيلة من قبائلها، فكانت إذا نبغ فيها شاعر تصنع الولائم وتقيم الأفراح وتهنئها القبائل الأُخرى. وذلك لأن الشعراء يمثلون قبائلهم ويقودون قومهم بقولهم، وينضحون عنهم يوم حفلهم، ويخلدون مآثرهم على الدهور، وينقشون مفاخرهم في الصدور، لا يبتغون على ذلك جزاء ولا صلة. وكان لكل شاعر راوية يلازمه ملازمة التلميذ لمعلمه. ينهج طريقه ويحفظ شعره ويرويه وينشره بين القبائل. فهناك الكثير من الشعراء ممن قضوا عهدا في الرواية أمثال امرؤ القيس الذي كان راوية لأبي دؤاد الإياذي، وزهير راوية اوس بن حجر، والاعشى راوية المسيب بن علس. في سلسلات شعرية للحفاظ على أشعار الشعراء.</a:t>
            </a:r>
            <a:endParaRPr lang="en-US" sz="2200" dirty="0"/>
          </a:p>
        </p:txBody>
      </p:sp>
    </p:spTree>
    <p:extLst>
      <p:ext uri="{BB962C8B-B14F-4D97-AF65-F5344CB8AC3E}">
        <p14:creationId xmlns:p14="http://schemas.microsoft.com/office/powerpoint/2010/main" val="3258950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124744"/>
            <a:ext cx="6840760" cy="4832092"/>
          </a:xfrm>
          <a:prstGeom prst="rect">
            <a:avLst/>
          </a:prstGeom>
        </p:spPr>
        <p:txBody>
          <a:bodyPr wrap="square">
            <a:spAutoFit/>
          </a:bodyPr>
          <a:lstStyle/>
          <a:p>
            <a:r>
              <a:rPr lang="ar-IQ" sz="2200" b="1" dirty="0">
                <a:solidFill>
                  <a:srgbClr val="FF0000"/>
                </a:solidFill>
              </a:rPr>
              <a:t>صنف الشعراء في أربع طبقات شعرية هي</a:t>
            </a:r>
            <a:r>
              <a:rPr lang="ar-IQ" sz="2200" b="1" dirty="0" smtClean="0">
                <a:solidFill>
                  <a:srgbClr val="FF0000"/>
                </a:solidFill>
              </a:rPr>
              <a:t>:</a:t>
            </a:r>
          </a:p>
          <a:p>
            <a:endParaRPr lang="en-US" sz="2200" dirty="0"/>
          </a:p>
          <a:p>
            <a:pPr lvl="0"/>
            <a:r>
              <a:rPr lang="ar-IQ" sz="2200" b="1" dirty="0" smtClean="0">
                <a:solidFill>
                  <a:srgbClr val="7030A0"/>
                </a:solidFill>
              </a:rPr>
              <a:t>أ- طبقة </a:t>
            </a:r>
            <a:r>
              <a:rPr lang="ar-IQ" sz="2200" b="1" dirty="0">
                <a:solidFill>
                  <a:srgbClr val="7030A0"/>
                </a:solidFill>
              </a:rPr>
              <a:t>الشعراء الجاهليين</a:t>
            </a:r>
            <a:r>
              <a:rPr lang="ar-IQ" sz="2200" dirty="0"/>
              <a:t>، وهم من عاشوا قبل الاسلام أو ادركوه ولم يقولوا فيه شيئا يذكر، أمثال امرئ القيس وزهير وأُمية بن أبي الصلت ولبيد.</a:t>
            </a:r>
            <a:endParaRPr lang="en-US" sz="2200" dirty="0"/>
          </a:p>
          <a:p>
            <a:endParaRPr lang="ar-IQ" sz="2200" dirty="0" smtClean="0">
              <a:solidFill>
                <a:srgbClr val="00B050"/>
              </a:solidFill>
            </a:endParaRPr>
          </a:p>
          <a:p>
            <a:r>
              <a:rPr lang="ar-IQ" sz="2200" dirty="0" smtClean="0">
                <a:solidFill>
                  <a:srgbClr val="00B050"/>
                </a:solidFill>
              </a:rPr>
              <a:t>ب- </a:t>
            </a:r>
            <a:r>
              <a:rPr lang="ar-IQ" sz="2200" b="1" dirty="0" smtClean="0">
                <a:solidFill>
                  <a:srgbClr val="00B050"/>
                </a:solidFill>
              </a:rPr>
              <a:t>طبقة </a:t>
            </a:r>
            <a:r>
              <a:rPr lang="ar-IQ" sz="2200" b="1" dirty="0">
                <a:solidFill>
                  <a:srgbClr val="00B050"/>
                </a:solidFill>
              </a:rPr>
              <a:t>الشعراء المخضرمين</a:t>
            </a:r>
            <a:r>
              <a:rPr lang="ar-IQ" sz="2200" dirty="0"/>
              <a:t>، وهم الذين اشتهروا بالشعر في الجاهلية والإسلام،أَمثال الخنساء وحسان بن ثابت</a:t>
            </a:r>
            <a:r>
              <a:rPr lang="ar-IQ" sz="2200" dirty="0" smtClean="0"/>
              <a:t>.</a:t>
            </a:r>
          </a:p>
          <a:p>
            <a:endParaRPr lang="en-US" sz="2200" dirty="0"/>
          </a:p>
          <a:p>
            <a:r>
              <a:rPr lang="ar-IQ" sz="2200" dirty="0">
                <a:solidFill>
                  <a:srgbClr val="00B0F0"/>
                </a:solidFill>
              </a:rPr>
              <a:t>جـ-</a:t>
            </a:r>
            <a:r>
              <a:rPr lang="ar-IQ" sz="2200" b="1" dirty="0"/>
              <a:t> </a:t>
            </a:r>
            <a:r>
              <a:rPr lang="ar-IQ" sz="2200" b="1" dirty="0">
                <a:solidFill>
                  <a:srgbClr val="0070C0"/>
                </a:solidFill>
              </a:rPr>
              <a:t>طبقة الشعراء الاسلاميين</a:t>
            </a:r>
            <a:r>
              <a:rPr lang="ar-IQ" sz="2200" b="1" dirty="0"/>
              <a:t>،</a:t>
            </a:r>
            <a:r>
              <a:rPr lang="ar-IQ" sz="2200" dirty="0"/>
              <a:t> وهم الناشئون في الاسلام الباقون على سليقتهم في العربية، أمثال شعراء العصر الأُموي</a:t>
            </a:r>
            <a:r>
              <a:rPr lang="ar-IQ" sz="2200" dirty="0" smtClean="0"/>
              <a:t>.</a:t>
            </a:r>
          </a:p>
          <a:p>
            <a:endParaRPr lang="en-US" sz="2200" dirty="0"/>
          </a:p>
          <a:p>
            <a:r>
              <a:rPr lang="ar-IQ" sz="2200" dirty="0" smtClean="0">
                <a:solidFill>
                  <a:srgbClr val="002060"/>
                </a:solidFill>
              </a:rPr>
              <a:t>د- </a:t>
            </a:r>
            <a:r>
              <a:rPr lang="ar-IQ" sz="2200" b="1" dirty="0" smtClean="0">
                <a:solidFill>
                  <a:srgbClr val="002060"/>
                </a:solidFill>
              </a:rPr>
              <a:t>طبقة </a:t>
            </a:r>
            <a:r>
              <a:rPr lang="ar-IQ" sz="2200" b="1" dirty="0">
                <a:solidFill>
                  <a:srgbClr val="002060"/>
                </a:solidFill>
              </a:rPr>
              <a:t>الشعراء المولدين</a:t>
            </a:r>
            <a:r>
              <a:rPr lang="ar-IQ" sz="2200" b="1" dirty="0"/>
              <a:t>،</a:t>
            </a:r>
            <a:r>
              <a:rPr lang="ar-IQ" sz="2200" dirty="0"/>
              <a:t> وهم الذين فسدت فيهم ملكة اللسان فعالجوها بالصناعة أمثال  شعراء العصر العباسي</a:t>
            </a:r>
            <a:r>
              <a:rPr lang="ar-IQ" sz="2200" dirty="0" smtClean="0"/>
              <a:t>.</a:t>
            </a:r>
          </a:p>
          <a:p>
            <a:endParaRPr lang="en-US" sz="2200" dirty="0"/>
          </a:p>
        </p:txBody>
      </p:sp>
    </p:spTree>
    <p:extLst>
      <p:ext uri="{BB962C8B-B14F-4D97-AF65-F5344CB8AC3E}">
        <p14:creationId xmlns:p14="http://schemas.microsoft.com/office/powerpoint/2010/main" val="923009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20933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57</TotalTime>
  <Words>447</Words>
  <Application>Microsoft Office PowerPoint</Application>
  <PresentationFormat>On-screen Show (4:3)</PresentationFormat>
  <Paragraphs>16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Waveform</vt:lpstr>
      <vt:lpstr> المادة : (اللغة العربية)                                         كلية الهندسة/ قسم الميكانيك         المحاضرة السادسة عشرة:  الأدب العربي </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المادة : (اللغة العربية)                                         كلية الهندسة/ قسم الميكانيك         المحاضرة السادسة عشرة:  العــدد</dc:title>
  <dc:creator>DR.Ahmed Saker 2o1O</dc:creator>
  <cp:lastModifiedBy>DR.Ahmed Saker 2o1O</cp:lastModifiedBy>
  <cp:revision>4</cp:revision>
  <dcterms:created xsi:type="dcterms:W3CDTF">2020-03-14T18:17:03Z</dcterms:created>
  <dcterms:modified xsi:type="dcterms:W3CDTF">2020-03-14T20:39:47Z</dcterms:modified>
</cp:coreProperties>
</file>