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0D1-21ED-4B2F-B6C4-ACB1C2DDB257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BA28-F35C-423C-AF46-F36E4DFC81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0D1-21ED-4B2F-B6C4-ACB1C2DDB257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BA28-F35C-423C-AF46-F36E4DFC81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0D1-21ED-4B2F-B6C4-ACB1C2DDB257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BA28-F35C-423C-AF46-F36E4DFC810B}" type="slidenum">
              <a:rPr lang="ar-IQ" smtClean="0"/>
              <a:t>‹#›</a:t>
            </a:fld>
            <a:endParaRPr lang="ar-IQ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0D1-21ED-4B2F-B6C4-ACB1C2DDB257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BA28-F35C-423C-AF46-F36E4DFC810B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0D1-21ED-4B2F-B6C4-ACB1C2DDB257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BA28-F35C-423C-AF46-F36E4DFC81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0D1-21ED-4B2F-B6C4-ACB1C2DDB257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BA28-F35C-423C-AF46-F36E4DFC810B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0D1-21ED-4B2F-B6C4-ACB1C2DDB257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BA28-F35C-423C-AF46-F36E4DFC81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0D1-21ED-4B2F-B6C4-ACB1C2DDB257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BA28-F35C-423C-AF46-F36E4DFC81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0D1-21ED-4B2F-B6C4-ACB1C2DDB257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BA28-F35C-423C-AF46-F36E4DFC81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0D1-21ED-4B2F-B6C4-ACB1C2DDB257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BA28-F35C-423C-AF46-F36E4DFC810B}" type="slidenum">
              <a:rPr lang="ar-IQ" smtClean="0"/>
              <a:t>‹#›</a:t>
            </a:fld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0D1-21ED-4B2F-B6C4-ACB1C2DDB257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BA28-F35C-423C-AF46-F36E4DFC810B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90200D1-21ED-4B2F-B6C4-ACB1C2DDB257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ECEBA28-F35C-423C-AF46-F36E4DFC810B}" type="slidenum">
              <a:rPr lang="ar-IQ" smtClean="0"/>
              <a:t>‹#›</a:t>
            </a:fld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2000" b="1" dirty="0" smtClean="0">
                <a:solidFill>
                  <a:srgbClr val="7030A0"/>
                </a:solidFill>
              </a:rPr>
              <a:t> المادة : (اللغة العربية)                                         كلية الهندسة/ قسم الميكانيك</a:t>
            </a:r>
            <a:r>
              <a:rPr lang="ar-IQ" sz="2000" dirty="0" smtClean="0">
                <a:solidFill>
                  <a:srgbClr val="7030A0"/>
                </a:solidFill>
              </a:rPr>
              <a:t/>
            </a:r>
            <a:br>
              <a:rPr lang="ar-IQ" sz="2000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/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>       </a:t>
            </a:r>
            <a:r>
              <a:rPr lang="ar-IQ" sz="2000" b="1" u="sng" dirty="0" smtClean="0">
                <a:solidFill>
                  <a:srgbClr val="0070C0"/>
                </a:solidFill>
              </a:rPr>
              <a:t>المحاضرة الخامسة عشرة: </a:t>
            </a:r>
            <a:r>
              <a:rPr lang="en-US" sz="2000" b="1" dirty="0" smtClean="0"/>
              <a:t> </a:t>
            </a:r>
            <a:r>
              <a:rPr lang="ar-SA" sz="2000" b="1" u="sng" dirty="0" smtClean="0">
                <a:solidFill>
                  <a:srgbClr val="FF0000"/>
                </a:solidFill>
              </a:rPr>
              <a:t>الع</a:t>
            </a:r>
            <a:r>
              <a:rPr lang="ar-IQ" sz="2000" b="1" u="sng" dirty="0" smtClean="0">
                <a:solidFill>
                  <a:srgbClr val="FF0000"/>
                </a:solidFill>
              </a:rPr>
              <a:t>ــ</a:t>
            </a:r>
            <a:r>
              <a:rPr lang="ar-SA" sz="2000" b="1" u="sng" dirty="0" smtClean="0">
                <a:solidFill>
                  <a:srgbClr val="FF0000"/>
                </a:solidFill>
              </a:rPr>
              <a:t>دد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772816"/>
            <a:ext cx="7416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400" dirty="0" smtClean="0"/>
              <a:t>     </a:t>
            </a:r>
            <a:r>
              <a:rPr lang="ar-SA" sz="2400" dirty="0" smtClean="0"/>
              <a:t>الاعداد </a:t>
            </a:r>
            <a:r>
              <a:rPr lang="ar-SA" sz="2400" dirty="0"/>
              <a:t>(الواحد، اثنان ، ثلاثة ... عشرة... مئة ، الف...   ) ألفاظ وضعت لتُبيّن كمية الأشياء . وهي بمجموعها موغلة في الإبهام ، لا تدلّ على شيء سوى رقميتها ، إلاّ إذا ذكر تمييزها (معدودها)  . ويُعرَب العدد بحسب موقعه في الجملة، فقد يقع مبتدأ، أو يقع فاعلاً، أو نائب فاعل، أو مفعولاً به، أو مضافًا إليه، إلى غير ذلك من المواقع الاعرابية.</a:t>
            </a:r>
            <a:endParaRPr lang="en-US" sz="2400" dirty="0"/>
          </a:p>
          <a:p>
            <a:r>
              <a:rPr lang="ar-SA" sz="2400" dirty="0"/>
              <a:t> </a:t>
            </a:r>
            <a:r>
              <a:rPr lang="ar-SA" sz="2400" b="1" dirty="0">
                <a:solidFill>
                  <a:srgbClr val="FF0000"/>
                </a:solidFill>
              </a:rPr>
              <a:t>صور العدد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ar-SA" sz="2400" dirty="0" smtClean="0"/>
              <a:t>1</a:t>
            </a:r>
            <a:r>
              <a:rPr lang="ar-IQ" sz="2400" dirty="0" smtClean="0"/>
              <a:t>-</a:t>
            </a:r>
            <a:r>
              <a:rPr lang="ar-SA" sz="2400" dirty="0" smtClean="0"/>
              <a:t> </a:t>
            </a:r>
            <a:r>
              <a:rPr lang="ar-SA" sz="2400" dirty="0">
                <a:solidFill>
                  <a:srgbClr val="C00000"/>
                </a:solidFill>
              </a:rPr>
              <a:t>الاعداد المفردة </a:t>
            </a:r>
            <a:r>
              <a:rPr lang="ar-SA" sz="2400" dirty="0"/>
              <a:t>وهي من (</a:t>
            </a:r>
            <a:r>
              <a:rPr lang="ar-SA" sz="2400" dirty="0" smtClean="0"/>
              <a:t>1</a:t>
            </a:r>
            <a:r>
              <a:rPr lang="ar-IQ" sz="2400" dirty="0" smtClean="0"/>
              <a:t>- </a:t>
            </a:r>
            <a:r>
              <a:rPr lang="ar-SA" sz="2400" dirty="0" smtClean="0"/>
              <a:t>10</a:t>
            </a:r>
            <a:r>
              <a:rPr lang="ar-SA" sz="2400" dirty="0"/>
              <a:t>)</a:t>
            </a:r>
            <a:endParaRPr lang="en-US" sz="2400" dirty="0"/>
          </a:p>
          <a:p>
            <a:r>
              <a:rPr lang="ar-SA" sz="2400" dirty="0" smtClean="0"/>
              <a:t>2</a:t>
            </a:r>
            <a:r>
              <a:rPr lang="ar-IQ" sz="2400" dirty="0" smtClean="0"/>
              <a:t>- </a:t>
            </a:r>
            <a:r>
              <a:rPr lang="ar-SA" sz="2400" dirty="0" smtClean="0">
                <a:solidFill>
                  <a:srgbClr val="0070C0"/>
                </a:solidFill>
              </a:rPr>
              <a:t>الاعداد </a:t>
            </a:r>
            <a:r>
              <a:rPr lang="ar-SA" sz="2400" dirty="0">
                <a:solidFill>
                  <a:srgbClr val="0070C0"/>
                </a:solidFill>
              </a:rPr>
              <a:t>المركبة </a:t>
            </a:r>
            <a:r>
              <a:rPr lang="ar-SA" sz="2400" dirty="0"/>
              <a:t>وهي </a:t>
            </a:r>
            <a:r>
              <a:rPr lang="ar-SA" sz="2400" dirty="0" smtClean="0"/>
              <a:t>من(11</a:t>
            </a:r>
            <a:r>
              <a:rPr lang="ar-IQ" sz="2400" dirty="0" smtClean="0"/>
              <a:t>- </a:t>
            </a:r>
            <a:r>
              <a:rPr lang="ar-SA" sz="2400" dirty="0" smtClean="0"/>
              <a:t>19</a:t>
            </a:r>
            <a:r>
              <a:rPr lang="ar-SA" sz="2400" dirty="0"/>
              <a:t>)</a:t>
            </a:r>
            <a:endParaRPr lang="en-US" sz="2400" dirty="0"/>
          </a:p>
          <a:p>
            <a:r>
              <a:rPr lang="ar-SA" sz="2400" dirty="0" smtClean="0"/>
              <a:t>3</a:t>
            </a:r>
            <a:r>
              <a:rPr lang="ar-IQ" sz="2400" dirty="0" smtClean="0"/>
              <a:t>- </a:t>
            </a:r>
            <a:r>
              <a:rPr lang="ar-SA" sz="2400" dirty="0" smtClean="0">
                <a:solidFill>
                  <a:srgbClr val="00B050"/>
                </a:solidFill>
              </a:rPr>
              <a:t>الاعداد  </a:t>
            </a:r>
            <a:r>
              <a:rPr lang="ar-SA" sz="2400" dirty="0">
                <a:solidFill>
                  <a:srgbClr val="00B050"/>
                </a:solidFill>
              </a:rPr>
              <a:t>المعطوفة </a:t>
            </a:r>
            <a:r>
              <a:rPr lang="ar-SA" sz="2400" dirty="0"/>
              <a:t>وهي </a:t>
            </a:r>
            <a:r>
              <a:rPr lang="ar-SA" sz="2400" dirty="0" smtClean="0"/>
              <a:t>من(21</a:t>
            </a:r>
            <a:r>
              <a:rPr lang="ar-IQ" sz="2400" dirty="0" smtClean="0"/>
              <a:t>- </a:t>
            </a:r>
            <a:r>
              <a:rPr lang="ar-SA" sz="2400" dirty="0" smtClean="0"/>
              <a:t>99</a:t>
            </a:r>
            <a:r>
              <a:rPr lang="ar-SA" sz="2400" dirty="0"/>
              <a:t>) </a:t>
            </a:r>
            <a:endParaRPr lang="en-US" sz="2400" dirty="0"/>
          </a:p>
          <a:p>
            <a:r>
              <a:rPr lang="ar-SA" sz="2400" dirty="0" smtClean="0"/>
              <a:t>4</a:t>
            </a:r>
            <a:r>
              <a:rPr lang="ar-IQ" sz="2400" dirty="0" smtClean="0"/>
              <a:t>-</a:t>
            </a:r>
            <a:r>
              <a:rPr lang="ar-SA" sz="2400" dirty="0" smtClean="0"/>
              <a:t> </a:t>
            </a:r>
            <a:r>
              <a:rPr lang="ar-SA" sz="2400" dirty="0">
                <a:solidFill>
                  <a:srgbClr val="7030A0"/>
                </a:solidFill>
              </a:rPr>
              <a:t>الفاظ العقود </a:t>
            </a:r>
            <a:r>
              <a:rPr lang="ar-SA" sz="2400" dirty="0"/>
              <a:t>وهي من (</a:t>
            </a:r>
            <a:r>
              <a:rPr lang="ar-SA" sz="2400" dirty="0" smtClean="0"/>
              <a:t>20</a:t>
            </a:r>
            <a:r>
              <a:rPr lang="ar-IQ" sz="2400" dirty="0" smtClean="0"/>
              <a:t>- </a:t>
            </a:r>
            <a:r>
              <a:rPr lang="ar-SA" sz="2400" dirty="0" smtClean="0"/>
              <a:t>90</a:t>
            </a:r>
            <a:r>
              <a:rPr lang="ar-SA" sz="2400" dirty="0"/>
              <a:t>)</a:t>
            </a:r>
            <a:endParaRPr lang="en-US" sz="2400" dirty="0"/>
          </a:p>
          <a:p>
            <a:r>
              <a:rPr lang="ar-SA" sz="2400" dirty="0" smtClean="0"/>
              <a:t>5</a:t>
            </a:r>
            <a:r>
              <a:rPr lang="ar-IQ" sz="2400" dirty="0" smtClean="0"/>
              <a:t>-</a:t>
            </a:r>
            <a:r>
              <a:rPr lang="ar-SA" sz="2400" dirty="0" smtClean="0"/>
              <a:t> </a:t>
            </a:r>
            <a:r>
              <a:rPr lang="ar-SA" sz="2400" dirty="0">
                <a:solidFill>
                  <a:srgbClr val="FF0000"/>
                </a:solidFill>
              </a:rPr>
              <a:t>مئة ، وألف ، ومليون ...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88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476672"/>
            <a:ext cx="763284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>
                <a:solidFill>
                  <a:srgbClr val="FF0000"/>
                </a:solidFill>
              </a:rPr>
              <a:t>أحكام العدد من حيث التذكير </a:t>
            </a:r>
            <a:r>
              <a:rPr lang="ar-SA" sz="2200" b="1" dirty="0" smtClean="0">
                <a:solidFill>
                  <a:srgbClr val="FF0000"/>
                </a:solidFill>
              </a:rPr>
              <a:t>والتأنيث</a:t>
            </a:r>
            <a:endParaRPr lang="ar-IQ" sz="2200" b="1" dirty="0" smtClean="0">
              <a:solidFill>
                <a:srgbClr val="FF0000"/>
              </a:solidFill>
            </a:endParaRPr>
          </a:p>
          <a:p>
            <a:endParaRPr lang="en-US" sz="2200" dirty="0">
              <a:solidFill>
                <a:srgbClr val="FF0000"/>
              </a:solidFill>
            </a:endParaRPr>
          </a:p>
          <a:p>
            <a:r>
              <a:rPr lang="ar-SA" sz="2200" dirty="0">
                <a:solidFill>
                  <a:srgbClr val="FF0000"/>
                </a:solidFill>
              </a:rPr>
              <a:t>أولا </a:t>
            </a:r>
            <a:r>
              <a:rPr lang="ar-SA" sz="2200" dirty="0"/>
              <a:t>: </a:t>
            </a:r>
            <a:r>
              <a:rPr lang="ar-SA" sz="2200" dirty="0">
                <a:solidFill>
                  <a:srgbClr val="0070C0"/>
                </a:solidFill>
              </a:rPr>
              <a:t>العدد( </a:t>
            </a:r>
            <a:r>
              <a:rPr lang="ar-SA" sz="2200" dirty="0" smtClean="0">
                <a:solidFill>
                  <a:srgbClr val="0070C0"/>
                </a:solidFill>
              </a:rPr>
              <a:t>1</a:t>
            </a:r>
            <a:r>
              <a:rPr lang="ar-IQ" sz="2200" dirty="0" smtClean="0">
                <a:solidFill>
                  <a:srgbClr val="0070C0"/>
                </a:solidFill>
              </a:rPr>
              <a:t>- </a:t>
            </a:r>
            <a:r>
              <a:rPr lang="ar-SA" sz="2200" dirty="0" smtClean="0">
                <a:solidFill>
                  <a:srgbClr val="0070C0"/>
                </a:solidFill>
              </a:rPr>
              <a:t>2</a:t>
            </a:r>
            <a:r>
              <a:rPr lang="ar-SA" sz="2200" dirty="0">
                <a:solidFill>
                  <a:srgbClr val="0070C0"/>
                </a:solidFill>
              </a:rPr>
              <a:t>)</a:t>
            </a:r>
            <a:r>
              <a:rPr lang="ar-SA" sz="2200" dirty="0"/>
              <a:t> يطابق المعدود في التذكير والتأنيث سواء أكانا مفردين أم مركبين أم معطوفين .</a:t>
            </a:r>
            <a:endParaRPr lang="en-US" sz="2200" dirty="0"/>
          </a:p>
          <a:p>
            <a:r>
              <a:rPr lang="ar-SA" sz="2200" dirty="0"/>
              <a:t> </a:t>
            </a:r>
            <a:r>
              <a:rPr lang="ar-SA" sz="2200" dirty="0">
                <a:solidFill>
                  <a:srgbClr val="0070C0"/>
                </a:solidFill>
              </a:rPr>
              <a:t>والعددان  (1 - 2</a:t>
            </a:r>
            <a:r>
              <a:rPr lang="ar-SA" sz="2200" dirty="0"/>
              <a:t>) إذا كانا مفردين لا يحتاجان إلى تمييز، وإنّما يعربان صفة للعدد المتقدم؛ نحو: (طالبٌ واحدٌ، بيتٌ واحدٌ،  طالبةٌ واحدةٌ ،  قلمان اثنان، مؤسستان اثنتان).</a:t>
            </a:r>
            <a:endParaRPr lang="en-US" sz="2200" dirty="0"/>
          </a:p>
          <a:p>
            <a:r>
              <a:rPr lang="ar-SA" sz="2200" dirty="0">
                <a:solidFill>
                  <a:srgbClr val="7030A0"/>
                </a:solidFill>
              </a:rPr>
              <a:t>والعدد (اثنان واثنتان)</a:t>
            </a:r>
            <a:r>
              <a:rPr lang="ar-SA" sz="2200" dirty="0"/>
              <a:t> يأخذان إعراب المثنى، فيرفعان بالألف، وينصبان ويجرَّان بالياء؛ لأنّهما ملحقان بالمثنى.</a:t>
            </a:r>
            <a:endParaRPr lang="en-US" sz="2200" dirty="0"/>
          </a:p>
          <a:p>
            <a:r>
              <a:rPr lang="ar-SA" sz="2200" dirty="0">
                <a:solidFill>
                  <a:srgbClr val="C00000"/>
                </a:solidFill>
              </a:rPr>
              <a:t>العددان: (11 - 12) </a:t>
            </a:r>
            <a:r>
              <a:rPr lang="ar-SA" sz="2200" dirty="0"/>
              <a:t>يطابق  كلّ لفظ منهما ما بعده تذكيرًا وتأنيثًا، مثل : (أحد عشر قلما - اثنتا عشْرة فتاة  - اثنا عشر نقيبا - إحدى عشرة كلية). وللعدد (12) صورة (اثنا عشر، اثنتا عشْرة) يأخذ صدره إعراب المثنى، وعجزه يظل مبنيًّا على الفتح.</a:t>
            </a:r>
            <a:endParaRPr lang="en-US" sz="2200" dirty="0"/>
          </a:p>
          <a:p>
            <a:r>
              <a:rPr lang="ar-SA" sz="2200" dirty="0">
                <a:solidFill>
                  <a:srgbClr val="00B050"/>
                </a:solidFill>
              </a:rPr>
              <a:t>أمّا المعطوفة (21_22_31_32...)</a:t>
            </a:r>
            <a:r>
              <a:rPr lang="ar-SA" sz="2200" dirty="0"/>
              <a:t>  فيطابق الجزء الاول منها المعدود تذكيراً وتأنيثاً مثل (واحد وعشرون كتاباً، اثنان وعشرون قلماً، واحدى وعشرون مجلةً، واثنتان وعشرون منضدةً 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1515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764704"/>
            <a:ext cx="705678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200" dirty="0">
                <a:solidFill>
                  <a:srgbClr val="FF0000"/>
                </a:solidFill>
              </a:rPr>
              <a:t>ثانيا</a:t>
            </a:r>
            <a:r>
              <a:rPr lang="ar-SA" sz="2200" dirty="0"/>
              <a:t>: </a:t>
            </a:r>
            <a:r>
              <a:rPr lang="ar-SA" sz="2200" dirty="0">
                <a:solidFill>
                  <a:srgbClr val="0070C0"/>
                </a:solidFill>
              </a:rPr>
              <a:t>العدد (</a:t>
            </a:r>
            <a:r>
              <a:rPr lang="ar-SA" sz="2200" dirty="0" smtClean="0">
                <a:solidFill>
                  <a:srgbClr val="0070C0"/>
                </a:solidFill>
              </a:rPr>
              <a:t>3</a:t>
            </a:r>
            <a:r>
              <a:rPr lang="ar-IQ" sz="2200" dirty="0" smtClean="0">
                <a:solidFill>
                  <a:srgbClr val="0070C0"/>
                </a:solidFill>
              </a:rPr>
              <a:t>-</a:t>
            </a:r>
            <a:r>
              <a:rPr lang="ar-SA" sz="2200" dirty="0" smtClean="0">
                <a:solidFill>
                  <a:srgbClr val="0070C0"/>
                </a:solidFill>
              </a:rPr>
              <a:t> </a:t>
            </a:r>
            <a:r>
              <a:rPr lang="ar-SA" sz="2200" dirty="0">
                <a:solidFill>
                  <a:srgbClr val="0070C0"/>
                </a:solidFill>
              </a:rPr>
              <a:t>9) </a:t>
            </a:r>
            <a:r>
              <a:rPr lang="ar-SA" sz="2200" dirty="0"/>
              <a:t>يخالف العدد المعدود في التذكير والتأنيث سواء أكانا مفردين أم مركبين أم معطوفين. فتؤنث مع المذكر، وتذكر مع المؤنث فمثال المفردة : (ثلاثة أيام، وثلاث ليالٍ)، وتعرب الاعداد المفردة بالحركات (الضمة رفعا والفتحة نصبا والكسرة جرّا). </a:t>
            </a:r>
            <a:endParaRPr lang="ar-IQ" sz="2200" dirty="0" smtClean="0"/>
          </a:p>
          <a:p>
            <a:pPr algn="just"/>
            <a:endParaRPr lang="en-US" sz="2200" dirty="0"/>
          </a:p>
          <a:p>
            <a:pPr algn="just"/>
            <a:r>
              <a:rPr lang="ar-SA" sz="2200" dirty="0">
                <a:solidFill>
                  <a:srgbClr val="7030A0"/>
                </a:solidFill>
              </a:rPr>
              <a:t>ومثال الاعداد </a:t>
            </a:r>
            <a:r>
              <a:rPr lang="ar-SA" sz="2200" dirty="0" smtClean="0">
                <a:solidFill>
                  <a:srgbClr val="7030A0"/>
                </a:solidFill>
              </a:rPr>
              <a:t>المركبة</a:t>
            </a:r>
            <a:r>
              <a:rPr lang="ar-IQ" sz="2200" dirty="0" smtClean="0">
                <a:solidFill>
                  <a:srgbClr val="7030A0"/>
                </a:solidFill>
              </a:rPr>
              <a:t> </a:t>
            </a:r>
            <a:r>
              <a:rPr lang="ar-SA" sz="2200" dirty="0" smtClean="0">
                <a:solidFill>
                  <a:srgbClr val="7030A0"/>
                </a:solidFill>
              </a:rPr>
              <a:t>(</a:t>
            </a:r>
            <a:r>
              <a:rPr lang="ar-SA" sz="2200" dirty="0">
                <a:solidFill>
                  <a:srgbClr val="7030A0"/>
                </a:solidFill>
              </a:rPr>
              <a:t>13-19)</a:t>
            </a:r>
            <a:r>
              <a:rPr lang="ar-SA" sz="2200" dirty="0"/>
              <a:t> :(سبع عشرة شمعة ، وسبعة عشر مصباحا)، تُبنى على فتح الجزْأين في محل ... (بحسب موقع العدد المركب)،  نحو: ﴿ إِنِّي رَأَيْتُ أَحَدَ عَشَرَ كَوْكَبًا ﴾يوسف:4 ، نقول: عدد مركب، مبني على فتح الجزأين في محل نصب، مفعول به، وفي نحو: ﴿ عَلَيْهَا تِسْعَةَ عَشَرَ ﴾ المدثر : </a:t>
            </a:r>
            <a:r>
              <a:rPr lang="ar-SA" sz="2200" dirty="0" smtClean="0"/>
              <a:t>30، </a:t>
            </a:r>
            <a:r>
              <a:rPr lang="ar-SA" sz="2200" dirty="0"/>
              <a:t>نقول: عدد مركب مبني على فتح الجزأين في محل رفع، مبتدأ مؤخر، وشبه الجملة (عليها) في محل رفع خبر مقدم</a:t>
            </a:r>
            <a:r>
              <a:rPr lang="ar-SA" sz="2200" dirty="0" smtClean="0"/>
              <a:t>.</a:t>
            </a:r>
            <a:endParaRPr lang="ar-IQ" sz="2200" dirty="0" smtClean="0"/>
          </a:p>
          <a:p>
            <a:pPr algn="just"/>
            <a:endParaRPr lang="en-US" sz="2200" dirty="0"/>
          </a:p>
          <a:p>
            <a:pPr algn="just"/>
            <a:r>
              <a:rPr lang="ar-SA" sz="2200" dirty="0"/>
              <a:t>ومثال المعطوفة  (ستة وعشرون سائحا ، ست واربعون سائحة </a:t>
            </a:r>
            <a:r>
              <a:rPr lang="ar-SA" sz="2200" dirty="0" smtClean="0"/>
              <a:t>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6646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1556792"/>
            <a:ext cx="60486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400" dirty="0">
                <a:solidFill>
                  <a:srgbClr val="FF0000"/>
                </a:solidFill>
              </a:rPr>
              <a:t>ثالثا</a:t>
            </a:r>
            <a:r>
              <a:rPr lang="ar-SA" sz="2400" dirty="0"/>
              <a:t>: </a:t>
            </a:r>
            <a:r>
              <a:rPr lang="ar-SA" sz="2400" dirty="0">
                <a:solidFill>
                  <a:srgbClr val="0070C0"/>
                </a:solidFill>
              </a:rPr>
              <a:t>ألفاظ العقود (20-90)</a:t>
            </a:r>
            <a:r>
              <a:rPr lang="ar-SA" sz="2400" dirty="0"/>
              <a:t> وتكون بصيغة واحدة للمذكر والمؤنث مثل (خمسون رجلا ، وخمسون امرأة). تأخذ حكم جمع المذكر السالم؛ لأنّها ملحقة به، يعني: ترفع بالواو، وتنصب وتجرّ بالياء.</a:t>
            </a:r>
            <a:endParaRPr lang="en-US" sz="2400" dirty="0"/>
          </a:p>
          <a:p>
            <a:pPr algn="just"/>
            <a:r>
              <a:rPr lang="ar-SA" sz="2400" dirty="0">
                <a:solidFill>
                  <a:srgbClr val="FF0000"/>
                </a:solidFill>
              </a:rPr>
              <a:t>رابعا </a:t>
            </a:r>
            <a:r>
              <a:rPr lang="ar-SA" sz="2400" dirty="0"/>
              <a:t>: </a:t>
            </a:r>
            <a:r>
              <a:rPr lang="ar-SA" sz="2400" dirty="0">
                <a:solidFill>
                  <a:srgbClr val="7030A0"/>
                </a:solidFill>
              </a:rPr>
              <a:t>الاعداد (مئة، الف، مليون ...)</a:t>
            </a:r>
            <a:r>
              <a:rPr lang="ar-SA" sz="2400" dirty="0"/>
              <a:t> تكون بصيغة واحدة للمذكر والمؤنث مثل( مئةُ كتابٍ ، ومئةُ مجلةٍ ، ألفُ شخصٍ ، ألفُ نسمةٍ ، مليونُ دينارٍ ، مليونُ سيارةٍ</a:t>
            </a:r>
            <a:r>
              <a:rPr lang="ar-SA" sz="2400" dirty="0" smtClean="0"/>
              <a:t>).</a:t>
            </a:r>
            <a:endParaRPr lang="ar-IQ" sz="2400" dirty="0" smtClean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527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</TotalTime>
  <Words>543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Waveform</vt:lpstr>
      <vt:lpstr> المادة : (اللغة العربية)                                         كلية الهندسة/ قسم الميكانيك         المحاضرة الخامسة عشرة:  العــدد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المادة : (اللغة العربية)                                         كلية الهندسة/ قسم الميكانيك         المحاضرة الخامسة عشرة:  العــدد</dc:title>
  <dc:creator>DR.Ahmed Saker 2o1O</dc:creator>
  <cp:lastModifiedBy>DR.Ahmed Saker 2o1O</cp:lastModifiedBy>
  <cp:revision>2</cp:revision>
  <dcterms:created xsi:type="dcterms:W3CDTF">2020-03-14T17:17:13Z</dcterms:created>
  <dcterms:modified xsi:type="dcterms:W3CDTF">2020-03-14T17:28:27Z</dcterms:modified>
</cp:coreProperties>
</file>