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47163B-5B53-41E7-B4DE-4B5D9AEB8F16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058339-13B2-4096-B756-00322A00068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0880" cy="1296144"/>
          </a:xfrm>
        </p:spPr>
        <p:txBody>
          <a:bodyPr>
            <a:noAutofit/>
          </a:bodyPr>
          <a:lstStyle/>
          <a:p>
            <a:pPr algn="ctr"/>
            <a:r>
              <a:rPr lang="ar-IQ" sz="2000" b="1" dirty="0" smtClean="0"/>
              <a:t> </a:t>
            </a:r>
            <a:br>
              <a:rPr lang="ar-IQ" sz="2000" b="1" dirty="0" smtClean="0"/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>
                <a:solidFill>
                  <a:srgbClr val="7030A0"/>
                </a:solidFill>
              </a:rPr>
              <a:t/>
            </a:r>
            <a:br>
              <a:rPr lang="ar-IQ" sz="2000" b="1" dirty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المادة : (اللغة العربية)                                                 كلية الهندسة/ قسم الميكانيك</a:t>
            </a:r>
            <a:r>
              <a:rPr lang="ar-IQ" sz="2000" b="1" dirty="0" smtClean="0"/>
              <a:t>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الرابعة عشرة</a:t>
            </a:r>
            <a:r>
              <a:rPr lang="ar-IQ" sz="2000" b="1" u="sng" dirty="0" smtClean="0"/>
              <a:t>:  </a:t>
            </a:r>
            <a:r>
              <a:rPr lang="ar-SA" sz="2000" b="1" u="sng" dirty="0" smtClean="0">
                <a:solidFill>
                  <a:srgbClr val="FF0000"/>
                </a:solidFill>
              </a:rPr>
              <a:t>التاء المربوطة والتاء المبسوطة أو الطويلة (ة، ت)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539552" y="1916832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200" dirty="0" smtClean="0"/>
              <a:t>     </a:t>
            </a:r>
            <a:r>
              <a:rPr lang="ar-SA" sz="2200" dirty="0" smtClean="0"/>
              <a:t>تأتي </a:t>
            </a:r>
            <a:r>
              <a:rPr lang="ar-SA" sz="2200" dirty="0"/>
              <a:t>التاء في آخر الالفاظ فتكتب مربوطة(ة) وتكتب  مفتوحة (ت) ؛ وذلك على وفق ضوابط هي:</a:t>
            </a:r>
            <a:endParaRPr lang="en-US" sz="2200" dirty="0"/>
          </a:p>
          <a:p>
            <a:r>
              <a:rPr lang="ar-SA" sz="2200" b="1" u="sng" dirty="0"/>
              <a:t>أولا </a:t>
            </a:r>
            <a:r>
              <a:rPr lang="ar-SA" sz="2200" b="1" u="sng" dirty="0">
                <a:solidFill>
                  <a:srgbClr val="0070C0"/>
                </a:solidFill>
              </a:rPr>
              <a:t>التاء في الأسماء</a:t>
            </a:r>
            <a:r>
              <a:rPr lang="ar-SA" sz="2200" b="1" u="sng" dirty="0"/>
              <a:t>:</a:t>
            </a:r>
            <a:endParaRPr lang="en-US" sz="2200" dirty="0"/>
          </a:p>
          <a:p>
            <a:r>
              <a:rPr lang="ar-SA" sz="2200" u="sng" dirty="0"/>
              <a:t>	</a:t>
            </a:r>
            <a:r>
              <a:rPr lang="ar-SA" sz="2200" b="1" u="sng" dirty="0">
                <a:solidFill>
                  <a:srgbClr val="0070C0"/>
                </a:solidFill>
              </a:rPr>
              <a:t>التاء المربوطة في الأسماء </a:t>
            </a:r>
            <a:r>
              <a:rPr lang="ar-SA" sz="2200" b="1" u="sng" dirty="0"/>
              <a:t>:</a:t>
            </a:r>
            <a:endParaRPr lang="en-US" sz="2200" dirty="0"/>
          </a:p>
          <a:p>
            <a:pPr algn="just"/>
            <a:r>
              <a:rPr lang="ar-SA" sz="2200" dirty="0" smtClean="0"/>
              <a:t>1-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0070C0"/>
                </a:solidFill>
              </a:rPr>
              <a:t>كلّ </a:t>
            </a:r>
            <a:r>
              <a:rPr lang="ar-SA" sz="2200" dirty="0">
                <a:solidFill>
                  <a:srgbClr val="0070C0"/>
                </a:solidFill>
              </a:rPr>
              <a:t>تاء في آخر الاسم إذا صح الوقوف عليها بتحويلها الى هاء</a:t>
            </a:r>
            <a:r>
              <a:rPr lang="ar-SA" sz="2200" dirty="0"/>
              <a:t>، تكتب تاء مربوطة (ة) ، مثل غرفة، شجرة...، وكلّ تاء لا يصح الوقوف عليها بالهاء فهي تاء طويلة (ت) مثل : أخت، بنت، بيروت....</a:t>
            </a:r>
            <a:endParaRPr lang="en-US" sz="2200" dirty="0"/>
          </a:p>
          <a:p>
            <a:pPr algn="just"/>
            <a:r>
              <a:rPr lang="ar-SA" sz="2200" dirty="0" smtClean="0"/>
              <a:t>2-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FF0000"/>
                </a:solidFill>
              </a:rPr>
              <a:t>كلّ </a:t>
            </a:r>
            <a:r>
              <a:rPr lang="ar-SA" sz="2200" dirty="0">
                <a:solidFill>
                  <a:srgbClr val="FF0000"/>
                </a:solidFill>
              </a:rPr>
              <a:t>تاء في آخر الاسم مسبوقة بفتحة تكتب تاء مربوطة(ة)</a:t>
            </a:r>
            <a:r>
              <a:rPr lang="ar-SA" sz="2200" dirty="0"/>
              <a:t> مثل : فاطمة ، حديقة ، شاعرة، طلحة ، قتيبة. إلاّ إذا كانت التاء في الكلمة اصلية مثل : مؤقت ، مثبت.</a:t>
            </a:r>
            <a:endParaRPr lang="en-US" sz="2200" dirty="0"/>
          </a:p>
          <a:p>
            <a:pPr algn="just"/>
            <a:r>
              <a:rPr lang="ar-SA" sz="2200" dirty="0" smtClean="0"/>
              <a:t>3-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00B050"/>
                </a:solidFill>
              </a:rPr>
              <a:t>في </a:t>
            </a:r>
            <a:r>
              <a:rPr lang="ar-SA" sz="2200" dirty="0">
                <a:solidFill>
                  <a:srgbClr val="00B050"/>
                </a:solidFill>
              </a:rPr>
              <a:t>كلّ اسم مشتق من الفعل المعتل الآخر، سواء أكان مفردا أم جمعا </a:t>
            </a:r>
            <a:r>
              <a:rPr lang="ar-SA" sz="2200" dirty="0"/>
              <a:t>مثل : زكاة، وفاة، صلاة، أداة ، شاة...، ومثال جمع  التكسير : قضاة، غزاة، دعاة، رماة، رواة...</a:t>
            </a:r>
            <a:endParaRPr lang="en-US" sz="2200" dirty="0"/>
          </a:p>
          <a:p>
            <a:pPr algn="ctr"/>
            <a:r>
              <a:rPr lang="ar-SA" sz="2200" dirty="0"/>
              <a:t>***************</a:t>
            </a:r>
            <a:endParaRPr lang="ar-IQ" sz="2200" dirty="0"/>
          </a:p>
        </p:txBody>
      </p:sp>
    </p:spTree>
    <p:extLst>
      <p:ext uri="{BB962C8B-B14F-4D97-AF65-F5344CB8AC3E}">
        <p14:creationId xmlns:p14="http://schemas.microsoft.com/office/powerpoint/2010/main" val="403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200" dirty="0"/>
              <a:t>	</a:t>
            </a:r>
            <a:r>
              <a:rPr lang="ar-SA" sz="2200" b="1" u="sng" dirty="0">
                <a:solidFill>
                  <a:srgbClr val="FF0000"/>
                </a:solidFill>
              </a:rPr>
              <a:t>التاء المبسوطة(الطويلة) في الأسماء </a:t>
            </a:r>
            <a:endParaRPr lang="en-US" sz="2200" dirty="0">
              <a:solidFill>
                <a:srgbClr val="FF0000"/>
              </a:solidFill>
            </a:endParaRPr>
          </a:p>
          <a:p>
            <a:pPr algn="just"/>
            <a:r>
              <a:rPr lang="ar-SA" sz="2200" dirty="0"/>
              <a:t>    وتكتب في آخر الاسماء مفتوحة (ت) على وفق ضوابط هي:</a:t>
            </a:r>
            <a:endParaRPr lang="en-US" sz="2200" dirty="0"/>
          </a:p>
          <a:p>
            <a:pPr algn="just"/>
            <a:r>
              <a:rPr lang="ar-SA" sz="2200" dirty="0" smtClean="0"/>
              <a:t>1-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00B050"/>
                </a:solidFill>
              </a:rPr>
              <a:t>كلّ </a:t>
            </a:r>
            <a:r>
              <a:rPr lang="ar-SA" sz="2200" dirty="0">
                <a:solidFill>
                  <a:srgbClr val="00B050"/>
                </a:solidFill>
              </a:rPr>
              <a:t>اسم وردت في آخره تاء لا يصلح قلبها هاء حين الوقوف عليها</a:t>
            </a:r>
            <a:r>
              <a:rPr lang="ar-SA" sz="2200" dirty="0"/>
              <a:t> مثل : أخت ، بنت ، فرات.</a:t>
            </a:r>
            <a:endParaRPr lang="en-US" sz="2200" dirty="0"/>
          </a:p>
          <a:p>
            <a:pPr algn="just"/>
            <a:r>
              <a:rPr lang="ar-SA" sz="2200" dirty="0" smtClean="0"/>
              <a:t>2-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0070C0"/>
                </a:solidFill>
              </a:rPr>
              <a:t>كلّ </a:t>
            </a:r>
            <a:r>
              <a:rPr lang="ar-SA" sz="2200" dirty="0">
                <a:solidFill>
                  <a:srgbClr val="0070C0"/>
                </a:solidFill>
              </a:rPr>
              <a:t>اسم وردت في آخره تاء لم تسبق بفتحة بل سبقت بكسرة أو ضمة أو سكون </a:t>
            </a:r>
            <a:r>
              <a:rPr lang="ar-SA" sz="2200" dirty="0"/>
              <a:t>مثل : ساكت، زيوُت، التثبّت .</a:t>
            </a:r>
            <a:endParaRPr lang="en-US" sz="2200" dirty="0"/>
          </a:p>
          <a:p>
            <a:pPr algn="just"/>
            <a:r>
              <a:rPr lang="ar-SA" sz="2200" dirty="0" smtClean="0"/>
              <a:t>3-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C00000"/>
                </a:solidFill>
              </a:rPr>
              <a:t>كلّ </a:t>
            </a:r>
            <a:r>
              <a:rPr lang="ar-SA" sz="2200" dirty="0">
                <a:solidFill>
                  <a:srgbClr val="C00000"/>
                </a:solidFill>
              </a:rPr>
              <a:t>اسم وردت في آخره تاء اصلية </a:t>
            </a:r>
            <a:r>
              <a:rPr lang="ar-SA" sz="2200" dirty="0"/>
              <a:t>مثل : وقت ، نبات ، سكوت، اصوات.</a:t>
            </a:r>
            <a:endParaRPr lang="en-US" sz="2200" dirty="0"/>
          </a:p>
          <a:p>
            <a:pPr algn="just"/>
            <a:r>
              <a:rPr lang="ar-SA" sz="2200" dirty="0" smtClean="0"/>
              <a:t>4-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7030A0"/>
                </a:solidFill>
              </a:rPr>
              <a:t>في </a:t>
            </a:r>
            <a:r>
              <a:rPr lang="ar-SA" sz="2200" dirty="0">
                <a:solidFill>
                  <a:srgbClr val="7030A0"/>
                </a:solidFill>
              </a:rPr>
              <a:t>جمع المؤنث السالم وما أُلحِق به</a:t>
            </a:r>
            <a:r>
              <a:rPr lang="ar-SA" sz="2200" dirty="0"/>
              <a:t> مثل : مهندسات ، طالبات، اولات ، عرفات.</a:t>
            </a:r>
            <a:endParaRPr lang="en-US" sz="2200" dirty="0"/>
          </a:p>
          <a:p>
            <a:pPr algn="just"/>
            <a:r>
              <a:rPr lang="ar-SA" sz="2200" dirty="0" smtClean="0"/>
              <a:t>5-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FF0000"/>
                </a:solidFill>
              </a:rPr>
              <a:t>في </a:t>
            </a:r>
            <a:r>
              <a:rPr lang="ar-SA" sz="2200" dirty="0">
                <a:solidFill>
                  <a:srgbClr val="FF0000"/>
                </a:solidFill>
              </a:rPr>
              <a:t>اسماء البلدان والانهار والمواضع وغيرها من المصطلحات الجغرافية،  والاسماء  الاجنبية الاعلام وبعض النباتات،</a:t>
            </a:r>
            <a:r>
              <a:rPr lang="ar-SA" sz="2200" dirty="0"/>
              <a:t> مثل : حضرموت ، الكوت، جانيت ، اللفت .</a:t>
            </a:r>
            <a:endParaRPr lang="en-US" sz="2200" dirty="0"/>
          </a:p>
          <a:p>
            <a:pPr algn="just"/>
            <a:r>
              <a:rPr lang="ar-SA" sz="2200" dirty="0" smtClean="0"/>
              <a:t>6-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7030A0"/>
                </a:solidFill>
              </a:rPr>
              <a:t>بعض </a:t>
            </a:r>
            <a:r>
              <a:rPr lang="ar-SA" sz="2200" dirty="0">
                <a:solidFill>
                  <a:srgbClr val="7030A0"/>
                </a:solidFill>
              </a:rPr>
              <a:t>الاعلام التركية </a:t>
            </a:r>
            <a:r>
              <a:rPr lang="ar-SA" sz="2200" dirty="0"/>
              <a:t>مثل : مدحت ، بهجت، جودت.</a:t>
            </a:r>
            <a:endParaRPr lang="en-US" sz="2200" dirty="0"/>
          </a:p>
          <a:p>
            <a:r>
              <a:rPr lang="ar-SA" sz="2200" dirty="0" smtClean="0"/>
              <a:t>7-</a:t>
            </a:r>
            <a:r>
              <a:rPr lang="ar-IQ" sz="2200" dirty="0" smtClean="0"/>
              <a:t> </a:t>
            </a:r>
            <a:r>
              <a:rPr lang="ar-SA" sz="2200" dirty="0" smtClean="0">
                <a:solidFill>
                  <a:srgbClr val="0070C0"/>
                </a:solidFill>
              </a:rPr>
              <a:t>في </a:t>
            </a:r>
            <a:r>
              <a:rPr lang="ar-SA" sz="2200" dirty="0">
                <a:solidFill>
                  <a:srgbClr val="0070C0"/>
                </a:solidFill>
              </a:rPr>
              <a:t>يا أبت ، ويا أمت</a:t>
            </a:r>
            <a:r>
              <a:rPr lang="ar-SA" sz="2200" dirty="0"/>
              <a:t>. </a:t>
            </a:r>
            <a:endParaRPr lang="en-US" sz="2200" dirty="0"/>
          </a:p>
          <a:p>
            <a:pPr algn="ctr"/>
            <a:r>
              <a:rPr lang="ar-SA" sz="2200" dirty="0"/>
              <a:t>**************************</a:t>
            </a:r>
            <a:endParaRPr lang="ar-IQ" sz="2200" dirty="0"/>
          </a:p>
        </p:txBody>
      </p:sp>
    </p:spTree>
    <p:extLst>
      <p:ext uri="{BB962C8B-B14F-4D97-AF65-F5344CB8AC3E}">
        <p14:creationId xmlns:p14="http://schemas.microsoft.com/office/powerpoint/2010/main" val="25045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836712"/>
            <a:ext cx="60486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b="1" u="sng" dirty="0">
                <a:solidFill>
                  <a:srgbClr val="FF0000"/>
                </a:solidFill>
              </a:rPr>
              <a:t>ثانيا: التاء في الأفعال </a:t>
            </a:r>
            <a:endParaRPr lang="ar-IQ" sz="2400" b="1" u="sng" dirty="0" smtClean="0">
              <a:solidFill>
                <a:srgbClr val="FF0000"/>
              </a:solidFill>
            </a:endParaRPr>
          </a:p>
          <a:p>
            <a:pPr algn="just"/>
            <a:endParaRPr lang="en-US" sz="2400" dirty="0"/>
          </a:p>
          <a:p>
            <a:pPr algn="just"/>
            <a:r>
              <a:rPr lang="ar-SA" sz="2400" dirty="0"/>
              <a:t>    لا تكتب التاء في آخر الأفعال إلاّ مبسوطة(ت) ولا ترد مربوطة(ة) أبدا، وترد في الأفعال :</a:t>
            </a:r>
            <a:endParaRPr lang="en-US" sz="2400" dirty="0"/>
          </a:p>
          <a:p>
            <a:pPr algn="just"/>
            <a:r>
              <a:rPr lang="ar-SA" sz="2400" dirty="0" smtClean="0"/>
              <a:t>1-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70C0"/>
                </a:solidFill>
              </a:rPr>
              <a:t>اذا </a:t>
            </a:r>
            <a:r>
              <a:rPr lang="ar-SA" sz="2400" dirty="0">
                <a:solidFill>
                  <a:srgbClr val="0070C0"/>
                </a:solidFill>
              </a:rPr>
              <a:t>كانت التاء أصلية </a:t>
            </a:r>
            <a:r>
              <a:rPr lang="ar-SA" sz="2400" dirty="0"/>
              <a:t>مثل :  نبت ، ينبت ، بات، تفاوت.</a:t>
            </a:r>
            <a:endParaRPr lang="en-US" sz="2400" dirty="0"/>
          </a:p>
          <a:p>
            <a:pPr algn="just"/>
            <a:r>
              <a:rPr lang="ar-SA" sz="2400" dirty="0" smtClean="0"/>
              <a:t>2-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B050"/>
                </a:solidFill>
              </a:rPr>
              <a:t>إذا </a:t>
            </a:r>
            <a:r>
              <a:rPr lang="ar-SA" sz="2400" dirty="0">
                <a:solidFill>
                  <a:srgbClr val="00B050"/>
                </a:solidFill>
              </a:rPr>
              <a:t>كانت تاء التأنيث الساكنة </a:t>
            </a:r>
            <a:r>
              <a:rPr lang="ar-SA" sz="2400" dirty="0"/>
              <a:t>مثل : أشرقت الشمس، وكتبت هند</a:t>
            </a:r>
            <a:endParaRPr lang="en-US" sz="2400" dirty="0"/>
          </a:p>
          <a:p>
            <a:pPr algn="just"/>
            <a:r>
              <a:rPr lang="ar-SA" sz="2400" dirty="0" smtClean="0"/>
              <a:t>3-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C00000"/>
                </a:solidFill>
              </a:rPr>
              <a:t>إذا </a:t>
            </a:r>
            <a:r>
              <a:rPr lang="ar-SA" sz="2400" dirty="0">
                <a:solidFill>
                  <a:srgbClr val="C00000"/>
                </a:solidFill>
              </a:rPr>
              <a:t>كانت التاء ضمير رفع متحرك متصل (تُ ،تَ، تِ) </a:t>
            </a:r>
            <a:endParaRPr lang="en-US" sz="2400" dirty="0">
              <a:solidFill>
                <a:srgbClr val="C00000"/>
              </a:solidFill>
            </a:endParaRPr>
          </a:p>
          <a:p>
            <a:pPr algn="just"/>
            <a:r>
              <a:rPr lang="ar-SA" sz="2400" dirty="0"/>
              <a:t>مثل : (جئتُ، جئتَ ، جئتِ) ومع اسمي الفعل هات ، هيهات.</a:t>
            </a:r>
            <a:endParaRPr lang="en-US" sz="2400" dirty="0"/>
          </a:p>
          <a:p>
            <a:pPr algn="ctr"/>
            <a:r>
              <a:rPr lang="ar-SA" sz="2400" dirty="0" smtClean="0"/>
              <a:t>*********************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99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268760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u="sng" dirty="0">
                <a:solidFill>
                  <a:srgbClr val="FF0000"/>
                </a:solidFill>
              </a:rPr>
              <a:t>ثالثا التاء في الحروف </a:t>
            </a:r>
            <a:r>
              <a:rPr lang="ar-SA" sz="2400" b="1" u="sng" dirty="0" smtClean="0">
                <a:solidFill>
                  <a:srgbClr val="FF0000"/>
                </a:solidFill>
              </a:rPr>
              <a:t>:</a:t>
            </a:r>
            <a:endParaRPr lang="ar-IQ" sz="2400" b="1" u="sng" dirty="0" smtClean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ar-SA" sz="2400" dirty="0"/>
              <a:t>تأتي التاء طويلة(ت) في آخر أربعة حروف هي :</a:t>
            </a:r>
            <a:endParaRPr lang="en-US" sz="2400" dirty="0"/>
          </a:p>
          <a:p>
            <a:r>
              <a:rPr lang="ar-SA" sz="2400" dirty="0" smtClean="0"/>
              <a:t>1-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C00000"/>
                </a:solidFill>
              </a:rPr>
              <a:t>ثُمّ </a:t>
            </a:r>
            <a:r>
              <a:rPr lang="ar-SA" sz="2400" dirty="0">
                <a:solidFill>
                  <a:srgbClr val="C00000"/>
                </a:solidFill>
              </a:rPr>
              <a:t>العاطفة إذا ألحقت بها التاء رسمت طويلة ، </a:t>
            </a:r>
            <a:r>
              <a:rPr lang="ar-SA" sz="2400" dirty="0"/>
              <a:t>ثُمّت .أما ثَمّة التي يشار بها الى البعيد بمعنى هناك فترسم بالتاء المربوطة(ة) ثَمّة.</a:t>
            </a:r>
            <a:endParaRPr lang="en-US" sz="2400" dirty="0"/>
          </a:p>
          <a:p>
            <a:r>
              <a:rPr lang="ar-SA" sz="2400" dirty="0" smtClean="0"/>
              <a:t>2-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70C0"/>
                </a:solidFill>
              </a:rPr>
              <a:t>رُبّ </a:t>
            </a:r>
            <a:r>
              <a:rPr lang="ar-SA" sz="2400" dirty="0">
                <a:solidFill>
                  <a:srgbClr val="0070C0"/>
                </a:solidFill>
              </a:rPr>
              <a:t>، رُبت وهي حرف جرّ 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ar-SA" sz="2400" dirty="0" smtClean="0"/>
              <a:t>3-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2060"/>
                </a:solidFill>
              </a:rPr>
              <a:t>لات </a:t>
            </a:r>
            <a:r>
              <a:rPr lang="ar-SA" sz="2400" dirty="0">
                <a:solidFill>
                  <a:srgbClr val="002060"/>
                </a:solidFill>
              </a:rPr>
              <a:t>المركبة من (لا لنافية وتاء التأنيث الساكنة فتحت لاتقاء ساكنين) .</a:t>
            </a:r>
            <a:endParaRPr lang="en-US" sz="2400" dirty="0">
              <a:solidFill>
                <a:srgbClr val="002060"/>
              </a:solidFill>
            </a:endParaRPr>
          </a:p>
          <a:p>
            <a:pPr algn="ctr"/>
            <a:r>
              <a:rPr lang="ar-SA" sz="2400" dirty="0"/>
              <a:t>**</a:t>
            </a:r>
            <a:r>
              <a:rPr lang="ar-SA" sz="2400" b="1" dirty="0"/>
              <a:t>***********************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0597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177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      المادة : (اللغة العربية)                                                 كلية الهندسة/ قسم الميكانيك           المحاضرة الرابعة عشرة:  التاء المربوطة والتاء المبسوطة أو الطويلة (ة، ت) 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                       كلية الهندسة/ قسم الميكانيك          المحاضرة الرابعة عشرة:  التاء المربوطة والتاء المبسوطة أو الطويلة (ة، ت)</dc:title>
  <dc:creator>DR.Ahmed Saker 2o1O</dc:creator>
  <cp:lastModifiedBy>DR.Ahmed Saker 2o1O</cp:lastModifiedBy>
  <cp:revision>2</cp:revision>
  <dcterms:created xsi:type="dcterms:W3CDTF">2020-03-14T17:00:37Z</dcterms:created>
  <dcterms:modified xsi:type="dcterms:W3CDTF">2020-03-14T17:16:46Z</dcterms:modified>
</cp:coreProperties>
</file>