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188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02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733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982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969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083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63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61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342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920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146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5225D-30FD-4B2F-BEE5-A64AFA213ED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FE918-43EA-45B2-AC48-36617B7996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326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2000" b="1" dirty="0" smtClean="0"/>
              <a:t> </a:t>
            </a:r>
            <a:br>
              <a:rPr lang="ar-IQ" sz="2000" b="1" dirty="0" smtClean="0"/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المادة : (اللغة العربية)                                                 كلية الهندسة/ قسم الميكانيك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ar-IQ" sz="2000" dirty="0" smtClean="0"/>
              <a:t/>
            </a:r>
            <a:br>
              <a:rPr lang="ar-IQ" sz="2000" dirty="0" smtClean="0"/>
            </a:br>
            <a:r>
              <a:rPr lang="ar-IQ" sz="2000" b="1" dirty="0" smtClean="0"/>
              <a:t>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الثالثة عشرة</a:t>
            </a:r>
            <a:r>
              <a:rPr lang="ar-IQ" sz="2000" b="1" u="sng" dirty="0" smtClean="0"/>
              <a:t>:  </a:t>
            </a:r>
            <a:r>
              <a:rPr lang="ar-SA" sz="2000" b="1" u="sng" dirty="0">
                <a:solidFill>
                  <a:srgbClr val="FF0000"/>
                </a:solidFill>
              </a:rPr>
              <a:t>الحروف القمرية والشمسية </a:t>
            </a:r>
            <a:r>
              <a:rPr lang="ar-IQ" sz="2000" b="1" u="sng" dirty="0" smtClean="0">
                <a:solidFill>
                  <a:srgbClr val="FF0000"/>
                </a:solidFill>
              </a:rPr>
              <a:t>و</a:t>
            </a:r>
            <a:r>
              <a:rPr lang="ar-SA" sz="2000" b="1" u="sng" dirty="0">
                <a:solidFill>
                  <a:srgbClr val="FF0000"/>
                </a:solidFill>
              </a:rPr>
              <a:t> همزة القطع وهمزة الوصل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899592" y="1700808"/>
            <a:ext cx="70567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تُقسم الحروف الهجائية على قسمين :</a:t>
            </a:r>
            <a:endParaRPr lang="en-US" sz="2400" dirty="0"/>
          </a:p>
          <a:p>
            <a:pPr algn="just"/>
            <a:r>
              <a:rPr lang="ar-SA" sz="2400" dirty="0" smtClean="0"/>
              <a:t>1-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B050"/>
                </a:solidFill>
              </a:rPr>
              <a:t>الحروف </a:t>
            </a:r>
            <a:r>
              <a:rPr lang="ar-SA" sz="2400" dirty="0">
                <a:solidFill>
                  <a:srgbClr val="00B050"/>
                </a:solidFill>
              </a:rPr>
              <a:t>القمرية </a:t>
            </a:r>
            <a:r>
              <a:rPr lang="ar-SA" sz="2400" dirty="0"/>
              <a:t>:هي الحروف التي يبدأ بها اسم و تلفظ معها لام التعريف الداخلة عليها وهذه الحروف تجمع في عبارة ( ابغ حجك وخف عقيمه )، فـ( القمر، والوسيلة ، العافية ) كلمات بدأت بحرف قمري ولام التعريف  تُلفظ معها، واتخذت كلمة القمر أساسا لهذه التسمية 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pPr algn="just"/>
            <a:endParaRPr lang="en-US" sz="2400" dirty="0"/>
          </a:p>
          <a:p>
            <a:r>
              <a:rPr lang="ar-SA" sz="2400" dirty="0" smtClean="0"/>
              <a:t>2-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chemeClr val="accent6">
                    <a:lumMod val="75000"/>
                  </a:schemeClr>
                </a:solidFill>
              </a:rPr>
              <a:t>الحروف </a:t>
            </a:r>
            <a:r>
              <a:rPr lang="ar-SA" sz="2400" dirty="0">
                <a:solidFill>
                  <a:schemeClr val="accent6">
                    <a:lumMod val="75000"/>
                  </a:schemeClr>
                </a:solidFill>
              </a:rPr>
              <a:t>الشمسية </a:t>
            </a:r>
            <a:r>
              <a:rPr lang="ar-SA" sz="2400" dirty="0"/>
              <a:t>: وهي الحروف التي يبدأ بها اسم  ولا تُلفظ معها لام  التعريف الداخلة عليها فـ(الشمس) تلفظ (أشّمس) والتين تلفظ (أتّين) وهكذا بقية الحروف الشمسية، واتخذت كلمة الشمس أساسا لهذه التسمية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313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632848" cy="2118097"/>
          </a:xfrm>
        </p:spPr>
        <p:txBody>
          <a:bodyPr>
            <a:noAutofit/>
          </a:bodyPr>
          <a:lstStyle/>
          <a:p>
            <a:r>
              <a:rPr lang="ar-SA" sz="2200" b="1" u="sng" dirty="0" smtClean="0">
                <a:solidFill>
                  <a:srgbClr val="FF0000"/>
                </a:solidFill>
              </a:rPr>
              <a:t>همزة القطع وهمزة الوصل </a:t>
            </a:r>
            <a:r>
              <a:rPr lang="en-US" sz="2200" dirty="0" smtClean="0">
                <a:solidFill>
                  <a:srgbClr val="FF0000"/>
                </a:solidFill>
              </a:rPr>
              <a:t/>
            </a:r>
            <a:br>
              <a:rPr lang="en-US" sz="2200" dirty="0" smtClean="0">
                <a:solidFill>
                  <a:srgbClr val="FF0000"/>
                </a:solidFill>
              </a:rPr>
            </a:br>
            <a:r>
              <a:rPr lang="ar-SA" sz="2200" dirty="0" smtClean="0"/>
              <a:t>    تقترن الهمزة مع حرف الألف، فإذا وردت معه في أول الكلمة ولم تتصل بما قبلها اتصالا لفظيا سُميت همزة قطع وهي همزة تكتب وتلفظ مثل: (إِعلم) ،وإذا اتصلت بما قبلها اتصالا لفظيا سُميت همزة وصل مثل: (واعلم) وهي همزة تكتب ولا تلفظ فتقرأ(وعلم).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ar-IQ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8280920" cy="4320480"/>
          </a:xfrm>
        </p:spPr>
        <p:txBody>
          <a:bodyPr>
            <a:noAutofit/>
          </a:bodyPr>
          <a:lstStyle/>
          <a:p>
            <a:pPr algn="just"/>
            <a:r>
              <a:rPr lang="ar-SA" sz="2200" b="1" u="sng" dirty="0">
                <a:solidFill>
                  <a:srgbClr val="7030A0"/>
                </a:solidFill>
              </a:rPr>
              <a:t>همزة القطع</a:t>
            </a:r>
            <a:endParaRPr lang="en-US" sz="2200" dirty="0">
              <a:solidFill>
                <a:srgbClr val="7030A0"/>
              </a:solidFill>
            </a:endParaRPr>
          </a:p>
          <a:p>
            <a:pPr algn="just"/>
            <a:r>
              <a:rPr lang="ar-SA" sz="2200" dirty="0">
                <a:solidFill>
                  <a:schemeClr val="tx1"/>
                </a:solidFill>
              </a:rPr>
              <a:t>     وترسم همزة القطع على الألف مع حركتها مثل : (أَحمد، أُم ) إلاّ إذا كانت مكسورة فترسم الهمزة تحت الالف مثل:( إذا ،إلى)، وتأتي في الأسماء والأفعال والحروف :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 smtClean="0">
                <a:solidFill>
                  <a:schemeClr val="tx1"/>
                </a:solidFill>
              </a:rPr>
              <a:t>أ‌-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SA" sz="2200" dirty="0" smtClean="0">
                <a:solidFill>
                  <a:schemeClr val="tx1"/>
                </a:solidFill>
              </a:rPr>
              <a:t>ا</a:t>
            </a:r>
            <a:r>
              <a:rPr lang="ar-SA" sz="2200" dirty="0" smtClean="0">
                <a:solidFill>
                  <a:srgbClr val="FF0000"/>
                </a:solidFill>
              </a:rPr>
              <a:t>لأسماء</a:t>
            </a:r>
            <a:r>
              <a:rPr lang="ar-SA" sz="2200" dirty="0" smtClean="0">
                <a:solidFill>
                  <a:schemeClr val="tx1"/>
                </a:solidFill>
              </a:rPr>
              <a:t> </a:t>
            </a:r>
            <a:r>
              <a:rPr lang="ar-SA" sz="2200" dirty="0">
                <a:solidFill>
                  <a:schemeClr val="tx1"/>
                </a:solidFill>
              </a:rPr>
              <a:t>: ترد همزة القطع في الاسماء كلّها عدا اسماء محددة تكون فيها وصلا سنذكرها لاحقا.(أحمد، أمجد، إيناس، أمل)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>
                <a:solidFill>
                  <a:schemeClr val="tx1"/>
                </a:solidFill>
              </a:rPr>
              <a:t>ب- </a:t>
            </a:r>
            <a:r>
              <a:rPr lang="ar-SA" sz="2200" dirty="0">
                <a:solidFill>
                  <a:srgbClr val="C00000"/>
                </a:solidFill>
              </a:rPr>
              <a:t>الافعال</a:t>
            </a:r>
            <a:r>
              <a:rPr lang="ar-SA" sz="2200" dirty="0">
                <a:solidFill>
                  <a:schemeClr val="tx1"/>
                </a:solidFill>
              </a:rPr>
              <a:t>: ترد همزة القطع في ثلاثة مواضع : 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 smtClean="0">
                <a:solidFill>
                  <a:schemeClr val="tx1"/>
                </a:solidFill>
              </a:rPr>
              <a:t>1-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SA" sz="2200" dirty="0" smtClean="0">
                <a:solidFill>
                  <a:schemeClr val="tx1"/>
                </a:solidFill>
              </a:rPr>
              <a:t>الفعل </a:t>
            </a:r>
            <a:r>
              <a:rPr lang="ar-SA" sz="2200" dirty="0">
                <a:solidFill>
                  <a:schemeClr val="tx1"/>
                </a:solidFill>
              </a:rPr>
              <a:t>المبدوء بهمزة أصلية مثل : أكل، أخذ.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 smtClean="0">
                <a:solidFill>
                  <a:schemeClr val="tx1"/>
                </a:solidFill>
              </a:rPr>
              <a:t>2-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SA" sz="2200" dirty="0" smtClean="0">
                <a:solidFill>
                  <a:schemeClr val="tx1"/>
                </a:solidFill>
              </a:rPr>
              <a:t>الفعل </a:t>
            </a:r>
            <a:r>
              <a:rPr lang="ar-SA" sz="2200" dirty="0">
                <a:solidFill>
                  <a:schemeClr val="tx1"/>
                </a:solidFill>
              </a:rPr>
              <a:t>الرباعي المبدوء بالهمزة ، وأمره ومصدره، مثل: أكرمَ ، أكرِمْ ، إكراما 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 smtClean="0">
                <a:solidFill>
                  <a:schemeClr val="tx1"/>
                </a:solidFill>
              </a:rPr>
              <a:t>3-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SA" sz="2200" dirty="0" smtClean="0">
                <a:solidFill>
                  <a:schemeClr val="tx1"/>
                </a:solidFill>
              </a:rPr>
              <a:t>الفعل </a:t>
            </a:r>
            <a:r>
              <a:rPr lang="ar-SA" sz="2200" dirty="0">
                <a:solidFill>
                  <a:schemeClr val="tx1"/>
                </a:solidFill>
              </a:rPr>
              <a:t>المضارع المسند الى المتكلم سواء أكان ثلاثيا أم رباعيا أم خماسيا أم سداسيا ،مثل : انا أذهبُ، وأسافرُ، وأستغفرُ.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>
                <a:solidFill>
                  <a:schemeClr val="tx1"/>
                </a:solidFill>
              </a:rPr>
              <a:t> </a:t>
            </a:r>
            <a:r>
              <a:rPr lang="ar-SA" sz="2200" dirty="0" smtClean="0">
                <a:solidFill>
                  <a:schemeClr val="tx1"/>
                </a:solidFill>
              </a:rPr>
              <a:t>ج- </a:t>
            </a:r>
            <a:r>
              <a:rPr lang="ar-SA" sz="2200" dirty="0">
                <a:solidFill>
                  <a:srgbClr val="00B050"/>
                </a:solidFill>
              </a:rPr>
              <a:t>الحروف </a:t>
            </a:r>
            <a:r>
              <a:rPr lang="ar-SA" sz="2200" dirty="0">
                <a:solidFill>
                  <a:schemeClr val="tx1"/>
                </a:solidFill>
              </a:rPr>
              <a:t>: وتكون في الحروف كلّها عدا حرف (ال) مثل (إن، أن، إذا، ألا، إلا، أيا).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>
                <a:solidFill>
                  <a:schemeClr val="tx1"/>
                </a:solidFill>
              </a:rPr>
              <a:t> 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endParaRPr lang="ar-IQ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09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548680"/>
            <a:ext cx="74888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u="sng" dirty="0">
                <a:solidFill>
                  <a:srgbClr val="FF0000"/>
                </a:solidFill>
              </a:rPr>
              <a:t>همزة الوصل </a:t>
            </a:r>
            <a:endParaRPr lang="en-US" sz="2200" dirty="0">
              <a:solidFill>
                <a:srgbClr val="FF0000"/>
              </a:solidFill>
            </a:endParaRPr>
          </a:p>
          <a:p>
            <a:pPr algn="just"/>
            <a:r>
              <a:rPr lang="ar-SA" sz="2200" dirty="0"/>
              <a:t>     وهي تلك الألف التي ترد في أول اللفظ ، ولكنّها لا تلفظ ، بل يتخطاها اللسان الى ما بعدها ، وترد في الحالات الآتية :</a:t>
            </a:r>
            <a:endParaRPr lang="en-US" sz="2200" dirty="0"/>
          </a:p>
          <a:p>
            <a:pPr algn="just"/>
            <a:r>
              <a:rPr lang="ar-SA" sz="2200" dirty="0"/>
              <a:t>أ – </a:t>
            </a:r>
            <a:r>
              <a:rPr lang="ar-SA" sz="2200" dirty="0">
                <a:solidFill>
                  <a:srgbClr val="C00000"/>
                </a:solidFill>
              </a:rPr>
              <a:t>الأسماء</a:t>
            </a:r>
            <a:r>
              <a:rPr lang="ar-SA" sz="2200" dirty="0"/>
              <a:t> وترد في اسماء محددة هي  : ( ابن ، ابنة، اثنان، اثنتان، امرؤ، امرأة ، اسم ، ايمن في القسم ).</a:t>
            </a:r>
            <a:endParaRPr lang="en-US" sz="2200" dirty="0"/>
          </a:p>
          <a:p>
            <a:pPr algn="just"/>
            <a:r>
              <a:rPr lang="ar-SA" sz="2200" dirty="0"/>
              <a:t>ب – </a:t>
            </a:r>
            <a:r>
              <a:rPr lang="ar-SA" sz="2200" dirty="0">
                <a:solidFill>
                  <a:srgbClr val="00B0F0"/>
                </a:solidFill>
              </a:rPr>
              <a:t>الافعال</a:t>
            </a:r>
            <a:r>
              <a:rPr lang="ar-SA" sz="2200" dirty="0"/>
              <a:t> : وترد في :</a:t>
            </a:r>
            <a:endParaRPr lang="en-US" sz="2200" dirty="0"/>
          </a:p>
          <a:p>
            <a:pPr algn="just"/>
            <a:r>
              <a:rPr lang="ar-SA" sz="2200" dirty="0"/>
              <a:t>1- الأمر من الفعل الثلاثي ، مثل : انصر ، اذهب . </a:t>
            </a:r>
            <a:endParaRPr lang="en-US" sz="2200" dirty="0"/>
          </a:p>
          <a:p>
            <a:pPr algn="just"/>
            <a:r>
              <a:rPr lang="ar-SA" sz="2200" dirty="0"/>
              <a:t>3-الخماسي المبدوء بهمزة وأمره ومصدره ،مثل : اقتَربَ ، اقتَرِبْ ، اقترابا.</a:t>
            </a:r>
            <a:endParaRPr lang="en-US" sz="2200" dirty="0"/>
          </a:p>
          <a:p>
            <a:pPr algn="just"/>
            <a:r>
              <a:rPr lang="ar-SA" sz="2200" dirty="0"/>
              <a:t>4-السداسي المبدوء بهمزة وأمره ومصدره ، مثل : استغفَرَ، استغفِرْ، استغفارا</a:t>
            </a:r>
            <a:endParaRPr lang="en-US" sz="2200" dirty="0"/>
          </a:p>
          <a:p>
            <a:pPr algn="just"/>
            <a:r>
              <a:rPr lang="ar-SA" sz="2200" dirty="0"/>
              <a:t>ج- ا</a:t>
            </a:r>
            <a:r>
              <a:rPr lang="ar-SA" sz="2200" dirty="0">
                <a:solidFill>
                  <a:srgbClr val="7030A0"/>
                </a:solidFill>
              </a:rPr>
              <a:t>لحروف</a:t>
            </a:r>
            <a:r>
              <a:rPr lang="ar-SA" sz="2200" dirty="0"/>
              <a:t> وتردّ في حرف(ال)فقط.</a:t>
            </a:r>
            <a:endParaRPr lang="en-US" sz="2200" dirty="0"/>
          </a:p>
          <a:p>
            <a:pPr algn="just"/>
            <a:r>
              <a:rPr lang="ar-SA" sz="2200" dirty="0"/>
              <a:t>وفي ما عدا هذه الحالات تكون الهمزة للقطع </a:t>
            </a:r>
            <a:r>
              <a:rPr lang="ar-SA" sz="2200" dirty="0" smtClean="0"/>
              <a:t>.</a:t>
            </a:r>
            <a:endParaRPr lang="ar-IQ" sz="2200" dirty="0" smtClean="0"/>
          </a:p>
          <a:p>
            <a:pPr algn="ctr"/>
            <a:endParaRPr lang="en-US" sz="2200" dirty="0"/>
          </a:p>
          <a:p>
            <a:pPr algn="ctr"/>
            <a:r>
              <a:rPr lang="ar-SA" sz="2200" dirty="0"/>
              <a:t>**********************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06657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12845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u="sng" dirty="0">
                <a:solidFill>
                  <a:srgbClr val="FF0000"/>
                </a:solidFill>
              </a:rPr>
              <a:t>قواعد كتابة همزة القطع</a:t>
            </a:r>
            <a:endParaRPr lang="en-US" sz="2200" dirty="0">
              <a:solidFill>
                <a:srgbClr val="FF0000"/>
              </a:solidFill>
            </a:endParaRPr>
          </a:p>
          <a:p>
            <a:r>
              <a:rPr lang="ar-SA" sz="2200" dirty="0"/>
              <a:t> تكون الهمزة  في أول الكلمة أو في آخرها أو وسطها وفي الآتي سنبين قواعد كتابتها :</a:t>
            </a:r>
            <a:endParaRPr lang="en-US" sz="2200" dirty="0"/>
          </a:p>
          <a:p>
            <a:r>
              <a:rPr lang="ar-SA" sz="2200" dirty="0"/>
              <a:t>1- </a:t>
            </a:r>
            <a:r>
              <a:rPr lang="ar-SA" sz="2200" dirty="0">
                <a:solidFill>
                  <a:srgbClr val="7030A0"/>
                </a:solidFill>
              </a:rPr>
              <a:t>الهمزة في أول الكلمة</a:t>
            </a:r>
            <a:r>
              <a:rPr lang="ar-SA" sz="2200" dirty="0"/>
              <a:t>: تُكتَب ألف دائما سواء أكانت مفتوحة مثل: أحمد، أنت ، أم مضمومة مثل : أُم، أُخت، أم مكسورة مثل : إن، إذا.</a:t>
            </a:r>
            <a:endParaRPr lang="en-US" sz="2200" dirty="0"/>
          </a:p>
          <a:p>
            <a:pPr lvl="0"/>
            <a:r>
              <a:rPr lang="ar-IQ" sz="2200" dirty="0" smtClean="0"/>
              <a:t>2- </a:t>
            </a:r>
            <a:r>
              <a:rPr lang="ar-SA" sz="2200" dirty="0" smtClean="0">
                <a:solidFill>
                  <a:srgbClr val="0070C0"/>
                </a:solidFill>
              </a:rPr>
              <a:t>الهمزة </a:t>
            </a:r>
            <a:r>
              <a:rPr lang="ar-SA" sz="2200" dirty="0">
                <a:solidFill>
                  <a:srgbClr val="0070C0"/>
                </a:solidFill>
              </a:rPr>
              <a:t>في آخر الكلمة (المتطرفة)</a:t>
            </a:r>
            <a:r>
              <a:rPr lang="ar-SA" sz="2200" dirty="0"/>
              <a:t>: تتبع الحرف الذي يسبقها، فإن كان مكسورا كتبت على صورة الياء مثل : شاطِئ، دافِئ، وإن كان مضموما كتبت على صورة الواو مثل : تباطُؤ، تكافُؤ، وإن كان ما قبلها مفتوحا كتبت على صورة الألف مثل : نشَأ، مَلأ، وإن كان ما قبلها ساكنا كتبت مفردة مثل : صحراء ، ملْء ، سْوء، شيْء.</a:t>
            </a:r>
            <a:endParaRPr lang="en-US" sz="2200" dirty="0"/>
          </a:p>
          <a:p>
            <a:r>
              <a:rPr lang="ar-SA" sz="2200" dirty="0"/>
              <a:t> </a:t>
            </a:r>
            <a:r>
              <a:rPr lang="ar-IQ" sz="2200" dirty="0" smtClean="0"/>
              <a:t>3- </a:t>
            </a:r>
            <a:r>
              <a:rPr lang="ar-SA" sz="2200" dirty="0" smtClean="0">
                <a:solidFill>
                  <a:srgbClr val="00B050"/>
                </a:solidFill>
              </a:rPr>
              <a:t>وترسم </a:t>
            </a:r>
            <a:r>
              <a:rPr lang="ar-SA" sz="2200" dirty="0">
                <a:solidFill>
                  <a:srgbClr val="00B050"/>
                </a:solidFill>
              </a:rPr>
              <a:t>منفردة أيضا </a:t>
            </a:r>
            <a:r>
              <a:rPr lang="ar-SA" sz="2200" dirty="0"/>
              <a:t>إذا أتى  قبلها واو مشددة مضمومة مثل : تبوُّء؛ وذلك كراهة اجتماع واوين،  أما إذا كان ما قبلها مفتوحا فإنّها ترسم على الالف تبوَّأ.</a:t>
            </a:r>
            <a:endParaRPr lang="en-US" sz="2200" dirty="0"/>
          </a:p>
          <a:p>
            <a:r>
              <a:rPr lang="ar-SA" sz="2200" dirty="0">
                <a:solidFill>
                  <a:srgbClr val="FF0000"/>
                </a:solidFill>
              </a:rPr>
              <a:t>ويستثنى من ذلك :</a:t>
            </a:r>
            <a:endParaRPr lang="en-US" sz="2200" dirty="0">
              <a:solidFill>
                <a:srgbClr val="FF0000"/>
              </a:solidFill>
            </a:endParaRPr>
          </a:p>
          <a:p>
            <a:r>
              <a:rPr lang="ar-SA" sz="2200" dirty="0"/>
              <a:t>أ- إذا جاءت الهمزة مفتوحة بعد ألف ساكنة أو واو ساكنة كُتِبَت منفردة مثل: قراءة ، مروءة .</a:t>
            </a:r>
            <a:endParaRPr lang="en-US" sz="2200" dirty="0"/>
          </a:p>
          <a:p>
            <a:r>
              <a:rPr lang="ar-SA" sz="2200" dirty="0"/>
              <a:t>ب-إذا جاءت الهمزة مفتوحة بعد ياء ساكنة كُتِبَت على صورة  الياء مثل : مشيئة ، بطيئة</a:t>
            </a:r>
            <a:r>
              <a:rPr lang="ar-SA" sz="2200" dirty="0" smtClean="0"/>
              <a:t>.</a:t>
            </a:r>
            <a:endParaRPr lang="ar-IQ" sz="2200" dirty="0" smtClean="0"/>
          </a:p>
          <a:p>
            <a:pPr algn="ctr"/>
            <a:r>
              <a:rPr lang="ar-SA" sz="2400" dirty="0"/>
              <a:t>***************************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12814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572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المادة : (اللغة العربية)                                                 كلية الهندسة/ قسم الميكانيك          المحاضرة الثالثة عشرة:  الحروف القمرية والشمسية و همزة القطع وهمزة الوصل  </vt:lpstr>
      <vt:lpstr>همزة القطع وهمزة الوصل      تقترن الهمزة مع حرف الألف، فإذا وردت معه في أول الكلمة ولم تتصل بما قبلها اتصالا لفظيا سُميت همزة قطع وهي همزة تكتب وتلفظ مثل: (إِعلم) ،وإذا اتصلت بما قبلها اتصالا لفظيا سُميت همزة وصل مثل: (واعلم) وهي همزة تكتب ولا تلفظ فتقرأ(وعلم).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(اللغة العربية)                                                 كلية الهندسة/ قسم الميكانيك          المحاضرة الثالثة عشرة:  الحروف القمرية والشمسية</dc:title>
  <dc:creator>DR.Ahmed Saker 2o1O</dc:creator>
  <cp:lastModifiedBy>DR.Ahmed Saker 2o1O</cp:lastModifiedBy>
  <cp:revision>4</cp:revision>
  <dcterms:created xsi:type="dcterms:W3CDTF">2020-03-14T16:45:27Z</dcterms:created>
  <dcterms:modified xsi:type="dcterms:W3CDTF">2020-03-14T17:37:04Z</dcterms:modified>
</cp:coreProperties>
</file>