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FE70F61-0EBA-40F0-B817-786850228A10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EF9E6D-123D-4220-A3C0-5CA8067C8AEE}" type="slidenum">
              <a:rPr lang="ar-IQ" smtClean="0"/>
              <a:t>‹#›</a:t>
            </a:fld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136904" cy="1296144"/>
          </a:xfrm>
        </p:spPr>
        <p:txBody>
          <a:bodyPr>
            <a:noAutofit/>
          </a:bodyPr>
          <a:lstStyle/>
          <a:p>
            <a:r>
              <a:rPr lang="ar-IQ" sz="1800" b="1" dirty="0" smtClean="0"/>
              <a:t> </a:t>
            </a:r>
            <a:br>
              <a:rPr lang="ar-IQ" sz="1800" b="1" dirty="0" smtClean="0"/>
            </a:br>
            <a:r>
              <a:rPr lang="ar-IQ" sz="1800" b="1" dirty="0">
                <a:solidFill>
                  <a:srgbClr val="7030A0"/>
                </a:solidFill>
              </a:rPr>
              <a:t/>
            </a:r>
            <a:br>
              <a:rPr lang="ar-IQ" sz="1800" b="1" dirty="0">
                <a:solidFill>
                  <a:srgbClr val="7030A0"/>
                </a:solidFill>
              </a:rPr>
            </a:br>
            <a:r>
              <a:rPr lang="ar-IQ" sz="1800" b="1" dirty="0" smtClean="0">
                <a:solidFill>
                  <a:srgbClr val="7030A0"/>
                </a:solidFill>
              </a:rPr>
              <a:t>المادة : (اللغة العربية)              كلية الهندسة/ قسم الميكانيك</a:t>
            </a:r>
            <a:r>
              <a:rPr lang="ar-IQ" sz="1800" b="1" dirty="0" smtClean="0"/>
              <a:t/>
            </a:r>
            <a:br>
              <a:rPr lang="ar-IQ" sz="1800" b="1" dirty="0" smtClean="0"/>
            </a:br>
            <a:r>
              <a:rPr lang="ar-IQ" sz="1800" dirty="0" smtClean="0"/>
              <a:t/>
            </a:r>
            <a:br>
              <a:rPr lang="ar-IQ" sz="1800" dirty="0" smtClean="0"/>
            </a:br>
            <a:r>
              <a:rPr lang="ar-IQ" sz="1800" b="1" dirty="0" smtClean="0"/>
              <a:t>        </a:t>
            </a:r>
            <a:r>
              <a:rPr lang="ar-IQ" sz="1800" b="1" u="sng" dirty="0" smtClean="0">
                <a:solidFill>
                  <a:srgbClr val="0070C0"/>
                </a:solidFill>
              </a:rPr>
              <a:t>المحاضرة الثانية عشرة</a:t>
            </a:r>
            <a:r>
              <a:rPr lang="ar-IQ" sz="1800" b="1" u="sng" dirty="0" smtClean="0"/>
              <a:t>:  </a:t>
            </a:r>
            <a:r>
              <a:rPr lang="ar-SA" sz="1800" b="1" dirty="0" smtClean="0">
                <a:solidFill>
                  <a:srgbClr val="FF0000"/>
                </a:solidFill>
              </a:rPr>
              <a:t>الت</a:t>
            </a:r>
            <a:r>
              <a:rPr lang="ar-IQ" sz="1800" b="1" dirty="0" smtClean="0">
                <a:solidFill>
                  <a:srgbClr val="FF0000"/>
                </a:solidFill>
              </a:rPr>
              <a:t>ـ</a:t>
            </a:r>
            <a:r>
              <a:rPr lang="ar-SA" sz="1800" b="1" dirty="0" smtClean="0">
                <a:solidFill>
                  <a:srgbClr val="FF0000"/>
                </a:solidFill>
              </a:rPr>
              <a:t>رقي</a:t>
            </a:r>
            <a:r>
              <a:rPr lang="ar-IQ" sz="1800" b="1" dirty="0" smtClean="0">
                <a:solidFill>
                  <a:srgbClr val="FF0000"/>
                </a:solidFill>
              </a:rPr>
              <a:t>ـ</a:t>
            </a:r>
            <a:r>
              <a:rPr lang="ar-SA" sz="1800" b="1" dirty="0" smtClean="0">
                <a:solidFill>
                  <a:srgbClr val="FF0000"/>
                </a:solidFill>
              </a:rPr>
              <a:t>م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ar-IQ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128792" cy="4464496"/>
          </a:xfrm>
        </p:spPr>
        <p:txBody>
          <a:bodyPr>
            <a:noAutofit/>
          </a:bodyPr>
          <a:lstStyle/>
          <a:p>
            <a:pPr algn="just"/>
            <a:r>
              <a:rPr lang="ar-SA" sz="2200" b="1" dirty="0">
                <a:solidFill>
                  <a:srgbClr val="00B050"/>
                </a:solidFill>
              </a:rPr>
              <a:t>ثالثا الترقيم </a:t>
            </a:r>
            <a:endParaRPr lang="en-US" sz="2200" dirty="0">
              <a:solidFill>
                <a:srgbClr val="00B050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ويقصد به وضع علامات بين الكلمات ؛ ليرشد القارئ الى تغيير نبرات الصوت عند القراءة الجهرية، بما يناسب المعنى ، ومن أهم علامات التنقيط :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1-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rgbClr val="C00000"/>
                </a:solidFill>
              </a:rPr>
              <a:t>النقطة</a:t>
            </a:r>
            <a:r>
              <a:rPr lang="ar-SA" sz="2200" dirty="0" smtClean="0">
                <a:solidFill>
                  <a:schemeClr val="tx1"/>
                </a:solidFill>
              </a:rPr>
              <a:t> </a:t>
            </a:r>
            <a:r>
              <a:rPr lang="ar-SA" sz="2200" b="1" dirty="0">
                <a:solidFill>
                  <a:schemeClr val="tx1"/>
                </a:solidFill>
              </a:rPr>
              <a:t>(.)</a:t>
            </a:r>
            <a:r>
              <a:rPr lang="ar-SA" sz="2200" dirty="0">
                <a:solidFill>
                  <a:schemeClr val="tx1"/>
                </a:solidFill>
              </a:rPr>
              <a:t> وهي نقطة واحدة توضع في نهاية الجملة التامة المستقلة عمّا بعدها ، أو في نهاية الكلام، مثل: حضرتُ ندوةً في مصر، وألقيتُ فيها بحثا مفيدا.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 smtClean="0">
                <a:solidFill>
                  <a:schemeClr val="tx1"/>
                </a:solidFill>
              </a:rPr>
              <a:t>2-</a:t>
            </a:r>
            <a:r>
              <a:rPr lang="ar-IQ" sz="2200" dirty="0" smtClean="0">
                <a:solidFill>
                  <a:schemeClr val="tx1"/>
                </a:solidFill>
              </a:rPr>
              <a:t> </a:t>
            </a:r>
            <a:r>
              <a:rPr lang="ar-SA" sz="2200" dirty="0" smtClean="0">
                <a:solidFill>
                  <a:srgbClr val="002060"/>
                </a:solidFill>
              </a:rPr>
              <a:t>ا</a:t>
            </a:r>
            <a:r>
              <a:rPr lang="ar-SA" sz="2200" dirty="0" smtClean="0">
                <a:solidFill>
                  <a:srgbClr val="C00000"/>
                </a:solidFill>
              </a:rPr>
              <a:t>لفارزة </a:t>
            </a:r>
            <a:r>
              <a:rPr lang="ar-SA" sz="2200" b="1" dirty="0">
                <a:solidFill>
                  <a:schemeClr val="tx1"/>
                </a:solidFill>
              </a:rPr>
              <a:t>(،)</a:t>
            </a:r>
            <a:r>
              <a:rPr lang="ar-SA" sz="2200" dirty="0">
                <a:solidFill>
                  <a:schemeClr val="tx1"/>
                </a:solidFill>
              </a:rPr>
              <a:t> : ترسم على شكل واو صغيرة مقلوبة توضع بعد الجملة ليسكت عليها سكوتا قصيرا لا يحسن معه التنفس . وتوضع في المواضع الآتية :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أ‌- </a:t>
            </a:r>
            <a:r>
              <a:rPr lang="ar-SA" sz="2200" dirty="0">
                <a:solidFill>
                  <a:srgbClr val="00B050"/>
                </a:solidFill>
              </a:rPr>
              <a:t>بين الكلمات المعطوف بعضها على بعض</a:t>
            </a:r>
            <a:r>
              <a:rPr lang="ar-SA" sz="2200" dirty="0">
                <a:solidFill>
                  <a:schemeClr val="tx1"/>
                </a:solidFill>
              </a:rPr>
              <a:t>، إذا تعلق بها ما يطيل عباراتها مثل: ما خابَ تاجرٌ صادقٌ، وطالبُ علمٍ مجتهدٍ 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r>
              <a:rPr lang="ar-SA" sz="2200" dirty="0">
                <a:solidFill>
                  <a:schemeClr val="tx1"/>
                </a:solidFill>
              </a:rPr>
              <a:t>ب- </a:t>
            </a:r>
            <a:r>
              <a:rPr lang="ar-SA" sz="2200" dirty="0">
                <a:solidFill>
                  <a:srgbClr val="7030A0"/>
                </a:solidFill>
              </a:rPr>
              <a:t>بين الجمل القصيرة التي يتركب من مجموعها كلام مفيد </a:t>
            </a:r>
            <a:r>
              <a:rPr lang="ar-SA" sz="2200" dirty="0">
                <a:solidFill>
                  <a:schemeClr val="tx1"/>
                </a:solidFill>
              </a:rPr>
              <a:t>، مثل : الجامعةُ مؤسسةٌ علميةٌ تربويةٌ ، يتجمعُ فيها الطلابُ لإلقاءِ المحاضراتِ، </a:t>
            </a:r>
            <a:r>
              <a:rPr lang="ar-SA" sz="2200" dirty="0" smtClean="0">
                <a:solidFill>
                  <a:schemeClr val="tx1"/>
                </a:solidFill>
              </a:rPr>
              <a:t>وعقد </a:t>
            </a:r>
            <a:r>
              <a:rPr lang="ar-SA" sz="2200" dirty="0">
                <a:solidFill>
                  <a:schemeClr val="tx1"/>
                </a:solidFill>
              </a:rPr>
              <a:t>المؤتمراتِ والندواتِ العلميةِ .</a:t>
            </a:r>
            <a:endParaRPr lang="en-US" sz="2200" dirty="0">
              <a:solidFill>
                <a:schemeClr val="tx1"/>
              </a:solidFill>
            </a:endParaRPr>
          </a:p>
          <a:p>
            <a:pPr algn="just"/>
            <a:endParaRPr lang="ar-IQ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8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764704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400" dirty="0"/>
              <a:t> ج- </a:t>
            </a:r>
            <a:r>
              <a:rPr lang="ar-SA" sz="2400" dirty="0">
                <a:solidFill>
                  <a:srgbClr val="FF0000"/>
                </a:solidFill>
              </a:rPr>
              <a:t>بين أنواع الشيء وأقسامه</a:t>
            </a:r>
            <a:r>
              <a:rPr lang="ar-SA" sz="2400" dirty="0"/>
              <a:t>، مثل: الكلامُ ثلاثةُ أقسامٍ : اسمُ ، وفعلٌ، وحرفٌ.</a:t>
            </a:r>
            <a:endParaRPr lang="en-US" sz="2400" dirty="0"/>
          </a:p>
          <a:p>
            <a:pPr algn="just"/>
            <a:r>
              <a:rPr lang="ar-SA" sz="2400" dirty="0"/>
              <a:t> د- </a:t>
            </a:r>
            <a:r>
              <a:rPr lang="ar-SA" sz="2400" dirty="0">
                <a:solidFill>
                  <a:srgbClr val="7030A0"/>
                </a:solidFill>
              </a:rPr>
              <a:t>بعد المنادى </a:t>
            </a:r>
            <a:r>
              <a:rPr lang="ar-SA" sz="2400" dirty="0"/>
              <a:t>، مثل يا محمدُ ، انتبه.</a:t>
            </a:r>
            <a:endParaRPr lang="en-US" sz="2400" dirty="0"/>
          </a:p>
          <a:p>
            <a:pPr algn="just"/>
            <a:r>
              <a:rPr lang="ar-SA" sz="2400" dirty="0"/>
              <a:t> ه- </a:t>
            </a:r>
            <a:r>
              <a:rPr lang="ar-SA" sz="2400" dirty="0">
                <a:solidFill>
                  <a:srgbClr val="C00000"/>
                </a:solidFill>
              </a:rPr>
              <a:t>بين جملة الشرط والجواب، والقسم وجوابه</a:t>
            </a:r>
            <a:r>
              <a:rPr lang="ar-SA" sz="2400" dirty="0"/>
              <a:t>، مثل : من يعملْ المعروفَ، يجدْ ثمارَهُ. والله لئن لم تجتهدْ ، لن تنجحَ .</a:t>
            </a:r>
            <a:endParaRPr lang="en-US" sz="2400" dirty="0"/>
          </a:p>
          <a:p>
            <a:pPr algn="just"/>
            <a:r>
              <a:rPr lang="ar-SA" sz="2400" dirty="0"/>
              <a:t>ز- </a:t>
            </a:r>
            <a:r>
              <a:rPr lang="ar-SA" sz="2400" dirty="0">
                <a:solidFill>
                  <a:srgbClr val="0070C0"/>
                </a:solidFill>
              </a:rPr>
              <a:t>بين الجملتين المرتبطتين في اللفظ والمعنى</a:t>
            </a:r>
            <a:r>
              <a:rPr lang="ar-SA" sz="2400" dirty="0"/>
              <a:t>، مثل: شاهدتُ الفلاحَ يزرعُ الارضَ، يومَ الخميسِ ، وهو مبتهجٌ فرحٌ بعمله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pPr algn="just"/>
            <a:endParaRPr lang="en-US" sz="2400" dirty="0"/>
          </a:p>
          <a:p>
            <a:pPr algn="just"/>
            <a:r>
              <a:rPr lang="ar-SA" sz="2400" dirty="0" smtClean="0"/>
              <a:t>3-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B050"/>
                </a:solidFill>
              </a:rPr>
              <a:t>الفارزة </a:t>
            </a:r>
            <a:r>
              <a:rPr lang="ar-SA" sz="2400" dirty="0">
                <a:solidFill>
                  <a:srgbClr val="00B050"/>
                </a:solidFill>
              </a:rPr>
              <a:t>المنقوطة </a:t>
            </a:r>
            <a:r>
              <a:rPr lang="ar-SA" sz="2400" b="1" dirty="0" smtClean="0"/>
              <a:t>(؛)</a:t>
            </a:r>
            <a:r>
              <a:rPr lang="ar-SA" sz="2400" dirty="0" smtClean="0"/>
              <a:t> </a:t>
            </a:r>
            <a:r>
              <a:rPr lang="ar-SA" sz="2400" dirty="0"/>
              <a:t>: وهي على شكل واو صغير مقلوبة وتحتها نقطة، تشير الى إمكان السكوت عليها سكوتا متوسطا وترسم بين الجملتين التي تكون الثانية سببا أو نتيجة للأولى مثل: لا تقرأ والضوء خافت ؛ حتى لا تتعبَ عينك.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931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764704"/>
            <a:ext cx="71287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4</a:t>
            </a:r>
            <a:r>
              <a:rPr lang="ar-SA" sz="2400" dirty="0" smtClean="0"/>
              <a:t>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70C0"/>
                </a:solidFill>
              </a:rPr>
              <a:t>النقطتان </a:t>
            </a:r>
            <a:r>
              <a:rPr lang="ar-SA" sz="2400" dirty="0">
                <a:solidFill>
                  <a:srgbClr val="0070C0"/>
                </a:solidFill>
              </a:rPr>
              <a:t>الرأسيتان </a:t>
            </a:r>
            <a:r>
              <a:rPr lang="ar-SA" sz="2400" dirty="0"/>
              <a:t>(:) وهما نقطتان توضع إحداهما فوق الاخرى ؛ لتوضيح ما قبلهما، بين القول ومقوله، وبين الشيء وأقسامه، وقبل الامثلة، مثل : </a:t>
            </a:r>
            <a:endParaRPr lang="en-US" sz="2400" dirty="0"/>
          </a:p>
          <a:p>
            <a:r>
              <a:rPr lang="ar-SA" sz="2400" dirty="0"/>
              <a:t>قال المعلمُ للطالبِ: قمْ الى السبورة. 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 smtClean="0"/>
              <a:t>5-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علامة </a:t>
            </a:r>
            <a:r>
              <a:rPr lang="ar-SA" sz="2400" dirty="0">
                <a:solidFill>
                  <a:srgbClr val="FF0000"/>
                </a:solidFill>
              </a:rPr>
              <a:t>الاستفهام </a:t>
            </a:r>
            <a:r>
              <a:rPr lang="ar-SA" sz="2400" dirty="0"/>
              <a:t>(؟) وتوضع في نهاية الجمل الاستفهامية ، مثل : كيف حالك</a:t>
            </a:r>
            <a:r>
              <a:rPr lang="ar-SA" sz="2400" dirty="0" smtClean="0"/>
              <a:t>؟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 smtClean="0"/>
              <a:t>6-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7030A0"/>
                </a:solidFill>
              </a:rPr>
              <a:t>علامة </a:t>
            </a:r>
            <a:r>
              <a:rPr lang="ar-SA" sz="2400" dirty="0">
                <a:solidFill>
                  <a:srgbClr val="7030A0"/>
                </a:solidFill>
              </a:rPr>
              <a:t>التعجب </a:t>
            </a:r>
            <a:r>
              <a:rPr lang="ar-SA" sz="2400" dirty="0"/>
              <a:t>(!) وهي على شكل خط عمودي تحته نقطة، توضع في نهاية الجمل التي تدلّ على تأثر صاحبها بتعجب، أو دهشة، أو إنكار، أو استغاثة مثل: ما أجملَ الورد! وآ محمداه!  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 smtClean="0"/>
              <a:t>7-</a:t>
            </a:r>
            <a:r>
              <a:rPr lang="ar-IQ" sz="2400" dirty="0" smtClean="0"/>
              <a:t> </a:t>
            </a:r>
            <a:r>
              <a:rPr lang="ar-SA" sz="2400" dirty="0" smtClean="0">
                <a:solidFill>
                  <a:srgbClr val="002060"/>
                </a:solidFill>
              </a:rPr>
              <a:t>الشرطة</a:t>
            </a:r>
            <a:r>
              <a:rPr lang="ar-IQ" sz="2400" dirty="0" smtClean="0">
                <a:solidFill>
                  <a:srgbClr val="002060"/>
                </a:solidFill>
              </a:rPr>
              <a:t> </a:t>
            </a:r>
            <a:r>
              <a:rPr lang="ar-SA" sz="2400" dirty="0" smtClean="0"/>
              <a:t>(ـــــ</a:t>
            </a:r>
            <a:r>
              <a:rPr lang="ar-SA" sz="2400" dirty="0"/>
              <a:t>) وهي خط أفقي صغير توضع بين الجمل المعترضة وسائر الكلام مثل : جاءَ الاميرُـــ رعاه الله ـــــ يتفقدُ الرعيةَ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ar-IQ" sz="2400" dirty="0" smtClean="0"/>
          </a:p>
          <a:p>
            <a:pPr algn="ctr"/>
            <a:r>
              <a:rPr lang="ar-SA" sz="2400" dirty="0"/>
              <a:t>*****************</a:t>
            </a:r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9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</TotalTime>
  <Words>383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Executive</vt:lpstr>
      <vt:lpstr>   المادة : (اللغة العربية)              كلية الهندسة/ قسم الميكانيك          المحاضرة الثانية عشرة:  التـرقيـم 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                       كلية الهندسة/ قسم الميكانيك          المحاضرة الثانية عشرة:  التـرقيـم</dc:title>
  <dc:creator>DR.Ahmed Saker 2o1O</dc:creator>
  <cp:lastModifiedBy>DR.Ahmed Saker 2o1O</cp:lastModifiedBy>
  <cp:revision>2</cp:revision>
  <dcterms:created xsi:type="dcterms:W3CDTF">2020-03-14T16:27:29Z</dcterms:created>
  <dcterms:modified xsi:type="dcterms:W3CDTF">2020-03-14T16:45:05Z</dcterms:modified>
</cp:coreProperties>
</file>