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00361B-B696-4E84-8D7A-8AA6A6C41EB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A3A6045-29BC-4377-8B29-37865F7755E2}" type="slidenum">
              <a:rPr lang="ar-IQ" smtClean="0"/>
              <a:t>‹#›</a:t>
            </a:fld>
            <a:endParaRPr lang="ar-IQ"/>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00361B-B696-4E84-8D7A-8AA6A6C41EB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00361B-B696-4E84-8D7A-8AA6A6C41EB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00361B-B696-4E84-8D7A-8AA6A6C41EB4}"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B00361B-B696-4E84-8D7A-8AA6A6C41EB4}" type="datetimeFigureOut">
              <a:rPr lang="ar-IQ" smtClean="0"/>
              <a:t>20/07/1441</a:t>
            </a:fld>
            <a:endParaRPr lang="ar-IQ"/>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3A6045-29BC-4377-8B29-37865F7755E2}" type="slidenum">
              <a:rPr lang="ar-IQ" smtClean="0"/>
              <a:t>‹#›</a:t>
            </a:fld>
            <a:endParaRPr lang="ar-IQ"/>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00361B-B696-4E84-8D7A-8AA6A6C41EB4}"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00361B-B696-4E84-8D7A-8AA6A6C41EB4}"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00361B-B696-4E84-8D7A-8AA6A6C41EB4}" type="datetimeFigureOut">
              <a:rPr lang="ar-IQ" smtClean="0"/>
              <a:t>20/07/1441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B00361B-B696-4E84-8D7A-8AA6A6C41EB4}"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3A6045-29BC-4377-8B29-37865F7755E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00361B-B696-4E84-8D7A-8AA6A6C41EB4}"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3A6045-29BC-4377-8B29-37865F7755E2}" type="slidenum">
              <a:rPr lang="ar-IQ" smtClean="0"/>
              <a:t>‹#›</a:t>
            </a:fld>
            <a:endParaRPr lang="ar-IQ"/>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B00361B-B696-4E84-8D7A-8AA6A6C41EB4}" type="datetimeFigureOut">
              <a:rPr lang="ar-IQ" smtClean="0"/>
              <a:t>20/07/1441</a:t>
            </a:fld>
            <a:endParaRPr lang="ar-IQ"/>
          </a:p>
        </p:txBody>
      </p:sp>
      <p:sp>
        <p:nvSpPr>
          <p:cNvPr id="7" name="Slide Number Placeholder 6"/>
          <p:cNvSpPr>
            <a:spLocks noGrp="1"/>
          </p:cNvSpPr>
          <p:nvPr>
            <p:ph type="sldNum" sz="quarter" idx="12"/>
          </p:nvPr>
        </p:nvSpPr>
        <p:spPr/>
        <p:txBody>
          <a:bodyPr/>
          <a:lstStyle/>
          <a:p>
            <a:fld id="{CA3A6045-29BC-4377-8B29-37865F7755E2}" type="slidenum">
              <a:rPr lang="ar-IQ" smtClean="0"/>
              <a:t>‹#›</a:t>
            </a:fld>
            <a:endParaRPr lang="ar-IQ"/>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ar-IQ"/>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B00361B-B696-4E84-8D7A-8AA6A6C41EB4}" type="datetimeFigureOut">
              <a:rPr lang="ar-IQ" smtClean="0"/>
              <a:t>20/07/1441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IQ"/>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A3A6045-29BC-4377-8B29-37865F7755E2}" type="slidenum">
              <a:rPr lang="ar-IQ" smtClean="0"/>
              <a:t>‹#›</a:t>
            </a:fld>
            <a:endParaRPr lang="ar-IQ"/>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r" defTabSz="914400" rtl="1"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r" defTabSz="914400" rtl="1"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r" defTabSz="914400" rtl="1"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r" defTabSz="914400" rtl="1"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19256" cy="1224136"/>
          </a:xfrm>
        </p:spPr>
        <p:style>
          <a:lnRef idx="1">
            <a:schemeClr val="accent5"/>
          </a:lnRef>
          <a:fillRef idx="2">
            <a:schemeClr val="accent5"/>
          </a:fillRef>
          <a:effectRef idx="1">
            <a:schemeClr val="accent5"/>
          </a:effectRef>
          <a:fontRef idx="minor">
            <a:schemeClr val="dk1"/>
          </a:fontRef>
        </p:style>
        <p:txBody>
          <a:bodyPr>
            <a:noAutofit/>
          </a:bodyPr>
          <a:lstStyle/>
          <a:p>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المادة : (اللغة العربية)                       كلية الهندسة/ قسم الميكانيك</a:t>
            </a:r>
            <a:br>
              <a:rPr lang="ar-IQ" sz="2000" b="1" dirty="0" smtClean="0">
                <a:solidFill>
                  <a:srgbClr val="7030A0"/>
                </a:solidFill>
              </a:rPr>
            </a:br>
            <a:r>
              <a:rPr lang="ar-IQ" sz="2000" b="1" dirty="0" smtClean="0">
                <a:solidFill>
                  <a:srgbClr val="7030A0"/>
                </a:solidFill>
              </a:rPr>
              <a:t>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االحادية عشرة: </a:t>
            </a:r>
            <a:r>
              <a:rPr lang="ar-SA" sz="2000" b="1" u="sng" dirty="0">
                <a:solidFill>
                  <a:srgbClr val="FF0000"/>
                </a:solidFill>
              </a:rPr>
              <a:t>علامات (الشكل والضبط والترقيم )</a:t>
            </a:r>
            <a:r>
              <a:rPr lang="en-US" sz="2000" dirty="0">
                <a:solidFill>
                  <a:srgbClr val="FF0000"/>
                </a:solidFill>
              </a:rPr>
              <a:t/>
            </a:r>
            <a:br>
              <a:rPr lang="en-US" sz="2000" dirty="0">
                <a:solidFill>
                  <a:srgbClr val="FF0000"/>
                </a:solidFill>
              </a:rPr>
            </a:br>
            <a:r>
              <a:rPr lang="en-US" sz="2000" dirty="0" smtClean="0"/>
              <a:t/>
            </a:r>
            <a:br>
              <a:rPr lang="en-US" sz="2000" dirty="0" smtClean="0"/>
            </a:br>
            <a:endParaRPr lang="ar-IQ" sz="2000" dirty="0"/>
          </a:p>
        </p:txBody>
      </p:sp>
      <p:sp>
        <p:nvSpPr>
          <p:cNvPr id="3" name="Rectangle 2"/>
          <p:cNvSpPr/>
          <p:nvPr/>
        </p:nvSpPr>
        <p:spPr>
          <a:xfrm>
            <a:off x="467544" y="1556792"/>
            <a:ext cx="6912768" cy="3816429"/>
          </a:xfrm>
          <a:prstGeom prst="rect">
            <a:avLst/>
          </a:prstGeom>
        </p:spPr>
        <p:txBody>
          <a:bodyPr wrap="square">
            <a:spAutoFit/>
          </a:bodyPr>
          <a:lstStyle/>
          <a:p>
            <a:pPr algn="just"/>
            <a:r>
              <a:rPr lang="ar-IQ" sz="2200" dirty="0" smtClean="0"/>
              <a:t>     </a:t>
            </a:r>
            <a:r>
              <a:rPr lang="ar-SA" sz="2200" dirty="0" smtClean="0"/>
              <a:t>كانت </a:t>
            </a:r>
            <a:r>
              <a:rPr lang="ar-SA" sz="2200" dirty="0"/>
              <a:t>الحروف الهجائية خالية غالبا من الاعجام (النقط) ومن علامات الشكل، الى أن ظهر اللحن باختلاط العرب بغيرهم في العصر الأُموي وما بعده ، ظهرت الحاجة الى التنقيط والتشكيل؛ لصون كتاب الله من التحريف والتصحيف . </a:t>
            </a:r>
            <a:endParaRPr lang="ar-IQ" sz="2200" dirty="0" smtClean="0"/>
          </a:p>
          <a:p>
            <a:pPr algn="just"/>
            <a:endParaRPr lang="en-US" sz="2200" dirty="0"/>
          </a:p>
          <a:p>
            <a:pPr algn="just"/>
            <a:r>
              <a:rPr lang="ar-IQ" sz="2200" dirty="0" smtClean="0"/>
              <a:t>     </a:t>
            </a:r>
            <a:r>
              <a:rPr lang="ar-SA" sz="2200" dirty="0" smtClean="0"/>
              <a:t>فبدأت </a:t>
            </a:r>
            <a:r>
              <a:rPr lang="ar-SA" sz="2200" dirty="0"/>
              <a:t>حملة نقط المصحف نقط إعراب أي وضع الحركات وكانت على يد أبي الاسود الدؤلي (69هـ)  بإشارة من الامام علي عليه السلام، ثم أكمل نصر بن عاصم الليثي ما بدأه أبو الاسود وذلك بوضع الحركات على شكل </a:t>
            </a:r>
            <a:r>
              <a:rPr lang="ar-SA" sz="2200" dirty="0" smtClean="0"/>
              <a:t>نقاط، </a:t>
            </a:r>
            <a:r>
              <a:rPr lang="ar-SA" sz="2200" dirty="0"/>
              <a:t>فوضع للحرف المفتوح نقطة فوقه، وللحرف المكسور نقطة تحته، وللحرف المضموم نقطة بين يديه، وللمنون نقطتين بحبر مغاير للون حبر الكتابة؛ وذلك خشية اختلاط هذه النقاط بنقاط الإعجام.</a:t>
            </a:r>
            <a:endParaRPr lang="ar-IQ" sz="2200" dirty="0"/>
          </a:p>
        </p:txBody>
      </p:sp>
    </p:spTree>
    <p:extLst>
      <p:ext uri="{BB962C8B-B14F-4D97-AF65-F5344CB8AC3E}">
        <p14:creationId xmlns:p14="http://schemas.microsoft.com/office/powerpoint/2010/main" val="1181052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448" y="1484784"/>
            <a:ext cx="6937960" cy="341632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ar-SA" sz="2400" dirty="0"/>
              <a:t>. </a:t>
            </a:r>
            <a:r>
              <a:rPr lang="ar-IQ" sz="2400" dirty="0" smtClean="0"/>
              <a:t>  </a:t>
            </a:r>
            <a:r>
              <a:rPr lang="ar-SA" sz="2400" dirty="0" smtClean="0"/>
              <a:t>فنُقِط </a:t>
            </a:r>
            <a:r>
              <a:rPr lang="ar-SA" sz="2400" dirty="0"/>
              <a:t>المصحف نقط إعراب (الحركات)  ونقط إعجام وهو : وضع النقاط على الحروف مثل وضع نقطة على (الغين) وعدم وضعها على (العين) كي لاتلتبس ، والحروف المعجمة أي المنقوطة هي(ب، ت، ث، ج، خ، ذ، ز، ش ،ض ،ظ ،غ، ف، ق، ن، ي</a:t>
            </a:r>
            <a:r>
              <a:rPr lang="ar-SA" sz="2400" dirty="0" smtClean="0"/>
              <a:t>).</a:t>
            </a:r>
            <a:endParaRPr lang="ar-IQ" sz="2400" dirty="0" smtClean="0"/>
          </a:p>
          <a:p>
            <a:pPr algn="just"/>
            <a:endParaRPr lang="ar-IQ" sz="2400" dirty="0" smtClean="0"/>
          </a:p>
          <a:p>
            <a:pPr algn="just"/>
            <a:r>
              <a:rPr lang="ar-IQ" sz="2400" dirty="0"/>
              <a:t> </a:t>
            </a:r>
            <a:r>
              <a:rPr lang="ar-IQ" sz="2400" dirty="0" smtClean="0"/>
              <a:t>  </a:t>
            </a:r>
            <a:r>
              <a:rPr lang="ar-SA" sz="2400" dirty="0" smtClean="0"/>
              <a:t> </a:t>
            </a:r>
            <a:r>
              <a:rPr lang="ar-SA" sz="2400" dirty="0"/>
              <a:t>وعندما جاء الخليل بن أحمد الفراهيدي (175هـ) وضع الحركات المتعارف عليها الآن (</a:t>
            </a:r>
            <a:r>
              <a:rPr lang="ar-SA" sz="2400" b="1" dirty="0"/>
              <a:t>ـــــُــــــَــــــِـــــــ</a:t>
            </a:r>
            <a:r>
              <a:rPr lang="ar-SA" sz="2400" dirty="0"/>
              <a:t> ) .</a:t>
            </a:r>
            <a:endParaRPr lang="en-US" sz="2400" dirty="0"/>
          </a:p>
        </p:txBody>
      </p:sp>
    </p:spTree>
    <p:extLst>
      <p:ext uri="{BB962C8B-B14F-4D97-AF65-F5344CB8AC3E}">
        <p14:creationId xmlns:p14="http://schemas.microsoft.com/office/powerpoint/2010/main" val="386787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7776864" cy="584775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ar-SA" sz="2200" b="1" dirty="0"/>
              <a:t>اولا :</a:t>
            </a:r>
            <a:r>
              <a:rPr lang="ar-SA" sz="2200" b="1" dirty="0">
                <a:solidFill>
                  <a:srgbClr val="FF0000"/>
                </a:solidFill>
              </a:rPr>
              <a:t>الشكل (الحركات)</a:t>
            </a:r>
            <a:endParaRPr lang="en-US" sz="2200" dirty="0">
              <a:solidFill>
                <a:srgbClr val="FF0000"/>
              </a:solidFill>
            </a:endParaRPr>
          </a:p>
          <a:p>
            <a:r>
              <a:rPr lang="ar-SA" sz="2200" dirty="0"/>
              <a:t>1-	</a:t>
            </a:r>
            <a:r>
              <a:rPr lang="ar-SA" sz="2200" dirty="0">
                <a:solidFill>
                  <a:schemeClr val="tx2">
                    <a:lumMod val="60000"/>
                    <a:lumOff val="40000"/>
                  </a:schemeClr>
                </a:solidFill>
              </a:rPr>
              <a:t>الفتحة</a:t>
            </a:r>
            <a:r>
              <a:rPr lang="ar-SA" sz="2200" dirty="0"/>
              <a:t> </a:t>
            </a:r>
            <a:r>
              <a:rPr lang="ar-SA" sz="2200" b="1" dirty="0"/>
              <a:t>(__َ_)</a:t>
            </a:r>
            <a:r>
              <a:rPr lang="ar-SA" sz="2200" dirty="0"/>
              <a:t> : وهي حركة مماثلة للألف </a:t>
            </a:r>
            <a:r>
              <a:rPr lang="ar-SA" sz="2200" dirty="0" smtClean="0"/>
              <a:t>اللينة، </a:t>
            </a:r>
            <a:r>
              <a:rPr lang="ar-SA" sz="2200" dirty="0"/>
              <a:t>غير أنّها أقل مدا مثل: (كَتَبَ) .</a:t>
            </a:r>
            <a:endParaRPr lang="en-US" sz="2200" dirty="0"/>
          </a:p>
          <a:p>
            <a:r>
              <a:rPr lang="ar-SA" sz="2200" dirty="0"/>
              <a:t>2-	</a:t>
            </a:r>
            <a:r>
              <a:rPr lang="ar-SA" sz="2200" dirty="0">
                <a:solidFill>
                  <a:schemeClr val="bg2">
                    <a:lumMod val="50000"/>
                  </a:schemeClr>
                </a:solidFill>
              </a:rPr>
              <a:t>الكسرة </a:t>
            </a:r>
            <a:r>
              <a:rPr lang="ar-SA" sz="2200" b="1" dirty="0"/>
              <a:t>(ـــــــــِــــــــ)</a:t>
            </a:r>
            <a:r>
              <a:rPr lang="ar-SA" sz="2200" dirty="0"/>
              <a:t> وهي حركة مماثلة </a:t>
            </a:r>
            <a:r>
              <a:rPr lang="ar-SA" sz="2200" dirty="0" smtClean="0"/>
              <a:t>للياء، </a:t>
            </a:r>
            <a:r>
              <a:rPr lang="ar-SA" sz="2200" dirty="0"/>
              <a:t>غير أنّها أقل مدا مثل:(رِسالة)</a:t>
            </a:r>
            <a:endParaRPr lang="en-US" sz="2200" dirty="0"/>
          </a:p>
          <a:p>
            <a:r>
              <a:rPr lang="ar-SA" sz="2200" dirty="0"/>
              <a:t>3-	</a:t>
            </a:r>
            <a:r>
              <a:rPr lang="ar-SA" sz="2200" dirty="0">
                <a:solidFill>
                  <a:srgbClr val="00B050"/>
                </a:solidFill>
              </a:rPr>
              <a:t>الضمة</a:t>
            </a:r>
            <a:r>
              <a:rPr lang="ar-SA" sz="2200" dirty="0"/>
              <a:t> </a:t>
            </a:r>
            <a:r>
              <a:rPr lang="ar-SA" sz="2200" b="1" dirty="0"/>
              <a:t>(ـــــــُــــــ)</a:t>
            </a:r>
            <a:r>
              <a:rPr lang="ar-SA" sz="2200" dirty="0"/>
              <a:t> وهي حركة مماثلة للواو، غير أنّها أقل مدا مثل:(عُطور)</a:t>
            </a:r>
            <a:endParaRPr lang="en-US" sz="2200" dirty="0"/>
          </a:p>
          <a:p>
            <a:r>
              <a:rPr lang="ar-SA" sz="2200" dirty="0"/>
              <a:t>4-	</a:t>
            </a:r>
            <a:r>
              <a:rPr lang="ar-SA" sz="2200" dirty="0">
                <a:solidFill>
                  <a:srgbClr val="7030A0"/>
                </a:solidFill>
              </a:rPr>
              <a:t>السكون </a:t>
            </a:r>
            <a:r>
              <a:rPr lang="ar-SA" sz="2200" b="1" dirty="0"/>
              <a:t>(ـــــــــْـــــ)</a:t>
            </a:r>
            <a:r>
              <a:rPr lang="ar-SA" sz="2200" dirty="0"/>
              <a:t> وهي تدلّ على أنّ الحرف غير متحرك بحركة مثل (علْم) .</a:t>
            </a:r>
            <a:endParaRPr lang="en-US" sz="2200" dirty="0"/>
          </a:p>
          <a:p>
            <a:r>
              <a:rPr lang="ar-SA" sz="2200" dirty="0"/>
              <a:t>5-	</a:t>
            </a:r>
            <a:r>
              <a:rPr lang="ar-SA" sz="2200" dirty="0">
                <a:solidFill>
                  <a:schemeClr val="accent6">
                    <a:lumMod val="75000"/>
                  </a:schemeClr>
                </a:solidFill>
              </a:rPr>
              <a:t>التنوين</a:t>
            </a:r>
            <a:r>
              <a:rPr lang="ar-SA" sz="2200" dirty="0"/>
              <a:t>: وهو نون زائدة تلحق آوخر الاسماء ، وهو على ثلاثة أقسام :</a:t>
            </a:r>
            <a:endParaRPr lang="en-US" sz="2200" dirty="0"/>
          </a:p>
          <a:p>
            <a:r>
              <a:rPr lang="ar-IQ" sz="2200" dirty="0" smtClean="0"/>
              <a:t>أ </a:t>
            </a:r>
            <a:r>
              <a:rPr lang="ar-SA" sz="2200" dirty="0" smtClean="0"/>
              <a:t>-</a:t>
            </a:r>
            <a:r>
              <a:rPr lang="ar-SA" sz="2200" dirty="0"/>
              <a:t>	</a:t>
            </a:r>
            <a:r>
              <a:rPr lang="ar-SA" sz="2200" dirty="0">
                <a:solidFill>
                  <a:schemeClr val="accent6">
                    <a:lumMod val="50000"/>
                  </a:schemeClr>
                </a:solidFill>
              </a:rPr>
              <a:t>تنوين الفتح </a:t>
            </a:r>
            <a:r>
              <a:rPr lang="ar-SA" sz="2200" b="1" dirty="0"/>
              <a:t>(ـــــــًـــــ)</a:t>
            </a:r>
            <a:r>
              <a:rPr lang="ar-SA" sz="2200" dirty="0"/>
              <a:t> ولابد من وضع ألف في آخر الاسم المنون ويثبت فوقها التنوين على شكل فتحتين مثل :صبرًا جميلاً.</a:t>
            </a:r>
            <a:endParaRPr lang="en-US" sz="2200" dirty="0"/>
          </a:p>
          <a:p>
            <a:r>
              <a:rPr lang="ar-IQ" sz="2200" dirty="0" smtClean="0"/>
              <a:t>ب </a:t>
            </a:r>
            <a:r>
              <a:rPr lang="ar-SA" sz="2200" dirty="0" smtClean="0"/>
              <a:t>-</a:t>
            </a:r>
            <a:r>
              <a:rPr lang="ar-SA" sz="2200" dirty="0"/>
              <a:t>	</a:t>
            </a:r>
            <a:r>
              <a:rPr lang="ar-SA" sz="2200" dirty="0">
                <a:solidFill>
                  <a:schemeClr val="accent6">
                    <a:lumMod val="50000"/>
                  </a:schemeClr>
                </a:solidFill>
              </a:rPr>
              <a:t>تنوين الكسر </a:t>
            </a:r>
            <a:r>
              <a:rPr lang="ar-SA" sz="2200" b="1" dirty="0"/>
              <a:t>(ــــــــٍـــــــ) </a:t>
            </a:r>
            <a:r>
              <a:rPr lang="ar-SA" sz="2200" dirty="0"/>
              <a:t>ويرسم تحت الحرف المنون على شكل كسرتين مثل: مررتُ بزيدٍ.</a:t>
            </a:r>
            <a:endParaRPr lang="en-US" sz="2200" dirty="0"/>
          </a:p>
          <a:p>
            <a:r>
              <a:rPr lang="ar-IQ" sz="2200" dirty="0" smtClean="0"/>
              <a:t>ت </a:t>
            </a:r>
            <a:r>
              <a:rPr lang="ar-SA" sz="2200" dirty="0" smtClean="0"/>
              <a:t>-</a:t>
            </a:r>
            <a:r>
              <a:rPr lang="ar-SA" sz="2200" dirty="0"/>
              <a:t>	</a:t>
            </a:r>
            <a:r>
              <a:rPr lang="ar-SA" sz="2200" dirty="0">
                <a:solidFill>
                  <a:schemeClr val="accent6">
                    <a:lumMod val="50000"/>
                  </a:schemeClr>
                </a:solidFill>
              </a:rPr>
              <a:t>تنوين الضم </a:t>
            </a:r>
            <a:r>
              <a:rPr lang="ar-SA" sz="2200" b="1" dirty="0"/>
              <a:t>(ــــــٌـــــــــ)</a:t>
            </a:r>
            <a:r>
              <a:rPr lang="ar-SA" sz="2200" dirty="0"/>
              <a:t> ويرسم فوق الحرف المنون على شكل ضمتين مثل : هذا كتابٌ.  </a:t>
            </a:r>
            <a:endParaRPr lang="en-US" sz="2200" dirty="0"/>
          </a:p>
        </p:txBody>
      </p:sp>
    </p:spTree>
    <p:extLst>
      <p:ext uri="{BB962C8B-B14F-4D97-AF65-F5344CB8AC3E}">
        <p14:creationId xmlns:p14="http://schemas.microsoft.com/office/powerpoint/2010/main" val="2518060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64704"/>
            <a:ext cx="7416824" cy="483209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ar-SA" sz="2200" b="1" dirty="0">
                <a:solidFill>
                  <a:srgbClr val="FF0000"/>
                </a:solidFill>
              </a:rPr>
              <a:t>ثانيا الضبط</a:t>
            </a:r>
            <a:endParaRPr lang="en-US" sz="2200" dirty="0">
              <a:solidFill>
                <a:srgbClr val="FF0000"/>
              </a:solidFill>
            </a:endParaRPr>
          </a:p>
          <a:p>
            <a:pPr algn="just"/>
            <a:r>
              <a:rPr lang="ar-SA" sz="2200" dirty="0"/>
              <a:t>1-	</a:t>
            </a:r>
            <a:r>
              <a:rPr lang="ar-SA" sz="2200" dirty="0">
                <a:solidFill>
                  <a:srgbClr val="7030A0"/>
                </a:solidFill>
              </a:rPr>
              <a:t>الشدة </a:t>
            </a:r>
            <a:r>
              <a:rPr lang="ar-SA" sz="2200" b="1" dirty="0"/>
              <a:t>(ــــــّــــــ)</a:t>
            </a:r>
            <a:r>
              <a:rPr lang="ar-SA" sz="2200" dirty="0"/>
              <a:t> وتوضع فوق الحرف على شكل سين صغيرة للإشارة الى أنّه حرفان أولهما  ساكن مدغم في الثاني مثل (قدّم)أصلها (قدْدم ).أما إذا كان أولهما متحرك والثاني ساكن فلا يدغمان مثل : (سدَدْت).</a:t>
            </a:r>
            <a:endParaRPr lang="en-US" sz="2200" dirty="0"/>
          </a:p>
          <a:p>
            <a:pPr algn="just"/>
            <a:r>
              <a:rPr lang="ar-SA" sz="2200" dirty="0"/>
              <a:t>2-	</a:t>
            </a:r>
            <a:r>
              <a:rPr lang="ar-SA" sz="2200" dirty="0">
                <a:solidFill>
                  <a:srgbClr val="00B050"/>
                </a:solidFill>
              </a:rPr>
              <a:t>المد</a:t>
            </a:r>
            <a:r>
              <a:rPr lang="ar-SA" sz="2200" dirty="0"/>
              <a:t> </a:t>
            </a:r>
            <a:r>
              <a:rPr lang="ar-SA" sz="2200" b="1" dirty="0"/>
              <a:t>(  ~)</a:t>
            </a:r>
            <a:r>
              <a:rPr lang="ar-SA" sz="2200" dirty="0"/>
              <a:t> وهو خط مبسوط صغير فيه انحناء، يستعمل في الكتابة ليرمز الى وجود همزة يابسة اقترنت مع ألف مد مثل :( قرآن) كراهة أن تتوالى الفان ؛لأنّ اصلها (قرأان).</a:t>
            </a:r>
            <a:endParaRPr lang="en-US" sz="2200" dirty="0"/>
          </a:p>
          <a:p>
            <a:pPr algn="just"/>
            <a:r>
              <a:rPr lang="ar-SA" sz="2200" dirty="0"/>
              <a:t>3-	</a:t>
            </a:r>
            <a:r>
              <a:rPr lang="ar-SA" sz="2200" dirty="0">
                <a:solidFill>
                  <a:srgbClr val="0070C0"/>
                </a:solidFill>
              </a:rPr>
              <a:t>همزة القطع </a:t>
            </a:r>
            <a:r>
              <a:rPr lang="ar-SA" sz="2200" b="1" dirty="0"/>
              <a:t>(ــــــءـــــــ)</a:t>
            </a:r>
            <a:r>
              <a:rPr lang="ar-SA" sz="2200" dirty="0"/>
              <a:t>وتكتب على شكل عين صغيرة ، فوق الحرف مثل أكل ، دفؤ، سئم ، إلا إذا كانت مكسورة مع الالف فتكتب من الأسفل مثل : إبريق ، وتكتب مفردة على السطر مثل: جاء، وسنفصل الحديث عنها لاحقا.</a:t>
            </a:r>
            <a:endParaRPr lang="en-US" sz="2200" dirty="0"/>
          </a:p>
          <a:p>
            <a:pPr algn="just"/>
            <a:r>
              <a:rPr lang="ar-SA" sz="2200" dirty="0"/>
              <a:t>4-	</a:t>
            </a:r>
            <a:r>
              <a:rPr lang="ar-SA" sz="2200" dirty="0">
                <a:solidFill>
                  <a:srgbClr val="C00000"/>
                </a:solidFill>
              </a:rPr>
              <a:t>همزة الوصل  </a:t>
            </a:r>
            <a:r>
              <a:rPr lang="ar-SA" sz="2200" dirty="0"/>
              <a:t>وترسم صادً صغيرة ، وتأتي في أول الكلمة المتصلة بما قبلها لفظا ،وتكتب مع الألف مثل :( واستعمل ).</a:t>
            </a:r>
            <a:endParaRPr lang="en-US" sz="2200" dirty="0"/>
          </a:p>
        </p:txBody>
      </p:sp>
    </p:spTree>
    <p:extLst>
      <p:ext uri="{BB962C8B-B14F-4D97-AF65-F5344CB8AC3E}">
        <p14:creationId xmlns:p14="http://schemas.microsoft.com/office/powerpoint/2010/main" val="41892206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18</TotalTime>
  <Words>212</Words>
  <Application>Microsoft Office PowerPoint</Application>
  <PresentationFormat>On-screen Show (4:3)</PresentationFormat>
  <Paragraphs>21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Apothecary</vt:lpstr>
      <vt:lpstr> المادة : (اللغة العربية)                       كلية الهندسة/ قسم الميكانيك                              المحاضرة االحادية عشرة: علامات (الشكل والضبط والترقيم )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(اللغة العربية)                                                         كلية الهندسة/ قسم الميكانيك                              المحاضرة االحادية عشرة: علامات (الشكل والضبط والترقيم )</dc:title>
  <dc:creator>DR.Ahmed Saker 2o1O</dc:creator>
  <cp:lastModifiedBy>DR.Ahmed Saker 2o1O</cp:lastModifiedBy>
  <cp:revision>2</cp:revision>
  <dcterms:created xsi:type="dcterms:W3CDTF">2020-03-14T16:08:18Z</dcterms:created>
  <dcterms:modified xsi:type="dcterms:W3CDTF">2020-03-14T16:27:17Z</dcterms:modified>
</cp:coreProperties>
</file>