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9" r:id="rId3"/>
    <p:sldId id="260" r:id="rId4"/>
    <p:sldId id="261" r:id="rId5"/>
    <p:sldId id="262" r:id="rId6"/>
    <p:sldId id="263" r:id="rId7"/>
    <p:sldId id="264" r:id="rId8"/>
    <p:sldId id="265" r:id="rId9"/>
    <p:sldId id="257" r:id="rId10"/>
    <p:sldId id="258"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9C11D28-335A-428A-B08E-32BA292F25BC}"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normAutofit/>
          </a:bodyPr>
          <a:lstStyle/>
          <a:p>
            <a:fld id="{CE127FEB-8F09-4F0A-B4ED-2B9E0A2923AA}"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C11D28-335A-428A-B08E-32BA292F25BC}"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E127FEB-8F09-4F0A-B4ED-2B9E0A2923AA}"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C11D28-335A-428A-B08E-32BA292F25BC}"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E127FEB-8F09-4F0A-B4ED-2B9E0A2923AA}"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600201"/>
            <a:ext cx="7772400" cy="3733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9C11D28-335A-428A-B08E-32BA292F25BC}"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E127FEB-8F09-4F0A-B4ED-2B9E0A2923AA}"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9C11D28-335A-428A-B08E-32BA292F25BC}"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E127FEB-8F09-4F0A-B4ED-2B9E0A2923AA}"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a:t>Click to edit Master title style</a:t>
            </a:r>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9C11D28-335A-428A-B08E-32BA292F25BC}" type="datetimeFigureOut">
              <a:rPr lang="ar-IQ" smtClean="0"/>
              <a:t>20/07/1441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E127FEB-8F09-4F0A-B4ED-2B9E0A2923AA}" type="slidenum">
              <a:rPr lang="ar-IQ" smtClean="0"/>
              <a:t>‹#›</a:t>
            </a:fld>
            <a:endParaRPr lang="ar-IQ"/>
          </a:p>
        </p:txBody>
      </p:sp>
      <p:sp>
        <p:nvSpPr>
          <p:cNvPr id="13" name="Content Placeholder 12"/>
          <p:cNvSpPr>
            <a:spLocks noGrp="1"/>
          </p:cNvSpPr>
          <p:nvPr>
            <p:ph sz="quarter" idx="13"/>
          </p:nvPr>
        </p:nvSpPr>
        <p:spPr>
          <a:xfrm>
            <a:off x="685800" y="1536192"/>
            <a:ext cx="3657600"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99C11D28-335A-428A-B08E-32BA292F25BC}" type="datetimeFigureOut">
              <a:rPr lang="ar-IQ" smtClean="0"/>
              <a:t>20/07/1441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E127FEB-8F09-4F0A-B4ED-2B9E0A2923AA}" type="slidenum">
              <a:rPr lang="ar-IQ" smtClean="0"/>
              <a:t>‹#›</a:t>
            </a:fld>
            <a:endParaRPr lang="ar-IQ"/>
          </a:p>
        </p:txBody>
      </p:sp>
      <p:sp>
        <p:nvSpPr>
          <p:cNvPr id="15" name="Content Placeholder 14"/>
          <p:cNvSpPr>
            <a:spLocks noGrp="1"/>
          </p:cNvSpPr>
          <p:nvPr>
            <p:ph sz="quarter" idx="13"/>
          </p:nvPr>
        </p:nvSpPr>
        <p:spPr>
          <a:xfrm>
            <a:off x="685800" y="2209800"/>
            <a:ext cx="3657600" cy="320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16"/>
          <p:cNvSpPr>
            <a:spLocks noGrp="1"/>
          </p:cNvSpPr>
          <p:nvPr>
            <p:ph sz="quarter" idx="14"/>
          </p:nvPr>
        </p:nvSpPr>
        <p:spPr>
          <a:xfrm>
            <a:off x="4800600" y="2209800"/>
            <a:ext cx="3657600" cy="320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a:t>Click to edit Master title style</a:t>
            </a:r>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99C11D28-335A-428A-B08E-32BA292F25BC}" type="datetimeFigureOut">
              <a:rPr lang="ar-IQ" smtClean="0"/>
              <a:t>20/07/1441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E127FEB-8F09-4F0A-B4ED-2B9E0A2923AA}"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9C11D28-335A-428A-B08E-32BA292F25BC}" type="datetimeFigureOut">
              <a:rPr lang="ar-IQ" smtClean="0"/>
              <a:t>20/07/1441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E127FEB-8F09-4F0A-B4ED-2B9E0A2923AA}"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9C11D28-335A-428A-B08E-32BA292F25BC}" type="datetimeFigureOut">
              <a:rPr lang="ar-IQ" smtClean="0"/>
              <a:t>20/07/1441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E127FEB-8F09-4F0A-B4ED-2B9E0A2923AA}" type="slidenum">
              <a:rPr lang="ar-IQ" smtClean="0"/>
              <a:t>‹#›</a:t>
            </a:fld>
            <a:endParaRPr lang="ar-IQ"/>
          </a:p>
        </p:txBody>
      </p:sp>
      <p:sp>
        <p:nvSpPr>
          <p:cNvPr id="13" name="Content Placeholder 12"/>
          <p:cNvSpPr>
            <a:spLocks noGrp="1"/>
          </p:cNvSpPr>
          <p:nvPr>
            <p:ph sz="quarter" idx="13"/>
          </p:nvPr>
        </p:nvSpPr>
        <p:spPr>
          <a:xfrm>
            <a:off x="4572000" y="609600"/>
            <a:ext cx="3886200"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9C11D28-335A-428A-B08E-32BA292F25BC}" type="datetimeFigureOut">
              <a:rPr lang="ar-IQ" smtClean="0"/>
              <a:t>20/07/1441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E127FEB-8F09-4F0A-B4ED-2B9E0A2923AA}" type="slidenum">
              <a:rPr lang="ar-IQ" smtClean="0"/>
              <a:t>‹#›</a:t>
            </a:fld>
            <a:endParaRPr lang="ar-IQ"/>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99C11D28-335A-428A-B08E-32BA292F25BC}" type="datetimeFigureOut">
              <a:rPr lang="ar-IQ" smtClean="0"/>
              <a:t>20/07/1441</a:t>
            </a:fld>
            <a:endParaRPr lang="ar-IQ"/>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ar-IQ"/>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CE127FEB-8F09-4F0A-B4ED-2B9E0A2923AA}"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3600" kern="1200" cap="all" baseline="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r" defTabSz="914400" rtl="1"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r" defTabSz="914400" rtl="1"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r" defTabSz="914400" rtl="1"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r" defTabSz="914400" rtl="1"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r" defTabSz="914400" rtl="1"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r" defTabSz="914400" rtl="1"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r" defTabSz="914400" rtl="1"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r" defTabSz="914400" rtl="1"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656" y="548680"/>
            <a:ext cx="3535304" cy="2088232"/>
          </a:xfrm>
        </p:spPr>
        <p:txBody>
          <a:bodyPr>
            <a:normAutofit fontScale="90000"/>
          </a:bodyPr>
          <a:lstStyle/>
          <a:p>
            <a:pPr algn="ctr" rtl="0">
              <a:lnSpc>
                <a:spcPct val="115000"/>
              </a:lnSpc>
              <a:spcAft>
                <a:spcPts val="1000"/>
              </a:spcAft>
              <a:tabLst>
                <a:tab pos="3444240" algn="l"/>
              </a:tabLst>
            </a:pPr>
            <a:r>
              <a:rPr lang="en-US" sz="3200" dirty="0">
                <a:solidFill>
                  <a:schemeClr val="accent1">
                    <a:lumMod val="60000"/>
                    <a:lumOff val="40000"/>
                  </a:schemeClr>
                </a:solidFill>
                <a:latin typeface="Calibri"/>
                <a:ea typeface="Calibri"/>
                <a:cs typeface="Arial"/>
              </a:rPr>
              <a:t>Themes &amp; Symbolism in  Earnest Hemingway's </a:t>
            </a:r>
            <a:r>
              <a:rPr lang="en-US" sz="3200" i="1" dirty="0">
                <a:solidFill>
                  <a:schemeClr val="accent1">
                    <a:lumMod val="60000"/>
                    <a:lumOff val="40000"/>
                  </a:schemeClr>
                </a:solidFill>
                <a:latin typeface="Calibri"/>
                <a:ea typeface="Calibri"/>
                <a:cs typeface="Arial"/>
              </a:rPr>
              <a:t>The Old Man and the Sea</a:t>
            </a:r>
            <a:endParaRPr lang="en-US" sz="3200" i="1" dirty="0">
              <a:solidFill>
                <a:schemeClr val="accent1">
                  <a:lumMod val="60000"/>
                  <a:lumOff val="40000"/>
                </a:schemeClr>
              </a:solidFill>
              <a:effectLst/>
              <a:latin typeface="Calibri"/>
              <a:ea typeface="Calibri"/>
              <a:cs typeface="Arial"/>
            </a:endParaRPr>
          </a:p>
        </p:txBody>
      </p:sp>
      <p:sp>
        <p:nvSpPr>
          <p:cNvPr id="5" name="Text Placeholder 4"/>
          <p:cNvSpPr>
            <a:spLocks noGrp="1"/>
          </p:cNvSpPr>
          <p:nvPr>
            <p:ph type="body" sz="quarter" idx="14"/>
          </p:nvPr>
        </p:nvSpPr>
        <p:spPr>
          <a:xfrm>
            <a:off x="676274" y="3212976"/>
            <a:ext cx="3535686" cy="1656184"/>
          </a:xfrm>
        </p:spPr>
        <p:txBody>
          <a:bodyPr>
            <a:normAutofit/>
          </a:bodyPr>
          <a:lstStyle/>
          <a:p>
            <a:pPr algn="ctr"/>
            <a:r>
              <a:rPr lang="en-US" sz="2400" smtClean="0">
                <a:solidFill>
                  <a:schemeClr val="accent3"/>
                </a:solidFill>
              </a:rPr>
              <a:t> </a:t>
            </a:r>
            <a:r>
              <a:rPr lang="en-US" sz="2400" dirty="0">
                <a:solidFill>
                  <a:schemeClr val="accent3"/>
                </a:solidFill>
              </a:rPr>
              <a:t>Prof. Dr. </a:t>
            </a:r>
            <a:r>
              <a:rPr lang="en-US" sz="2400" dirty="0" err="1">
                <a:solidFill>
                  <a:schemeClr val="accent3"/>
                </a:solidFill>
              </a:rPr>
              <a:t>Eman</a:t>
            </a:r>
            <a:r>
              <a:rPr lang="en-US" sz="2400" dirty="0">
                <a:solidFill>
                  <a:schemeClr val="accent3"/>
                </a:solidFill>
              </a:rPr>
              <a:t> </a:t>
            </a:r>
            <a:r>
              <a:rPr lang="en-US" sz="2400" dirty="0" err="1">
                <a:solidFill>
                  <a:schemeClr val="accent3"/>
                </a:solidFill>
              </a:rPr>
              <a:t>Fathi</a:t>
            </a:r>
            <a:endParaRPr lang="en-US" sz="2400" dirty="0">
              <a:solidFill>
                <a:schemeClr val="accent3"/>
              </a:solidFill>
            </a:endParaRPr>
          </a:p>
          <a:p>
            <a:pPr algn="ctr"/>
            <a:r>
              <a:rPr lang="en-US" sz="2400" dirty="0">
                <a:solidFill>
                  <a:schemeClr val="accent3"/>
                </a:solidFill>
              </a:rPr>
              <a:t>Asst. Prof. </a:t>
            </a:r>
            <a:r>
              <a:rPr lang="en-US" sz="2400" dirty="0" err="1">
                <a:solidFill>
                  <a:schemeClr val="accent3"/>
                </a:solidFill>
              </a:rPr>
              <a:t>Aseel</a:t>
            </a:r>
            <a:r>
              <a:rPr lang="en-US" sz="2400" dirty="0">
                <a:solidFill>
                  <a:schemeClr val="accent3"/>
                </a:solidFill>
              </a:rPr>
              <a:t> </a:t>
            </a:r>
            <a:r>
              <a:rPr lang="en-US" sz="2400" dirty="0" err="1">
                <a:solidFill>
                  <a:schemeClr val="accent3"/>
                </a:solidFill>
              </a:rPr>
              <a:t>Hatif</a:t>
            </a:r>
            <a:r>
              <a:rPr lang="en-US" sz="2400" dirty="0">
                <a:solidFill>
                  <a:schemeClr val="accent3"/>
                </a:solidFill>
              </a:rPr>
              <a:t> </a:t>
            </a:r>
            <a:r>
              <a:rPr lang="en-US" sz="2400" dirty="0" err="1">
                <a:solidFill>
                  <a:schemeClr val="accent3"/>
                </a:solidFill>
              </a:rPr>
              <a:t>Jassam</a:t>
            </a:r>
            <a:r>
              <a:rPr lang="en-US" sz="2400" dirty="0">
                <a:solidFill>
                  <a:schemeClr val="accent3"/>
                </a:solidFill>
              </a:rPr>
              <a:t> </a:t>
            </a:r>
          </a:p>
        </p:txBody>
      </p:sp>
      <p:pic>
        <p:nvPicPr>
          <p:cNvPr id="6" name="Content Placeholder 5" descr="Image result for symbolism of sharks in old man and the sea pictures"/>
          <p:cNvPicPr>
            <a:picLocks noGrp="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4211960" y="548680"/>
            <a:ext cx="4536504" cy="4896544"/>
          </a:xfrm>
          <a:prstGeom prst="rect">
            <a:avLst/>
          </a:prstGeom>
          <a:noFill/>
          <a:ln>
            <a:noFill/>
          </a:ln>
        </p:spPr>
      </p:pic>
    </p:spTree>
    <p:extLst>
      <p:ext uri="{BB962C8B-B14F-4D97-AF65-F5344CB8AC3E}">
        <p14:creationId xmlns:p14="http://schemas.microsoft.com/office/powerpoint/2010/main" val="3919988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schemeClr val="accent1"/>
                </a:solidFill>
              </a:rPr>
              <a:t>The Symbol of the SEA </a:t>
            </a:r>
            <a:endParaRPr lang="ar-IQ" sz="4400" dirty="0">
              <a:solidFill>
                <a:schemeClr val="accent1"/>
              </a:solidFill>
            </a:endParaRPr>
          </a:p>
        </p:txBody>
      </p:sp>
      <p:pic>
        <p:nvPicPr>
          <p:cNvPr id="4" name="Content Placeholder 3" descr="Image result for symbolism of sharks in old man and the sea picture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1340768"/>
            <a:ext cx="7920880" cy="4320480"/>
          </a:xfrm>
          <a:prstGeom prst="rect">
            <a:avLst/>
          </a:prstGeom>
          <a:noFill/>
          <a:ln>
            <a:noFill/>
          </a:ln>
        </p:spPr>
      </p:pic>
    </p:spTree>
    <p:extLst>
      <p:ext uri="{BB962C8B-B14F-4D97-AF65-F5344CB8AC3E}">
        <p14:creationId xmlns:p14="http://schemas.microsoft.com/office/powerpoint/2010/main" val="3945846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772400" cy="922114"/>
          </a:xfrm>
        </p:spPr>
        <p:txBody>
          <a:bodyPr>
            <a:normAutofit/>
          </a:bodyPr>
          <a:lstStyle/>
          <a:p>
            <a:r>
              <a:rPr lang="en-US" sz="4400" dirty="0">
                <a:solidFill>
                  <a:schemeClr val="accent1">
                    <a:lumMod val="60000"/>
                    <a:lumOff val="40000"/>
                  </a:schemeClr>
                </a:solidFill>
              </a:rPr>
              <a:t>The marlin </a:t>
            </a:r>
            <a:endParaRPr lang="ar-IQ" sz="4400" dirty="0">
              <a:solidFill>
                <a:schemeClr val="accent1">
                  <a:lumMod val="60000"/>
                  <a:lumOff val="40000"/>
                </a:schemeClr>
              </a:solidFill>
            </a:endParaRPr>
          </a:p>
        </p:txBody>
      </p:sp>
      <p:sp>
        <p:nvSpPr>
          <p:cNvPr id="3" name="Content Placeholder 2"/>
          <p:cNvSpPr>
            <a:spLocks noGrp="1"/>
          </p:cNvSpPr>
          <p:nvPr>
            <p:ph idx="1"/>
          </p:nvPr>
        </p:nvSpPr>
        <p:spPr>
          <a:xfrm>
            <a:off x="685800" y="1052736"/>
            <a:ext cx="7772400" cy="4608512"/>
          </a:xfrm>
        </p:spPr>
        <p:txBody>
          <a:bodyPr>
            <a:noAutofit/>
          </a:bodyPr>
          <a:lstStyle/>
          <a:p>
            <a:pPr algn="just" rtl="0"/>
            <a:r>
              <a:rPr lang="en-US" sz="2400" dirty="0">
                <a:solidFill>
                  <a:schemeClr val="accent3"/>
                </a:solidFill>
                <a:latin typeface="Times New Roman"/>
                <a:ea typeface="Times New Roman"/>
              </a:rPr>
              <a:t>The marlin represents the ultimate opponent, one that brings out the best in Santiago.</a:t>
            </a:r>
            <a:r>
              <a:rPr lang="en-US" sz="2400" dirty="0">
                <a:latin typeface="Calibri"/>
                <a:ea typeface="Calibri"/>
                <a:cs typeface="Arial"/>
              </a:rPr>
              <a:t> </a:t>
            </a:r>
            <a:r>
              <a:rPr lang="en-US" sz="2400" dirty="0">
                <a:solidFill>
                  <a:schemeClr val="accent3"/>
                </a:solidFill>
                <a:latin typeface="Calibri"/>
                <a:ea typeface="Calibri"/>
                <a:cs typeface="Arial"/>
              </a:rPr>
              <a:t>It is  a giant, 18-foot fish that battles with Santiago in the middle of the ocean for three days and three nights. Although Santiago hooks the marlin on his first afternoon at sea, the marlin refuses to come to the surface and instead pulls Santiago farther and farther from land. Santiago admires the marlin's beauty and endurance, and considers it a "noble" adversary, telling the fish repeatedly that though he loves it, he must kill it. Ultimately, the marlin is presented as Santiago's worthy opponent. Struggling against such an opponent brings out the best in an individual—courage, endurance, and love.</a:t>
            </a:r>
            <a:endParaRPr lang="ar-IQ" sz="2400" dirty="0">
              <a:solidFill>
                <a:schemeClr val="accent3"/>
              </a:solidFill>
            </a:endParaRPr>
          </a:p>
        </p:txBody>
      </p:sp>
    </p:spTree>
    <p:extLst>
      <p:ext uri="{BB962C8B-B14F-4D97-AF65-F5344CB8AC3E}">
        <p14:creationId xmlns:p14="http://schemas.microsoft.com/office/powerpoint/2010/main" val="1689418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solidFill>
              </a:rPr>
              <a:t>The Marline as Santiago’s other self</a:t>
            </a:r>
            <a:endParaRPr lang="ar-IQ" dirty="0">
              <a:solidFill>
                <a:schemeClr val="accent1"/>
              </a:solidFill>
            </a:endParaRPr>
          </a:p>
        </p:txBody>
      </p:sp>
      <p:sp>
        <p:nvSpPr>
          <p:cNvPr id="3" name="Content Placeholder 2"/>
          <p:cNvSpPr>
            <a:spLocks noGrp="1"/>
          </p:cNvSpPr>
          <p:nvPr>
            <p:ph idx="1"/>
          </p:nvPr>
        </p:nvSpPr>
        <p:spPr/>
        <p:txBody>
          <a:bodyPr/>
          <a:lstStyle/>
          <a:p>
            <a:pPr algn="just" rtl="0">
              <a:lnSpc>
                <a:spcPct val="115000"/>
              </a:lnSpc>
              <a:spcAft>
                <a:spcPts val="1000"/>
              </a:spcAft>
            </a:pPr>
            <a:r>
              <a:rPr lang="en-US" dirty="0">
                <a:solidFill>
                  <a:schemeClr val="accent3"/>
                </a:solidFill>
                <a:latin typeface="Calibri"/>
                <a:ea typeface="Calibri"/>
                <a:cs typeface="Arial"/>
              </a:rPr>
              <a:t>At the same time, because Santiago comes to see the marlin as an alter-ego—he identifies the marlin as male and imagines the fish is old—the marlin comes to represent Santiago himself as well. In other words, Santiago's struggle with the marlin is in fact a struggle with himself. It is not a struggle of strength but rather of endurance, and a refusal to accept defeat. Santiago's struggle with the marlin is a struggle to face and overcome his own weaknesses as much as it is a struggle to subdue the great fish. In the process, by refusing to give in to the fish or the weakness of his mind and body, Santiago transcends those weaknesses</a:t>
            </a:r>
            <a:r>
              <a:rPr lang="ar-SA" dirty="0">
                <a:solidFill>
                  <a:schemeClr val="accent3"/>
                </a:solidFill>
                <a:latin typeface="Calibri"/>
                <a:ea typeface="Calibri"/>
              </a:rPr>
              <a:t>.</a:t>
            </a:r>
            <a:endParaRPr lang="en-US" dirty="0">
              <a:solidFill>
                <a:schemeClr val="accent3"/>
              </a:solidFill>
              <a:latin typeface="Calibri"/>
              <a:ea typeface="Calibri"/>
              <a:cs typeface="Arial"/>
            </a:endParaRPr>
          </a:p>
          <a:p>
            <a:pPr algn="l" rtl="0"/>
            <a:endParaRPr lang="ar-IQ" dirty="0">
              <a:solidFill>
                <a:schemeClr val="accent3"/>
              </a:solidFill>
            </a:endParaRPr>
          </a:p>
        </p:txBody>
      </p:sp>
    </p:spTree>
    <p:extLst>
      <p:ext uri="{BB962C8B-B14F-4D97-AF65-F5344CB8AC3E}">
        <p14:creationId xmlns:p14="http://schemas.microsoft.com/office/powerpoint/2010/main" val="1156889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chemeClr val="accent1"/>
                </a:solidFill>
              </a:rPr>
              <a:t>Symbols and their meanings </a:t>
            </a:r>
            <a:endParaRPr lang="ar-IQ" sz="4000" dirty="0">
              <a:solidFill>
                <a:schemeClr val="accent1"/>
              </a:solidFill>
            </a:endParaRPr>
          </a:p>
        </p:txBody>
      </p:sp>
      <p:pic>
        <p:nvPicPr>
          <p:cNvPr id="4" name="Content Placeholder 3" descr="Image result for symbolism of sharks in old man and the sea picture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1340768"/>
            <a:ext cx="7488832" cy="4248472"/>
          </a:xfrm>
          <a:prstGeom prst="rect">
            <a:avLst/>
          </a:prstGeom>
          <a:noFill/>
          <a:ln>
            <a:noFill/>
          </a:ln>
        </p:spPr>
      </p:pic>
    </p:spTree>
    <p:extLst>
      <p:ext uri="{BB962C8B-B14F-4D97-AF65-F5344CB8AC3E}">
        <p14:creationId xmlns:p14="http://schemas.microsoft.com/office/powerpoint/2010/main" val="3708392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8640"/>
            <a:ext cx="7772400" cy="5400600"/>
          </a:xfrm>
        </p:spPr>
        <p:txBody>
          <a:bodyPr>
            <a:normAutofit/>
          </a:bodyPr>
          <a:lstStyle/>
          <a:p>
            <a:pPr algn="just" rtl="0" fontAlgn="base">
              <a:lnSpc>
                <a:spcPct val="115000"/>
              </a:lnSpc>
              <a:spcAft>
                <a:spcPts val="2400"/>
              </a:spcAft>
            </a:pPr>
            <a:r>
              <a:rPr lang="en-US" dirty="0">
                <a:solidFill>
                  <a:schemeClr val="accent3"/>
                </a:solidFill>
                <a:latin typeface="Times New Roman"/>
                <a:ea typeface="Times New Roman"/>
                <a:cs typeface="Arial"/>
              </a:rPr>
              <a:t>Santiago considers Joe </a:t>
            </a:r>
            <a:r>
              <a:rPr lang="en-US" dirty="0" err="1">
                <a:solidFill>
                  <a:schemeClr val="accent3"/>
                </a:solidFill>
                <a:latin typeface="Times New Roman"/>
                <a:ea typeface="Times New Roman"/>
                <a:cs typeface="Arial"/>
              </a:rPr>
              <a:t>Dimaggio</a:t>
            </a:r>
            <a:r>
              <a:rPr lang="en-US" dirty="0">
                <a:solidFill>
                  <a:schemeClr val="accent3"/>
                </a:solidFill>
                <a:latin typeface="Times New Roman"/>
                <a:ea typeface="Times New Roman"/>
                <a:cs typeface="Arial"/>
              </a:rPr>
              <a:t> unbeatable. He symbolizes the indomitable will of the human spirit. </a:t>
            </a:r>
            <a:r>
              <a:rPr lang="en-US" dirty="0" err="1">
                <a:solidFill>
                  <a:schemeClr val="accent3"/>
                </a:solidFill>
                <a:latin typeface="Times New Roman"/>
                <a:ea typeface="Times New Roman"/>
                <a:cs typeface="Arial"/>
              </a:rPr>
              <a:t>Dimaggio</a:t>
            </a:r>
            <a:r>
              <a:rPr lang="en-US" dirty="0">
                <a:solidFill>
                  <a:schemeClr val="accent3"/>
                </a:solidFill>
                <a:latin typeface="Times New Roman"/>
                <a:ea typeface="Times New Roman"/>
                <a:cs typeface="Arial"/>
              </a:rPr>
              <a:t>, at the time the novella was written, suffered from a bone spur, mentioned in the novella. Despite the bone spur, DiMaggio overcame his opponents, much in the same way Santiago overcomes his, despite injuries.</a:t>
            </a:r>
            <a:endParaRPr lang="en-US" dirty="0">
              <a:solidFill>
                <a:schemeClr val="accent3"/>
              </a:solidFill>
              <a:latin typeface="Calibri"/>
              <a:ea typeface="Calibri"/>
              <a:cs typeface="Arial"/>
            </a:endParaRPr>
          </a:p>
          <a:p>
            <a:pPr algn="just" rtl="0" fontAlgn="base">
              <a:lnSpc>
                <a:spcPct val="115000"/>
              </a:lnSpc>
              <a:spcAft>
                <a:spcPts val="2400"/>
              </a:spcAft>
            </a:pPr>
            <a:r>
              <a:rPr lang="en-US" dirty="0">
                <a:solidFill>
                  <a:schemeClr val="accent3"/>
                </a:solidFill>
                <a:latin typeface="Times New Roman"/>
                <a:ea typeface="Times New Roman"/>
                <a:cs typeface="Arial"/>
              </a:rPr>
              <a:t>Santiago dreams of Lions on the beach in Africa three times. They represent virility and youth. The imagery of the Lion at the end of the novella represents hope of eternal life.</a:t>
            </a:r>
            <a:endParaRPr lang="en-US" dirty="0">
              <a:solidFill>
                <a:schemeClr val="accent3"/>
              </a:solidFill>
              <a:latin typeface="Calibri"/>
              <a:ea typeface="Calibri"/>
              <a:cs typeface="Arial"/>
            </a:endParaRPr>
          </a:p>
          <a:p>
            <a:pPr algn="just" rtl="0" fontAlgn="base">
              <a:lnSpc>
                <a:spcPct val="115000"/>
              </a:lnSpc>
              <a:spcAft>
                <a:spcPts val="2400"/>
              </a:spcAft>
            </a:pPr>
            <a:r>
              <a:rPr lang="en-US" dirty="0">
                <a:solidFill>
                  <a:schemeClr val="accent3"/>
                </a:solidFill>
                <a:latin typeface="Times New Roman"/>
                <a:ea typeface="Times New Roman"/>
                <a:cs typeface="Arial"/>
              </a:rPr>
              <a:t>The mast is an obvious allusion to the cross of Jesus. It is on his skiff, where stands the mast, that Santiago suffers. Santiago suffers at sea for three days with painful injuries to the palms of his hands and his back.</a:t>
            </a:r>
            <a:endParaRPr lang="en-US" dirty="0">
              <a:solidFill>
                <a:schemeClr val="accent3"/>
              </a:solidFill>
              <a:latin typeface="Calibri"/>
              <a:ea typeface="Calibri"/>
              <a:cs typeface="Arial"/>
            </a:endParaRPr>
          </a:p>
        </p:txBody>
      </p:sp>
    </p:spTree>
    <p:extLst>
      <p:ext uri="{BB962C8B-B14F-4D97-AF65-F5344CB8AC3E}">
        <p14:creationId xmlns:p14="http://schemas.microsoft.com/office/powerpoint/2010/main" val="28113430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80728"/>
            <a:ext cx="7772400" cy="4353273"/>
          </a:xfrm>
        </p:spPr>
        <p:txBody>
          <a:bodyPr>
            <a:normAutofit fontScale="92500"/>
          </a:bodyPr>
          <a:lstStyle/>
          <a:p>
            <a:pPr algn="just" rtl="0" fontAlgn="base">
              <a:lnSpc>
                <a:spcPct val="115000"/>
              </a:lnSpc>
              <a:spcAft>
                <a:spcPts val="2400"/>
              </a:spcAft>
            </a:pPr>
            <a:r>
              <a:rPr lang="en-US" sz="2400" dirty="0" err="1">
                <a:solidFill>
                  <a:schemeClr val="accent3"/>
                </a:solidFill>
                <a:latin typeface="Times New Roman"/>
                <a:ea typeface="Times New Roman"/>
                <a:cs typeface="Arial"/>
              </a:rPr>
              <a:t>Manoline</a:t>
            </a:r>
            <a:r>
              <a:rPr lang="en-US" sz="2400" dirty="0">
                <a:solidFill>
                  <a:schemeClr val="accent3"/>
                </a:solidFill>
                <a:latin typeface="Times New Roman"/>
                <a:ea typeface="Times New Roman"/>
                <a:cs typeface="Arial"/>
              </a:rPr>
              <a:t>: Santiago’s young friend represents hope. Although </a:t>
            </a:r>
            <a:r>
              <a:rPr lang="en-US" sz="2400" dirty="0" err="1">
                <a:solidFill>
                  <a:schemeClr val="accent3"/>
                </a:solidFill>
                <a:latin typeface="Times New Roman"/>
                <a:ea typeface="Times New Roman"/>
                <a:cs typeface="Arial"/>
              </a:rPr>
              <a:t>Manolin’s</a:t>
            </a:r>
            <a:r>
              <a:rPr lang="en-US" sz="2400" dirty="0">
                <a:solidFill>
                  <a:schemeClr val="accent3"/>
                </a:solidFill>
                <a:latin typeface="Times New Roman"/>
                <a:ea typeface="Times New Roman"/>
                <a:cs typeface="Arial"/>
              </a:rPr>
              <a:t> father prohibits him from fishing with Santiago, who is believed to be cursed, </a:t>
            </a:r>
            <a:r>
              <a:rPr lang="en-US" sz="2400" dirty="0" err="1">
                <a:solidFill>
                  <a:schemeClr val="accent3"/>
                </a:solidFill>
                <a:latin typeface="Times New Roman"/>
                <a:ea typeface="Times New Roman"/>
                <a:cs typeface="Arial"/>
              </a:rPr>
              <a:t>Manolin</a:t>
            </a:r>
            <a:r>
              <a:rPr lang="en-US" sz="2400" dirty="0">
                <a:solidFill>
                  <a:schemeClr val="accent3"/>
                </a:solidFill>
                <a:latin typeface="Times New Roman"/>
                <a:ea typeface="Times New Roman"/>
                <a:cs typeface="Arial"/>
              </a:rPr>
              <a:t> never abandons him emotionally. It can be argued, however, that as Santiago fishes, he is without hope. The 84-day fishless streak attests to it.</a:t>
            </a:r>
            <a:endParaRPr lang="en-US" sz="2400" dirty="0">
              <a:solidFill>
                <a:schemeClr val="accent3"/>
              </a:solidFill>
              <a:latin typeface="Calibri"/>
              <a:ea typeface="Calibri"/>
              <a:cs typeface="Arial"/>
            </a:endParaRPr>
          </a:p>
          <a:p>
            <a:pPr algn="just" rtl="0" fontAlgn="base">
              <a:lnSpc>
                <a:spcPct val="115000"/>
              </a:lnSpc>
              <a:spcAft>
                <a:spcPts val="2400"/>
              </a:spcAft>
            </a:pPr>
            <a:r>
              <a:rPr lang="en-US" sz="2400" dirty="0">
                <a:solidFill>
                  <a:schemeClr val="accent3"/>
                </a:solidFill>
                <a:latin typeface="Times New Roman"/>
                <a:ea typeface="Times New Roman"/>
                <a:cs typeface="Arial"/>
              </a:rPr>
              <a:t>The Lost harpoon: Santiago loses the harpoon as he fends off sharks, symbolic of individuals who lose their faith as life’s woes attack. Much like Santiago without a harpoon, those without faith are defenseless.</a:t>
            </a:r>
            <a:endParaRPr lang="en-US" sz="2400" dirty="0">
              <a:solidFill>
                <a:schemeClr val="accent3"/>
              </a:solidFill>
              <a:latin typeface="Calibri"/>
              <a:ea typeface="Calibri"/>
              <a:cs typeface="Arial"/>
            </a:endParaRPr>
          </a:p>
          <a:p>
            <a:pPr algn="just" rtl="0">
              <a:lnSpc>
                <a:spcPct val="115000"/>
              </a:lnSpc>
              <a:spcAft>
                <a:spcPts val="1000"/>
              </a:spcAft>
            </a:pPr>
            <a:endParaRPr lang="en-US" sz="2400" dirty="0">
              <a:latin typeface="Calibri"/>
              <a:ea typeface="Calibri"/>
              <a:cs typeface="Arial"/>
            </a:endParaRPr>
          </a:p>
          <a:p>
            <a:pPr algn="l" rtl="0"/>
            <a:endParaRPr lang="ar-IQ" dirty="0"/>
          </a:p>
        </p:txBody>
      </p:sp>
    </p:spTree>
    <p:extLst>
      <p:ext uri="{BB962C8B-B14F-4D97-AF65-F5344CB8AC3E}">
        <p14:creationId xmlns:p14="http://schemas.microsoft.com/office/powerpoint/2010/main" val="9895725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772400" cy="1354162"/>
          </a:xfrm>
        </p:spPr>
        <p:txBody>
          <a:bodyPr>
            <a:noAutofit/>
          </a:bodyPr>
          <a:lstStyle/>
          <a:p>
            <a:pPr algn="ctr" rtl="0">
              <a:lnSpc>
                <a:spcPct val="115000"/>
              </a:lnSpc>
              <a:spcAft>
                <a:spcPts val="1000"/>
              </a:spcAft>
              <a:tabLst>
                <a:tab pos="3444240" algn="l"/>
              </a:tabLst>
            </a:pPr>
            <a:r>
              <a:rPr lang="en-US" sz="2800" dirty="0">
                <a:solidFill>
                  <a:schemeClr val="accent1">
                    <a:lumMod val="40000"/>
                    <a:lumOff val="60000"/>
                  </a:schemeClr>
                </a:solidFill>
                <a:latin typeface="Arial" pitchFamily="34" charset="0"/>
                <a:ea typeface="Calibri"/>
                <a:cs typeface="Arial" pitchFamily="34" charset="0"/>
              </a:rPr>
              <a:t>Religious Symbolism in Ernest Hemingway ‘s </a:t>
            </a:r>
            <a:r>
              <a:rPr lang="en-US" sz="2800" i="1" dirty="0">
                <a:solidFill>
                  <a:schemeClr val="accent1">
                    <a:lumMod val="40000"/>
                    <a:lumOff val="60000"/>
                  </a:schemeClr>
                </a:solidFill>
                <a:latin typeface="Arial" pitchFamily="34" charset="0"/>
                <a:ea typeface="Calibri"/>
                <a:cs typeface="Arial" pitchFamily="34" charset="0"/>
              </a:rPr>
              <a:t>The Old Man and The Sea</a:t>
            </a:r>
            <a:r>
              <a:rPr lang="en-US" sz="2800" dirty="0">
                <a:solidFill>
                  <a:schemeClr val="accent1">
                    <a:lumMod val="40000"/>
                    <a:lumOff val="60000"/>
                  </a:schemeClr>
                </a:solidFill>
                <a:latin typeface="Arial" pitchFamily="34" charset="0"/>
                <a:ea typeface="Calibri"/>
                <a:cs typeface="Arial" pitchFamily="34" charset="0"/>
              </a:rPr>
              <a:t/>
            </a:r>
            <a:br>
              <a:rPr lang="en-US" sz="2800" dirty="0">
                <a:solidFill>
                  <a:schemeClr val="accent1">
                    <a:lumMod val="40000"/>
                    <a:lumOff val="60000"/>
                  </a:schemeClr>
                </a:solidFill>
                <a:latin typeface="Arial" pitchFamily="34" charset="0"/>
                <a:ea typeface="Calibri"/>
                <a:cs typeface="Arial" pitchFamily="34" charset="0"/>
              </a:rPr>
            </a:br>
            <a:endParaRPr lang="ar-IQ" sz="2800" dirty="0">
              <a:solidFill>
                <a:schemeClr val="accent1">
                  <a:lumMod val="40000"/>
                  <a:lumOff val="60000"/>
                </a:schemeClr>
              </a:solidFill>
              <a:latin typeface="Arial" pitchFamily="34" charset="0"/>
              <a:cs typeface="Arial" pitchFamily="34" charset="0"/>
            </a:endParaRPr>
          </a:p>
        </p:txBody>
      </p:sp>
      <p:sp>
        <p:nvSpPr>
          <p:cNvPr id="3" name="Content Placeholder 2"/>
          <p:cNvSpPr>
            <a:spLocks noGrp="1"/>
          </p:cNvSpPr>
          <p:nvPr>
            <p:ph idx="1"/>
          </p:nvPr>
        </p:nvSpPr>
        <p:spPr/>
        <p:txBody>
          <a:bodyPr>
            <a:normAutofit fontScale="85000" lnSpcReduction="20000"/>
          </a:bodyPr>
          <a:lstStyle/>
          <a:p>
            <a:pPr algn="just" rtl="0">
              <a:lnSpc>
                <a:spcPct val="115000"/>
              </a:lnSpc>
              <a:spcAft>
                <a:spcPts val="1000"/>
              </a:spcAft>
              <a:tabLst>
                <a:tab pos="3444240" algn="l"/>
              </a:tabLst>
            </a:pPr>
            <a:r>
              <a:rPr lang="en-US" dirty="0">
                <a:solidFill>
                  <a:schemeClr val="accent3"/>
                </a:solidFill>
                <a:latin typeface="Calibri"/>
                <a:ea typeface="Calibri"/>
                <a:cs typeface="Arial"/>
              </a:rPr>
              <a:t>Many times, stories by Ernest Hemingway have much religious influence and symbolism. In </a:t>
            </a:r>
            <a:r>
              <a:rPr lang="en-US" i="1" dirty="0">
                <a:solidFill>
                  <a:schemeClr val="accent3"/>
                </a:solidFill>
                <a:latin typeface="Calibri"/>
                <a:ea typeface="Calibri"/>
                <a:cs typeface="Arial"/>
              </a:rPr>
              <a:t>The Old Man and the Sea</a:t>
            </a:r>
            <a:r>
              <a:rPr lang="en-US" dirty="0">
                <a:solidFill>
                  <a:schemeClr val="accent3"/>
                </a:solidFill>
                <a:latin typeface="Calibri"/>
                <a:ea typeface="Calibri"/>
                <a:cs typeface="Arial"/>
              </a:rPr>
              <a:t>, numerous occurrences in the life of Santiago the fisherman are similar to the incidents recorded in the life of Jesus of Nazareth.  The names of the characters translated from Spanish to English are just examples of those many similarities</a:t>
            </a:r>
            <a:r>
              <a:rPr lang="ar-SA" dirty="0">
                <a:solidFill>
                  <a:schemeClr val="accent3"/>
                </a:solidFill>
                <a:latin typeface="Calibri"/>
                <a:ea typeface="Calibri"/>
              </a:rPr>
              <a:t>.</a:t>
            </a:r>
            <a:endParaRPr lang="en-US" dirty="0">
              <a:solidFill>
                <a:schemeClr val="accent3"/>
              </a:solidFill>
              <a:latin typeface="Calibri"/>
              <a:ea typeface="Calibri"/>
              <a:cs typeface="Arial"/>
            </a:endParaRPr>
          </a:p>
          <a:p>
            <a:pPr algn="just" rtl="0">
              <a:lnSpc>
                <a:spcPct val="115000"/>
              </a:lnSpc>
              <a:spcAft>
                <a:spcPts val="1000"/>
              </a:spcAft>
              <a:tabLst>
                <a:tab pos="3444240" algn="l"/>
              </a:tabLst>
            </a:pPr>
            <a:r>
              <a:rPr lang="en-US" dirty="0">
                <a:solidFill>
                  <a:schemeClr val="accent3"/>
                </a:solidFill>
                <a:latin typeface="Calibri"/>
                <a:ea typeface="Calibri"/>
                <a:cs typeface="Arial"/>
              </a:rPr>
              <a:t>The characters in The </a:t>
            </a:r>
            <a:r>
              <a:rPr lang="en-US" i="1" dirty="0">
                <a:solidFill>
                  <a:schemeClr val="accent3"/>
                </a:solidFill>
                <a:latin typeface="Calibri"/>
                <a:ea typeface="Calibri"/>
                <a:cs typeface="Arial"/>
              </a:rPr>
              <a:t>Old Man and the Sea </a:t>
            </a:r>
            <a:r>
              <a:rPr lang="en-US" dirty="0">
                <a:solidFill>
                  <a:schemeClr val="accent3"/>
                </a:solidFill>
                <a:latin typeface="Calibri"/>
                <a:ea typeface="Calibri"/>
                <a:cs typeface="Arial"/>
              </a:rPr>
              <a:t>are in actuality, major figures in the New Testament.  Santiago is an old man, yet he has young eyes.  No matter how defeated he is, he will never show it and he will look on the brighter side of things. These traits make Santiago a god-like figure.  </a:t>
            </a:r>
            <a:r>
              <a:rPr lang="en-US" dirty="0" err="1">
                <a:solidFill>
                  <a:schemeClr val="accent3"/>
                </a:solidFill>
                <a:latin typeface="Calibri"/>
                <a:ea typeface="Calibri"/>
                <a:cs typeface="Arial"/>
              </a:rPr>
              <a:t>Manolin</a:t>
            </a:r>
            <a:r>
              <a:rPr lang="en-US" dirty="0">
                <a:solidFill>
                  <a:schemeClr val="accent3"/>
                </a:solidFill>
                <a:latin typeface="Calibri"/>
                <a:ea typeface="Calibri"/>
                <a:cs typeface="Arial"/>
              </a:rPr>
              <a:t>, which translates into Messiah, is Jesus (</a:t>
            </a:r>
            <a:r>
              <a:rPr lang="en-US" dirty="0" err="1">
                <a:solidFill>
                  <a:schemeClr val="accent3"/>
                </a:solidFill>
                <a:latin typeface="Calibri"/>
                <a:ea typeface="Calibri"/>
                <a:cs typeface="Arial"/>
              </a:rPr>
              <a:t>Stoltzfus</a:t>
            </a:r>
            <a:r>
              <a:rPr lang="en-US" dirty="0">
                <a:solidFill>
                  <a:schemeClr val="accent3"/>
                </a:solidFill>
                <a:latin typeface="Calibri"/>
                <a:ea typeface="Calibri"/>
                <a:cs typeface="Arial"/>
              </a:rPr>
              <a:t> </a:t>
            </a:r>
            <a:r>
              <a:rPr lang="en-US" dirty="0" err="1">
                <a:solidFill>
                  <a:schemeClr val="accent3"/>
                </a:solidFill>
                <a:latin typeface="Calibri"/>
                <a:ea typeface="Calibri"/>
                <a:cs typeface="Arial"/>
              </a:rPr>
              <a:t>qtd</a:t>
            </a:r>
            <a:r>
              <a:rPr lang="en-US" dirty="0">
                <a:solidFill>
                  <a:schemeClr val="accent3"/>
                </a:solidFill>
                <a:latin typeface="Calibri"/>
                <a:ea typeface="Calibri"/>
                <a:cs typeface="Arial"/>
              </a:rPr>
              <a:t> in CLC 13:280).  Santiago is the "father" who teaches his symbolic son and disciple, </a:t>
            </a:r>
            <a:r>
              <a:rPr lang="en-US" dirty="0" err="1">
                <a:solidFill>
                  <a:schemeClr val="accent3"/>
                </a:solidFill>
                <a:latin typeface="Calibri"/>
                <a:ea typeface="Calibri"/>
                <a:cs typeface="Arial"/>
              </a:rPr>
              <a:t>Manolin</a:t>
            </a:r>
            <a:r>
              <a:rPr lang="en-US" dirty="0">
                <a:solidFill>
                  <a:schemeClr val="accent3"/>
                </a:solidFill>
                <a:latin typeface="Calibri"/>
                <a:ea typeface="Calibri"/>
                <a:cs typeface="Arial"/>
              </a:rPr>
              <a:t>.  After catching the largest marlin, </a:t>
            </a:r>
            <a:r>
              <a:rPr lang="en-US" dirty="0" err="1">
                <a:solidFill>
                  <a:schemeClr val="accent3"/>
                </a:solidFill>
                <a:latin typeface="Calibri"/>
                <a:ea typeface="Calibri"/>
                <a:cs typeface="Arial"/>
              </a:rPr>
              <a:t>Manolin</a:t>
            </a:r>
            <a:r>
              <a:rPr lang="en-US" dirty="0">
                <a:solidFill>
                  <a:schemeClr val="accent3"/>
                </a:solidFill>
                <a:latin typeface="Calibri"/>
                <a:ea typeface="Calibri"/>
                <a:cs typeface="Arial"/>
              </a:rPr>
              <a:t> will leave his parents in order to follow the teachings of Santiago, his master, just as Jesus did (</a:t>
            </a:r>
            <a:r>
              <a:rPr lang="en-US" dirty="0" err="1">
                <a:solidFill>
                  <a:schemeClr val="accent3"/>
                </a:solidFill>
                <a:latin typeface="Calibri"/>
                <a:ea typeface="Calibri"/>
                <a:cs typeface="Arial"/>
              </a:rPr>
              <a:t>Stoltzfus</a:t>
            </a:r>
            <a:r>
              <a:rPr lang="en-US" dirty="0">
                <a:solidFill>
                  <a:schemeClr val="accent3"/>
                </a:solidFill>
                <a:latin typeface="Calibri"/>
                <a:ea typeface="Calibri"/>
                <a:cs typeface="Arial"/>
              </a:rPr>
              <a:t> </a:t>
            </a:r>
            <a:r>
              <a:rPr lang="en-US" dirty="0" err="1">
                <a:solidFill>
                  <a:schemeClr val="accent3"/>
                </a:solidFill>
                <a:latin typeface="Calibri"/>
                <a:ea typeface="Calibri"/>
                <a:cs typeface="Arial"/>
              </a:rPr>
              <a:t>qtd</a:t>
            </a:r>
            <a:r>
              <a:rPr lang="en-US" dirty="0">
                <a:solidFill>
                  <a:schemeClr val="accent3"/>
                </a:solidFill>
                <a:latin typeface="Calibri"/>
                <a:ea typeface="Calibri"/>
                <a:cs typeface="Arial"/>
              </a:rPr>
              <a:t> in CLC 13:280).  </a:t>
            </a:r>
            <a:endParaRPr lang="ar-IQ" dirty="0">
              <a:solidFill>
                <a:schemeClr val="accent3"/>
              </a:solidFill>
            </a:endParaRPr>
          </a:p>
        </p:txBody>
      </p:sp>
    </p:spTree>
    <p:extLst>
      <p:ext uri="{BB962C8B-B14F-4D97-AF65-F5344CB8AC3E}">
        <p14:creationId xmlns:p14="http://schemas.microsoft.com/office/powerpoint/2010/main" val="28169092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76672"/>
            <a:ext cx="7772400" cy="5256584"/>
          </a:xfrm>
        </p:spPr>
        <p:txBody>
          <a:bodyPr>
            <a:noAutofit/>
          </a:bodyPr>
          <a:lstStyle/>
          <a:p>
            <a:pPr lvl="0" algn="just" rtl="0">
              <a:lnSpc>
                <a:spcPct val="115000"/>
              </a:lnSpc>
              <a:spcAft>
                <a:spcPts val="1000"/>
              </a:spcAft>
              <a:buClr>
                <a:srgbClr val="86CE24"/>
              </a:buClr>
              <a:tabLst>
                <a:tab pos="3444240" algn="l"/>
              </a:tabLst>
            </a:pPr>
            <a:r>
              <a:rPr lang="en-US" dirty="0" err="1">
                <a:solidFill>
                  <a:schemeClr val="accent3"/>
                </a:solidFill>
                <a:latin typeface="Calibri"/>
                <a:ea typeface="Calibri"/>
                <a:cs typeface="Arial"/>
              </a:rPr>
              <a:t>Pedrico</a:t>
            </a:r>
            <a:r>
              <a:rPr lang="en-US" dirty="0">
                <a:solidFill>
                  <a:schemeClr val="accent3"/>
                </a:solidFill>
                <a:latin typeface="Calibri"/>
                <a:ea typeface="Calibri"/>
                <a:cs typeface="Arial"/>
              </a:rPr>
              <a:t> is actually Saint Peter, Jesus' closest apostle and a great fisherman (Wilson 50).  Peter helped Jesus fish for souls as </a:t>
            </a:r>
            <a:r>
              <a:rPr lang="en-US" dirty="0" err="1">
                <a:solidFill>
                  <a:schemeClr val="accent3"/>
                </a:solidFill>
                <a:latin typeface="Calibri"/>
                <a:ea typeface="Calibri"/>
                <a:cs typeface="Arial"/>
              </a:rPr>
              <a:t>Pedrico</a:t>
            </a:r>
            <a:r>
              <a:rPr lang="en-US" dirty="0">
                <a:solidFill>
                  <a:schemeClr val="accent3"/>
                </a:solidFill>
                <a:latin typeface="Calibri"/>
                <a:ea typeface="Calibri"/>
                <a:cs typeface="Arial"/>
              </a:rPr>
              <a:t> helps </a:t>
            </a:r>
            <a:r>
              <a:rPr lang="en-US" dirty="0" err="1">
                <a:solidFill>
                  <a:schemeClr val="accent3"/>
                </a:solidFill>
                <a:latin typeface="Calibri"/>
                <a:ea typeface="Calibri"/>
                <a:cs typeface="Arial"/>
              </a:rPr>
              <a:t>Manolin</a:t>
            </a:r>
            <a:r>
              <a:rPr lang="en-US" dirty="0">
                <a:solidFill>
                  <a:schemeClr val="accent3"/>
                </a:solidFill>
                <a:latin typeface="Calibri"/>
                <a:ea typeface="Calibri"/>
                <a:cs typeface="Arial"/>
              </a:rPr>
              <a:t> fish for food.  Santiago gives </a:t>
            </a:r>
            <a:r>
              <a:rPr lang="en-US" dirty="0" err="1">
                <a:solidFill>
                  <a:schemeClr val="accent3"/>
                </a:solidFill>
                <a:latin typeface="Calibri"/>
                <a:ea typeface="Calibri"/>
                <a:cs typeface="Arial"/>
              </a:rPr>
              <a:t>Pedrico</a:t>
            </a:r>
            <a:r>
              <a:rPr lang="en-US" dirty="0">
                <a:solidFill>
                  <a:schemeClr val="accent3"/>
                </a:solidFill>
                <a:latin typeface="Calibri"/>
                <a:ea typeface="Calibri"/>
                <a:cs typeface="Arial"/>
              </a:rPr>
              <a:t> the head of the mutilated marlin which symbolizes Saint Peter as head of the Christian church and the first Pope (</a:t>
            </a:r>
            <a:r>
              <a:rPr lang="en-US" dirty="0" err="1">
                <a:solidFill>
                  <a:schemeClr val="accent3"/>
                </a:solidFill>
                <a:latin typeface="Calibri"/>
                <a:ea typeface="Calibri"/>
                <a:cs typeface="Arial"/>
              </a:rPr>
              <a:t>Stoltzfus</a:t>
            </a:r>
            <a:r>
              <a:rPr lang="en-US" dirty="0">
                <a:solidFill>
                  <a:schemeClr val="accent3"/>
                </a:solidFill>
                <a:latin typeface="Calibri"/>
                <a:ea typeface="Calibri"/>
                <a:cs typeface="Arial"/>
              </a:rPr>
              <a:t> CLC 280)</a:t>
            </a:r>
          </a:p>
          <a:p>
            <a:pPr lvl="0" algn="just" rtl="0">
              <a:lnSpc>
                <a:spcPct val="115000"/>
              </a:lnSpc>
              <a:spcAft>
                <a:spcPts val="1000"/>
              </a:spcAft>
              <a:buClr>
                <a:srgbClr val="86CE24"/>
              </a:buClr>
              <a:tabLst>
                <a:tab pos="3444240" algn="l"/>
              </a:tabLst>
            </a:pPr>
            <a:r>
              <a:rPr lang="en-US" dirty="0">
                <a:solidFill>
                  <a:schemeClr val="accent3"/>
                </a:solidFill>
                <a:latin typeface="Calibri"/>
                <a:ea typeface="Calibri"/>
                <a:cs typeface="Arial"/>
              </a:rPr>
              <a:t>In the story, there are many references to the crucifixion of Jesus.  Santiago's badly injured hands evoke the hands of the crucified Jesus and three other situations reinforce this theory. First, Santiago's marlin is approached by a pair of shovel nosed sharks. "Ay', he said out loud." (Hemingway, The Old Man and the Sea)  There is no meaning of "Ay", but perhaps it is the sound a man makes as his hands are nailed to wood (Brenner, The Old Man and the Sea, Story of a Common Man )</a:t>
            </a:r>
            <a:endParaRPr lang="ar-IQ" dirty="0">
              <a:solidFill>
                <a:schemeClr val="accent3"/>
              </a:solidFill>
            </a:endParaRPr>
          </a:p>
          <a:p>
            <a:pPr algn="just" rtl="0"/>
            <a:endParaRPr lang="ar-IQ" dirty="0">
              <a:solidFill>
                <a:schemeClr val="accent3"/>
              </a:solidFill>
            </a:endParaRPr>
          </a:p>
        </p:txBody>
      </p:sp>
    </p:spTree>
    <p:extLst>
      <p:ext uri="{BB962C8B-B14F-4D97-AF65-F5344CB8AC3E}">
        <p14:creationId xmlns:p14="http://schemas.microsoft.com/office/powerpoint/2010/main" val="6091725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a:bodyPr>
          <a:lstStyle/>
          <a:p>
            <a:pPr algn="l" rtl="0">
              <a:lnSpc>
                <a:spcPct val="115000"/>
              </a:lnSpc>
              <a:spcAft>
                <a:spcPts val="1000"/>
              </a:spcAft>
              <a:tabLst>
                <a:tab pos="3444240" algn="l"/>
              </a:tabLst>
            </a:pPr>
            <a:r>
              <a:rPr lang="en-US" dirty="0">
                <a:solidFill>
                  <a:schemeClr val="accent3"/>
                </a:solidFill>
                <a:latin typeface="Calibri"/>
                <a:ea typeface="Calibri"/>
                <a:cs typeface="Arial"/>
              </a:rPr>
              <a:t>Next, once back on shore, Santiago climbs the hill to his shack, with the mast on his shoulder, falling several times (Hemingway, The Old Man and the Sea 121).  This is an obvious reference to Christ's struggle to carry the cross up the hill Cavalry (</a:t>
            </a:r>
            <a:r>
              <a:rPr lang="en-US" dirty="0" err="1">
                <a:solidFill>
                  <a:schemeClr val="accent3"/>
                </a:solidFill>
                <a:latin typeface="Calibri"/>
                <a:ea typeface="Calibri"/>
                <a:cs typeface="Arial"/>
              </a:rPr>
              <a:t>Crossan</a:t>
            </a:r>
            <a:r>
              <a:rPr lang="en-US" dirty="0">
                <a:solidFill>
                  <a:schemeClr val="accent3"/>
                </a:solidFill>
                <a:latin typeface="Calibri"/>
                <a:ea typeface="Calibri"/>
                <a:cs typeface="Arial"/>
              </a:rPr>
              <a:t>, The Historical Jesus 163).</a:t>
            </a:r>
          </a:p>
          <a:p>
            <a:pPr algn="just" rtl="0">
              <a:lnSpc>
                <a:spcPct val="115000"/>
              </a:lnSpc>
              <a:spcAft>
                <a:spcPts val="1000"/>
              </a:spcAft>
              <a:tabLst>
                <a:tab pos="3444240" algn="l"/>
              </a:tabLst>
            </a:pPr>
            <a:r>
              <a:rPr lang="en-US" dirty="0">
                <a:solidFill>
                  <a:schemeClr val="accent3"/>
                </a:solidFill>
                <a:latin typeface="Calibri"/>
                <a:ea typeface="Calibri"/>
                <a:cs typeface="Arial"/>
              </a:rPr>
              <a:t>Finally, Santiago has hooked a fish.  It is a Friday, symbolic of Good Friday, the day Jesus was crucified.  The hook goes into and through the mouth of the fish, just as the nail went through the hand of Jesus. On the second day, the old man anxiously awaited the rising of the fish to the top of the water. </a:t>
            </a:r>
          </a:p>
          <a:p>
            <a:pPr algn="l" rtl="0"/>
            <a:endParaRPr lang="ar-IQ" dirty="0">
              <a:solidFill>
                <a:schemeClr val="accent3"/>
              </a:solidFill>
            </a:endParaRPr>
          </a:p>
        </p:txBody>
      </p:sp>
    </p:spTree>
    <p:extLst>
      <p:ext uri="{BB962C8B-B14F-4D97-AF65-F5344CB8AC3E}">
        <p14:creationId xmlns:p14="http://schemas.microsoft.com/office/powerpoint/2010/main" val="1729323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rtl="0">
              <a:lnSpc>
                <a:spcPct val="115000"/>
              </a:lnSpc>
              <a:spcAft>
                <a:spcPts val="1000"/>
              </a:spcAft>
              <a:tabLst>
                <a:tab pos="3444240" algn="l"/>
              </a:tabLst>
            </a:pPr>
            <a:r>
              <a:rPr lang="en-US" sz="4000" dirty="0">
                <a:solidFill>
                  <a:schemeClr val="accent1">
                    <a:lumMod val="60000"/>
                    <a:lumOff val="40000"/>
                  </a:schemeClr>
                </a:solidFill>
                <a:latin typeface="Calibri"/>
                <a:ea typeface="Calibri"/>
                <a:cs typeface="Arial"/>
              </a:rPr>
              <a:t/>
            </a:r>
            <a:br>
              <a:rPr lang="en-US" sz="4000" dirty="0">
                <a:solidFill>
                  <a:schemeClr val="accent1">
                    <a:lumMod val="60000"/>
                    <a:lumOff val="40000"/>
                  </a:schemeClr>
                </a:solidFill>
                <a:latin typeface="Calibri"/>
                <a:ea typeface="Calibri"/>
                <a:cs typeface="Arial"/>
              </a:rPr>
            </a:br>
            <a:endParaRPr lang="ar-IQ" sz="4000" dirty="0">
              <a:solidFill>
                <a:schemeClr val="accent1">
                  <a:lumMod val="60000"/>
                  <a:lumOff val="40000"/>
                </a:schemeClr>
              </a:solidFill>
            </a:endParaRPr>
          </a:p>
        </p:txBody>
      </p:sp>
      <p:sp>
        <p:nvSpPr>
          <p:cNvPr id="3" name="Content Placeholder 2"/>
          <p:cNvSpPr>
            <a:spLocks noGrp="1"/>
          </p:cNvSpPr>
          <p:nvPr>
            <p:ph idx="1"/>
          </p:nvPr>
        </p:nvSpPr>
        <p:spPr>
          <a:xfrm>
            <a:off x="685800" y="764704"/>
            <a:ext cx="7772400" cy="4680520"/>
          </a:xfrm>
        </p:spPr>
        <p:txBody>
          <a:bodyPr>
            <a:normAutofit fontScale="85000" lnSpcReduction="10000"/>
          </a:bodyPr>
          <a:lstStyle/>
          <a:p>
            <a:pPr algn="just" rtl="0">
              <a:lnSpc>
                <a:spcPct val="115000"/>
              </a:lnSpc>
              <a:spcAft>
                <a:spcPts val="1000"/>
              </a:spcAft>
              <a:tabLst>
                <a:tab pos="3444240" algn="l"/>
              </a:tabLst>
            </a:pPr>
            <a:r>
              <a:rPr lang="en-US" sz="2200" dirty="0">
                <a:solidFill>
                  <a:schemeClr val="accent3"/>
                </a:solidFill>
                <a:latin typeface="Calibri"/>
                <a:ea typeface="Calibri"/>
                <a:cs typeface="Arial"/>
              </a:rPr>
              <a:t>Santiago says ten Hail </a:t>
            </a:r>
            <a:r>
              <a:rPr lang="en-US" sz="2200" dirty="0" err="1">
                <a:solidFill>
                  <a:schemeClr val="accent3"/>
                </a:solidFill>
                <a:latin typeface="Calibri"/>
                <a:ea typeface="Calibri"/>
                <a:cs typeface="Arial"/>
              </a:rPr>
              <a:t>Marys</a:t>
            </a:r>
            <a:r>
              <a:rPr lang="en-US" sz="2200" dirty="0">
                <a:solidFill>
                  <a:schemeClr val="accent3"/>
                </a:solidFill>
                <a:latin typeface="Calibri"/>
                <a:ea typeface="Calibri"/>
                <a:cs typeface="Arial"/>
              </a:rPr>
              <a:t> and ten Our Fathers. On the second day after the death of Jesus, his followers awaited his resurrection and prayed.  On the third day, the fish rose and the old man  has killed it.  This day refers to Easter Sunday when Jesus rose from the dead, and then ascended to heaven</a:t>
            </a:r>
            <a:r>
              <a:rPr lang="ar-SA" sz="2200" dirty="0">
                <a:solidFill>
                  <a:schemeClr val="accent3"/>
                </a:solidFill>
                <a:latin typeface="Calibri"/>
                <a:ea typeface="Calibri"/>
              </a:rPr>
              <a:t>.</a:t>
            </a:r>
            <a:endParaRPr lang="en-US" sz="2200" dirty="0">
              <a:solidFill>
                <a:schemeClr val="accent3"/>
              </a:solidFill>
              <a:latin typeface="Calibri"/>
              <a:ea typeface="Calibri"/>
              <a:cs typeface="Arial"/>
            </a:endParaRPr>
          </a:p>
          <a:p>
            <a:pPr algn="just" rtl="0">
              <a:lnSpc>
                <a:spcPct val="115000"/>
              </a:lnSpc>
              <a:spcAft>
                <a:spcPts val="1000"/>
              </a:spcAft>
              <a:tabLst>
                <a:tab pos="3444240" algn="l"/>
              </a:tabLst>
            </a:pPr>
            <a:r>
              <a:rPr lang="en-US" sz="2200" dirty="0">
                <a:solidFill>
                  <a:schemeClr val="accent3"/>
                </a:solidFill>
                <a:latin typeface="Calibri"/>
                <a:ea typeface="Calibri"/>
                <a:cs typeface="Arial"/>
              </a:rPr>
              <a:t>Therefore, the incidents that occurred in the life of Santiago are very similar to the occurrences in the life of Jesus of Nazareth. Ernest Hemingway decides to construct his story to reflect upon the life of Jesus but does not make this too obvious to the reader.  There are many references to the crucifixion of Jesus.  This shows that the old man and Jesus  suffered in many of the same ways.  They were both fishermen. The old man is the fisherman of fish and Jesus was the fisherman of souls</a:t>
            </a:r>
            <a:r>
              <a:rPr lang="ar-SA" sz="2200" dirty="0">
                <a:solidFill>
                  <a:schemeClr val="accent3"/>
                </a:solidFill>
                <a:latin typeface="Calibri"/>
                <a:ea typeface="Calibri"/>
              </a:rPr>
              <a:t>.</a:t>
            </a:r>
            <a:endParaRPr lang="en-US" sz="2200" dirty="0">
              <a:solidFill>
                <a:schemeClr val="accent3"/>
              </a:solidFill>
              <a:latin typeface="Calibri"/>
              <a:ea typeface="Calibri"/>
              <a:cs typeface="Arial"/>
            </a:endParaRPr>
          </a:p>
          <a:p>
            <a:pPr marL="68580" indent="0" algn="just" rtl="0">
              <a:lnSpc>
                <a:spcPct val="115000"/>
              </a:lnSpc>
              <a:spcAft>
                <a:spcPts val="1000"/>
              </a:spcAft>
              <a:buNone/>
              <a:tabLst>
                <a:tab pos="3444240" algn="l"/>
              </a:tabLst>
            </a:pPr>
            <a:r>
              <a:rPr lang="en-US" sz="2200" dirty="0">
                <a:solidFill>
                  <a:schemeClr val="accent3"/>
                </a:solidFill>
                <a:latin typeface="Calibri"/>
                <a:ea typeface="Calibri"/>
                <a:cs typeface="Arial"/>
              </a:rPr>
              <a:t> </a:t>
            </a:r>
          </a:p>
          <a:p>
            <a:pPr marL="68580" indent="0" algn="l" rtl="0">
              <a:buNone/>
            </a:pPr>
            <a:endParaRPr lang="ar-IQ" dirty="0"/>
          </a:p>
        </p:txBody>
      </p:sp>
    </p:spTree>
    <p:extLst>
      <p:ext uri="{BB962C8B-B14F-4D97-AF65-F5344CB8AC3E}">
        <p14:creationId xmlns:p14="http://schemas.microsoft.com/office/powerpoint/2010/main" val="320898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lumMod val="60000"/>
                    <a:lumOff val="40000"/>
                  </a:schemeClr>
                </a:solidFill>
              </a:rPr>
              <a:t>HEMINGWAY’S Themes &amp; symbols</a:t>
            </a:r>
            <a:endParaRPr lang="ar-IQ" dirty="0">
              <a:solidFill>
                <a:schemeClr val="accent1">
                  <a:lumMod val="60000"/>
                  <a:lumOff val="40000"/>
                </a:schemeClr>
              </a:solidFill>
            </a:endParaRPr>
          </a:p>
        </p:txBody>
      </p:sp>
      <p:sp>
        <p:nvSpPr>
          <p:cNvPr id="3" name="Content Placeholder 2"/>
          <p:cNvSpPr>
            <a:spLocks noGrp="1"/>
          </p:cNvSpPr>
          <p:nvPr>
            <p:ph idx="1"/>
          </p:nvPr>
        </p:nvSpPr>
        <p:spPr/>
        <p:txBody>
          <a:bodyPr>
            <a:normAutofit lnSpcReduction="10000"/>
          </a:bodyPr>
          <a:lstStyle/>
          <a:p>
            <a:pPr algn="just" rtl="0"/>
            <a:r>
              <a:rPr lang="en-US" sz="2400" dirty="0">
                <a:solidFill>
                  <a:schemeClr val="accent3"/>
                </a:solidFill>
              </a:rPr>
              <a:t>Earnest Hemingway, a prolific literary writer of his time infuses a multitude of symbolic elements into one of his most well-known stories, </a:t>
            </a:r>
            <a:r>
              <a:rPr lang="en-US" sz="2400" i="1" dirty="0">
                <a:solidFill>
                  <a:schemeClr val="accent3"/>
                </a:solidFill>
              </a:rPr>
              <a:t>The Old Man and the Sea</a:t>
            </a:r>
            <a:r>
              <a:rPr lang="en-US" sz="2400" dirty="0">
                <a:solidFill>
                  <a:schemeClr val="accent3"/>
                </a:solidFill>
              </a:rPr>
              <a:t>, which helps in developing many themes throughout the story. Hemmingway has constructed the struggle between Santiago and the marlin, his antagonist to symbolize overall themes of strength, perseverance, valor, and defeat. Moreover, his use of such symbols advances the plot toward the eventual defeat of Santiago</a:t>
            </a:r>
            <a:r>
              <a:rPr lang="en-US" dirty="0">
                <a:solidFill>
                  <a:schemeClr val="accent3"/>
                </a:solidFill>
              </a:rPr>
              <a:t>. </a:t>
            </a:r>
            <a:endParaRPr lang="ar-IQ" dirty="0">
              <a:solidFill>
                <a:schemeClr val="accent3"/>
              </a:solidFill>
            </a:endParaRPr>
          </a:p>
        </p:txBody>
      </p:sp>
    </p:spTree>
    <p:extLst>
      <p:ext uri="{BB962C8B-B14F-4D97-AF65-F5344CB8AC3E}">
        <p14:creationId xmlns:p14="http://schemas.microsoft.com/office/powerpoint/2010/main" val="12628132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60000"/>
                    <a:lumOff val="40000"/>
                  </a:schemeClr>
                </a:solidFill>
              </a:rPr>
              <a:t>Biblical Numerology  </a:t>
            </a:r>
            <a:endParaRPr lang="ar-IQ" dirty="0">
              <a:solidFill>
                <a:schemeClr val="accent1">
                  <a:lumMod val="60000"/>
                  <a:lumOff val="40000"/>
                </a:schemeClr>
              </a:solidFill>
            </a:endParaRPr>
          </a:p>
        </p:txBody>
      </p:sp>
      <p:sp>
        <p:nvSpPr>
          <p:cNvPr id="3" name="Content Placeholder 2"/>
          <p:cNvSpPr>
            <a:spLocks noGrp="1"/>
          </p:cNvSpPr>
          <p:nvPr>
            <p:ph idx="1"/>
          </p:nvPr>
        </p:nvSpPr>
        <p:spPr>
          <a:xfrm>
            <a:off x="685800" y="1412776"/>
            <a:ext cx="7772400" cy="4248472"/>
          </a:xfrm>
        </p:spPr>
        <p:txBody>
          <a:bodyPr>
            <a:normAutofit/>
          </a:bodyPr>
          <a:lstStyle/>
          <a:p>
            <a:pPr algn="just" rtl="0"/>
            <a:r>
              <a:rPr lang="en-US" dirty="0">
                <a:solidFill>
                  <a:schemeClr val="accent3"/>
                </a:solidFill>
              </a:rPr>
              <a:t>The old man stats fishing with the boy for forty days and then he alone fishes for forty-four days, struggling with the marline for three days, and landing it on the seventh attempt, killing sharks and resting seven times. </a:t>
            </a:r>
          </a:p>
          <a:p>
            <a:pPr algn="just" rtl="0"/>
            <a:r>
              <a:rPr lang="en-US" dirty="0">
                <a:solidFill>
                  <a:schemeClr val="accent3"/>
                </a:solidFill>
              </a:rPr>
              <a:t>Santiago’s return in three days from the death-like sea parallels resurrection. The religious symbols employed by Hemingway are biblical echoes voicing the author’s faith and acting as symbolic devices. The Christological elements like love, forgiveness, and compassion can be seen in the marline and Santiago locked in a moral combat. </a:t>
            </a:r>
          </a:p>
          <a:p>
            <a:pPr algn="just" rtl="0">
              <a:lnSpc>
                <a:spcPct val="115000"/>
              </a:lnSpc>
              <a:spcAft>
                <a:spcPts val="1000"/>
              </a:spcAft>
              <a:tabLst>
                <a:tab pos="4511040" algn="l"/>
              </a:tabLst>
            </a:pPr>
            <a:r>
              <a:rPr lang="en-US" dirty="0">
                <a:solidFill>
                  <a:schemeClr val="accent3"/>
                </a:solidFill>
                <a:latin typeface="Calibri"/>
                <a:ea typeface="Calibri"/>
                <a:cs typeface="Arial"/>
              </a:rPr>
              <a:t>The number 3 is a symbol of divine perfection</a:t>
            </a:r>
            <a:r>
              <a:rPr lang="ar-SA" dirty="0">
                <a:solidFill>
                  <a:schemeClr val="accent3"/>
                </a:solidFill>
                <a:latin typeface="Calibri"/>
                <a:ea typeface="Calibri"/>
              </a:rPr>
              <a:t>.</a:t>
            </a:r>
            <a:r>
              <a:rPr lang="en-US" dirty="0">
                <a:solidFill>
                  <a:schemeClr val="accent3"/>
                </a:solidFill>
                <a:latin typeface="Calibri"/>
                <a:ea typeface="Calibri"/>
                <a:cs typeface="Arial"/>
              </a:rPr>
              <a:t>It is also the numerical signature of God</a:t>
            </a:r>
            <a:r>
              <a:rPr lang="ar-SA" dirty="0">
                <a:solidFill>
                  <a:schemeClr val="accent3"/>
                </a:solidFill>
                <a:latin typeface="Calibri"/>
                <a:ea typeface="Calibri"/>
              </a:rPr>
              <a:t>.</a:t>
            </a:r>
            <a:r>
              <a:rPr lang="en-US" dirty="0">
                <a:solidFill>
                  <a:schemeClr val="accent3"/>
                </a:solidFill>
                <a:latin typeface="Calibri"/>
                <a:ea typeface="Calibri"/>
                <a:cs typeface="Arial"/>
              </a:rPr>
              <a:t>As well as the representing personal completeness, it is the number of the Godhead, and stands for Trinity</a:t>
            </a:r>
            <a:r>
              <a:rPr lang="ar-SA" dirty="0">
                <a:solidFill>
                  <a:schemeClr val="accent3"/>
                </a:solidFill>
                <a:latin typeface="Calibri"/>
                <a:ea typeface="Calibri"/>
              </a:rPr>
              <a:t>.</a:t>
            </a:r>
            <a:r>
              <a:rPr lang="en-US" dirty="0">
                <a:solidFill>
                  <a:schemeClr val="accent3"/>
                </a:solidFill>
                <a:latin typeface="Calibri"/>
                <a:ea typeface="Calibri"/>
                <a:cs typeface="Arial"/>
              </a:rPr>
              <a:t> </a:t>
            </a:r>
          </a:p>
          <a:p>
            <a:pPr algn="just" rtl="0"/>
            <a:endParaRPr lang="ar-IQ" dirty="0">
              <a:solidFill>
                <a:schemeClr val="accent3"/>
              </a:solidFill>
            </a:endParaRPr>
          </a:p>
        </p:txBody>
      </p:sp>
    </p:spTree>
    <p:extLst>
      <p:ext uri="{BB962C8B-B14F-4D97-AF65-F5344CB8AC3E}">
        <p14:creationId xmlns:p14="http://schemas.microsoft.com/office/powerpoint/2010/main" val="936595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772400" cy="850106"/>
          </a:xfrm>
        </p:spPr>
        <p:txBody>
          <a:bodyPr>
            <a:normAutofit fontScale="90000"/>
          </a:bodyPr>
          <a:lstStyle/>
          <a:p>
            <a:pPr algn="ctr"/>
            <a:r>
              <a:rPr lang="en-US" sz="3200" dirty="0">
                <a:solidFill>
                  <a:schemeClr val="accent1">
                    <a:lumMod val="60000"/>
                    <a:lumOff val="40000"/>
                  </a:schemeClr>
                </a:solidFill>
              </a:rPr>
              <a:t>The Symbolic Significance of BASEBALL </a:t>
            </a:r>
            <a:endParaRPr lang="ar-IQ" sz="3200" dirty="0">
              <a:solidFill>
                <a:schemeClr val="accent1">
                  <a:lumMod val="60000"/>
                  <a:lumOff val="40000"/>
                </a:schemeClr>
              </a:solidFill>
            </a:endParaRPr>
          </a:p>
        </p:txBody>
      </p:sp>
      <p:sp>
        <p:nvSpPr>
          <p:cNvPr id="3" name="Content Placeholder 2"/>
          <p:cNvSpPr>
            <a:spLocks noGrp="1"/>
          </p:cNvSpPr>
          <p:nvPr>
            <p:ph idx="1"/>
          </p:nvPr>
        </p:nvSpPr>
        <p:spPr>
          <a:xfrm>
            <a:off x="685800" y="1196752"/>
            <a:ext cx="7772400" cy="4137249"/>
          </a:xfrm>
        </p:spPr>
        <p:txBody>
          <a:bodyPr>
            <a:noAutofit/>
          </a:bodyPr>
          <a:lstStyle/>
          <a:p>
            <a:pPr algn="just" rtl="0">
              <a:lnSpc>
                <a:spcPct val="115000"/>
              </a:lnSpc>
              <a:spcAft>
                <a:spcPts val="1000"/>
              </a:spcAft>
              <a:tabLst>
                <a:tab pos="4511040" algn="l"/>
              </a:tabLst>
            </a:pPr>
            <a:r>
              <a:rPr lang="en-US" dirty="0">
                <a:solidFill>
                  <a:schemeClr val="accent3"/>
                </a:solidFill>
                <a:latin typeface="Calibri"/>
                <a:ea typeface="Calibri"/>
                <a:cs typeface="Arial"/>
              </a:rPr>
              <a:t>Ernest Hemingway's The Old Man and the Sea takes place in and around Cuba. The love of baseball began to grow in Cuba during the late 1800s, and by the time of the action in The Old Man and the Sea, baseball had become a national sport and pastime, much like, say, hockey in Canada or soccer (football) in Brazil</a:t>
            </a:r>
            <a:r>
              <a:rPr lang="ar-SA" dirty="0">
                <a:solidFill>
                  <a:schemeClr val="accent3"/>
                </a:solidFill>
                <a:latin typeface="Calibri"/>
                <a:ea typeface="Calibri"/>
              </a:rPr>
              <a:t>.</a:t>
            </a:r>
            <a:endParaRPr lang="en-US" dirty="0">
              <a:solidFill>
                <a:schemeClr val="accent3"/>
              </a:solidFill>
              <a:latin typeface="Calibri"/>
              <a:ea typeface="Calibri"/>
              <a:cs typeface="Arial"/>
            </a:endParaRPr>
          </a:p>
          <a:p>
            <a:pPr algn="just" rtl="0">
              <a:lnSpc>
                <a:spcPct val="115000"/>
              </a:lnSpc>
              <a:spcAft>
                <a:spcPts val="1000"/>
              </a:spcAft>
              <a:tabLst>
                <a:tab pos="4511040" algn="l"/>
              </a:tabLst>
            </a:pPr>
            <a:r>
              <a:rPr lang="en-US" dirty="0">
                <a:solidFill>
                  <a:schemeClr val="accent3"/>
                </a:solidFill>
                <a:latin typeface="Calibri"/>
                <a:ea typeface="Calibri"/>
                <a:cs typeface="Arial"/>
              </a:rPr>
              <a:t> So an old Cuban fisherman who talks about baseball is realistic in Hemingway's setting. Santiago's continual references to Joe DiMaggio, though, go much further than just establishing a realistic setting. To Santiago, Joe DiMaggio — who was and still is considered the greatest baseball player in history — represents what a man should be. Santiago idolizes DiMaggio in part because he (DiMaggio) suffered through the pain of a bone spur to make a great comeback</a:t>
            </a:r>
            <a:r>
              <a:rPr lang="ar-SA" dirty="0">
                <a:solidFill>
                  <a:schemeClr val="accent3"/>
                </a:solidFill>
                <a:latin typeface="Calibri"/>
                <a:ea typeface="Calibri"/>
              </a:rPr>
              <a:t>.</a:t>
            </a:r>
            <a:endParaRPr lang="en-US" dirty="0">
              <a:solidFill>
                <a:schemeClr val="accent3"/>
              </a:solidFill>
              <a:latin typeface="Calibri"/>
              <a:ea typeface="Calibri"/>
              <a:cs typeface="Arial"/>
            </a:endParaRPr>
          </a:p>
          <a:p>
            <a:pPr algn="l" rtl="0"/>
            <a:endParaRPr lang="ar-IQ" dirty="0">
              <a:solidFill>
                <a:schemeClr val="accent3"/>
              </a:solidFill>
            </a:endParaRPr>
          </a:p>
        </p:txBody>
      </p:sp>
    </p:spTree>
    <p:extLst>
      <p:ext uri="{BB962C8B-B14F-4D97-AF65-F5344CB8AC3E}">
        <p14:creationId xmlns:p14="http://schemas.microsoft.com/office/powerpoint/2010/main" val="30268612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04664"/>
            <a:ext cx="7772400" cy="4929337"/>
          </a:xfrm>
        </p:spPr>
        <p:txBody>
          <a:bodyPr>
            <a:noAutofit/>
          </a:bodyPr>
          <a:lstStyle/>
          <a:p>
            <a:pPr algn="just" rtl="0">
              <a:lnSpc>
                <a:spcPct val="115000"/>
              </a:lnSpc>
              <a:spcAft>
                <a:spcPts val="1000"/>
              </a:spcAft>
              <a:tabLst>
                <a:tab pos="4511040" algn="l"/>
              </a:tabLst>
            </a:pPr>
            <a:r>
              <a:rPr lang="en-US" sz="2400" dirty="0">
                <a:solidFill>
                  <a:schemeClr val="accent3"/>
                </a:solidFill>
                <a:latin typeface="Calibri"/>
                <a:ea typeface="Calibri"/>
                <a:cs typeface="Arial"/>
              </a:rPr>
              <a:t>This idea of struggling and persevering in order to ultimately redeem one's individual existence through one's life's work is central to the conflict of The Old Man and the Sea. As Santiago struggles with the marlin, he equates his struggle with the pain of DiMaggio's bone spur and tries to live up to DiMaggio's example by not giving up on the marlin.</a:t>
            </a:r>
          </a:p>
          <a:p>
            <a:pPr algn="just" rtl="0">
              <a:lnSpc>
                <a:spcPct val="115000"/>
              </a:lnSpc>
              <a:spcAft>
                <a:spcPts val="1000"/>
              </a:spcAft>
              <a:tabLst>
                <a:tab pos="4511040" algn="l"/>
              </a:tabLst>
            </a:pPr>
            <a:r>
              <a:rPr lang="en-US" sz="2400" dirty="0">
                <a:solidFill>
                  <a:schemeClr val="accent3"/>
                </a:solidFill>
                <a:latin typeface="Calibri"/>
                <a:ea typeface="Calibri"/>
                <a:cs typeface="Arial"/>
              </a:rPr>
              <a:t>Ernest Hemingway's use of baseball and mention of Joe DiMaggio in ''The Old Man and the Sea'' come to represent an ideal to the fisherman Santiago, one that he continues to compare himself against to measure his success and worth</a:t>
            </a:r>
            <a:r>
              <a:rPr lang="ar-SA" sz="2400" dirty="0">
                <a:solidFill>
                  <a:schemeClr val="accent3"/>
                </a:solidFill>
                <a:latin typeface="Calibri"/>
                <a:ea typeface="Calibri"/>
              </a:rPr>
              <a:t>.</a:t>
            </a:r>
            <a:endParaRPr lang="en-US" sz="2400" dirty="0">
              <a:solidFill>
                <a:schemeClr val="accent3"/>
              </a:solidFill>
              <a:latin typeface="Calibri"/>
              <a:ea typeface="Calibri"/>
              <a:cs typeface="Arial"/>
            </a:endParaRPr>
          </a:p>
          <a:p>
            <a:endParaRPr lang="ar-IQ" sz="2400" dirty="0">
              <a:solidFill>
                <a:schemeClr val="accent3"/>
              </a:solidFill>
            </a:endParaRPr>
          </a:p>
        </p:txBody>
      </p:sp>
    </p:spTree>
    <p:extLst>
      <p:ext uri="{BB962C8B-B14F-4D97-AF65-F5344CB8AC3E}">
        <p14:creationId xmlns:p14="http://schemas.microsoft.com/office/powerpoint/2010/main" val="2450304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0">
              <a:lnSpc>
                <a:spcPct val="115000"/>
              </a:lnSpc>
              <a:spcAft>
                <a:spcPts val="1000"/>
              </a:spcAft>
              <a:tabLst>
                <a:tab pos="4511040" algn="l"/>
              </a:tabLst>
            </a:pPr>
            <a:r>
              <a:rPr lang="en-US" dirty="0">
                <a:solidFill>
                  <a:schemeClr val="accent3"/>
                </a:solidFill>
                <a:latin typeface="Calibri"/>
                <a:ea typeface="Calibri"/>
                <a:cs typeface="Arial"/>
              </a:rPr>
              <a:t>In Cuba, the setting of Hemingway's novel The Old Man and the Sea, the game of baseball is a national sport and pastime. It holds a special place in everyone's heart</a:t>
            </a:r>
            <a:r>
              <a:rPr lang="ar-SA" dirty="0">
                <a:solidFill>
                  <a:schemeClr val="accent3"/>
                </a:solidFill>
                <a:latin typeface="Calibri"/>
                <a:ea typeface="Calibri"/>
              </a:rPr>
              <a:t>.</a:t>
            </a:r>
            <a:endParaRPr lang="en-US" dirty="0">
              <a:solidFill>
                <a:schemeClr val="accent3"/>
              </a:solidFill>
              <a:latin typeface="Calibri"/>
              <a:ea typeface="Calibri"/>
              <a:cs typeface="Arial"/>
            </a:endParaRPr>
          </a:p>
          <a:p>
            <a:pPr algn="just" rtl="0">
              <a:lnSpc>
                <a:spcPct val="115000"/>
              </a:lnSpc>
              <a:spcAft>
                <a:spcPts val="1000"/>
              </a:spcAft>
              <a:tabLst>
                <a:tab pos="4511040" algn="l"/>
              </a:tabLst>
            </a:pPr>
            <a:r>
              <a:rPr lang="en-US" dirty="0">
                <a:solidFill>
                  <a:schemeClr val="accent3"/>
                </a:solidFill>
                <a:latin typeface="Calibri"/>
                <a:ea typeface="Calibri"/>
                <a:cs typeface="Arial"/>
              </a:rPr>
              <a:t>Santiago also discusses baseball with himself. It is a way for him to stay focused and not become delusional. When he is on the sea holding onto the big fish he has hooked, he recognizes that he is ''tired inside.'' Santiago realizes that all he has left to think about is the fish. ''That and baseball.'' These thoughts help him stay determined and focused despite his exhaustion </a:t>
            </a:r>
          </a:p>
          <a:p>
            <a:pPr algn="l" rtl="0"/>
            <a:endParaRPr lang="ar-IQ" dirty="0">
              <a:solidFill>
                <a:schemeClr val="accent3"/>
              </a:solidFill>
            </a:endParaRPr>
          </a:p>
        </p:txBody>
      </p:sp>
    </p:spTree>
    <p:extLst>
      <p:ext uri="{BB962C8B-B14F-4D97-AF65-F5344CB8AC3E}">
        <p14:creationId xmlns:p14="http://schemas.microsoft.com/office/powerpoint/2010/main" val="3376248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0">
              <a:lnSpc>
                <a:spcPct val="115000"/>
              </a:lnSpc>
              <a:spcAft>
                <a:spcPts val="1000"/>
              </a:spcAft>
            </a:pPr>
            <a:r>
              <a:rPr lang="en-US" dirty="0">
                <a:solidFill>
                  <a:schemeClr val="accent1">
                    <a:lumMod val="60000"/>
                    <a:lumOff val="40000"/>
                  </a:schemeClr>
                </a:solidFill>
                <a:latin typeface="Calibri"/>
                <a:ea typeface="Calibri"/>
                <a:cs typeface="Arial"/>
              </a:rPr>
              <a:t>Manhood &amp; Masculinity</a:t>
            </a:r>
            <a:br>
              <a:rPr lang="en-US" dirty="0">
                <a:solidFill>
                  <a:schemeClr val="accent1">
                    <a:lumMod val="60000"/>
                    <a:lumOff val="40000"/>
                  </a:schemeClr>
                </a:solidFill>
                <a:latin typeface="Calibri"/>
                <a:ea typeface="Calibri"/>
                <a:cs typeface="Arial"/>
              </a:rPr>
            </a:br>
            <a:endParaRPr lang="ar-IQ" dirty="0">
              <a:solidFill>
                <a:schemeClr val="accent1">
                  <a:lumMod val="60000"/>
                  <a:lumOff val="40000"/>
                </a:schemeClr>
              </a:solidFill>
            </a:endParaRPr>
          </a:p>
        </p:txBody>
      </p:sp>
      <p:sp>
        <p:nvSpPr>
          <p:cNvPr id="3" name="Content Placeholder 2"/>
          <p:cNvSpPr>
            <a:spLocks noGrp="1"/>
          </p:cNvSpPr>
          <p:nvPr>
            <p:ph idx="1"/>
          </p:nvPr>
        </p:nvSpPr>
        <p:spPr/>
        <p:txBody>
          <a:bodyPr>
            <a:normAutofit fontScale="92500" lnSpcReduction="10000"/>
          </a:bodyPr>
          <a:lstStyle/>
          <a:p>
            <a:pPr algn="just" rtl="0"/>
            <a:r>
              <a:rPr lang="en-US" dirty="0">
                <a:solidFill>
                  <a:schemeClr val="accent3"/>
                </a:solidFill>
              </a:rPr>
              <a:t>The Old Man and the Sea shows Hemingway’s philosophy of life as exemplified by manhood, and Santiago’s (and the marlin’s) willingness to struggle against an undefeatable opponent.</a:t>
            </a:r>
          </a:p>
          <a:p>
            <a:pPr algn="just" rtl="0"/>
            <a:r>
              <a:rPr lang="en-US" dirty="0">
                <a:solidFill>
                  <a:schemeClr val="accent3"/>
                </a:solidFill>
              </a:rPr>
              <a:t>Santiago proves his manhood by refusing to be defeated, notwithstanding the incredible odds against him. From the beginning of the novella, we learn of Santiago’s hopeless struggle.</a:t>
            </a:r>
          </a:p>
          <a:p>
            <a:pPr algn="just" rtl="0"/>
            <a:r>
              <a:rPr lang="en-US" dirty="0">
                <a:solidFill>
                  <a:schemeClr val="accent3"/>
                </a:solidFill>
              </a:rPr>
              <a:t>He has gone fishless for 84 days, but he doesn’t give up on life? Santiago keeps fighting. He has been abandoned by all, even by </a:t>
            </a:r>
            <a:r>
              <a:rPr lang="en-US" dirty="0" err="1">
                <a:solidFill>
                  <a:schemeClr val="accent3"/>
                </a:solidFill>
              </a:rPr>
              <a:t>Manolin</a:t>
            </a:r>
            <a:r>
              <a:rPr lang="en-US" dirty="0">
                <a:solidFill>
                  <a:schemeClr val="accent3"/>
                </a:solidFill>
              </a:rPr>
              <a:t>, his young friend, although this abandonment is forced by </a:t>
            </a:r>
            <a:r>
              <a:rPr lang="en-US" dirty="0" err="1">
                <a:solidFill>
                  <a:schemeClr val="accent3"/>
                </a:solidFill>
              </a:rPr>
              <a:t>Manolin’s</a:t>
            </a:r>
            <a:r>
              <a:rPr lang="en-US" dirty="0">
                <a:solidFill>
                  <a:schemeClr val="accent3"/>
                </a:solidFill>
              </a:rPr>
              <a:t> father. Santiago is left in isolation, and according to Hemingway, it is not until a man is isolated that he can prove himself honorable and worthy. </a:t>
            </a:r>
            <a:endParaRPr lang="ar-IQ" dirty="0">
              <a:solidFill>
                <a:schemeClr val="accent3"/>
              </a:solidFill>
            </a:endParaRPr>
          </a:p>
        </p:txBody>
      </p:sp>
    </p:spTree>
    <p:extLst>
      <p:ext uri="{BB962C8B-B14F-4D97-AF65-F5344CB8AC3E}">
        <p14:creationId xmlns:p14="http://schemas.microsoft.com/office/powerpoint/2010/main" val="963251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lumMod val="60000"/>
                    <a:lumOff val="40000"/>
                  </a:schemeClr>
                </a:solidFill>
              </a:rPr>
              <a:t>Santiago’s Resistance of defeat  </a:t>
            </a:r>
            <a:endParaRPr lang="ar-IQ" dirty="0">
              <a:solidFill>
                <a:schemeClr val="accent1">
                  <a:lumMod val="60000"/>
                  <a:lumOff val="40000"/>
                </a:schemeClr>
              </a:solidFill>
            </a:endParaRPr>
          </a:p>
        </p:txBody>
      </p:sp>
      <p:sp>
        <p:nvSpPr>
          <p:cNvPr id="3" name="Content Placeholder 2"/>
          <p:cNvSpPr>
            <a:spLocks noGrp="1"/>
          </p:cNvSpPr>
          <p:nvPr>
            <p:ph idx="1"/>
          </p:nvPr>
        </p:nvSpPr>
        <p:spPr/>
        <p:txBody>
          <a:bodyPr>
            <a:normAutofit fontScale="92500" lnSpcReduction="10000"/>
          </a:bodyPr>
          <a:lstStyle/>
          <a:p>
            <a:pPr algn="l" rtl="0">
              <a:lnSpc>
                <a:spcPct val="115000"/>
              </a:lnSpc>
              <a:spcAft>
                <a:spcPts val="1000"/>
              </a:spcAft>
            </a:pPr>
            <a:r>
              <a:rPr lang="en-US" dirty="0">
                <a:solidFill>
                  <a:schemeClr val="accent3"/>
                </a:solidFill>
                <a:latin typeface="Calibri"/>
                <a:ea typeface="Calibri"/>
                <a:cs typeface="Arial"/>
              </a:rPr>
              <a:t>Manhood in </a:t>
            </a:r>
            <a:r>
              <a:rPr lang="en-US" i="1" dirty="0">
                <a:solidFill>
                  <a:schemeClr val="accent3"/>
                </a:solidFill>
                <a:latin typeface="Calibri"/>
                <a:ea typeface="Calibri"/>
                <a:cs typeface="Arial"/>
              </a:rPr>
              <a:t>The Old Man and the Sea</a:t>
            </a:r>
            <a:r>
              <a:rPr lang="en-US" dirty="0">
                <a:solidFill>
                  <a:schemeClr val="accent3"/>
                </a:solidFill>
                <a:latin typeface="Calibri"/>
                <a:ea typeface="Calibri"/>
                <a:cs typeface="Arial"/>
              </a:rPr>
              <a:t>, as demonstrated by Santiago, is done in isolation, far out beyond other fishermen, where the big fish dwell</a:t>
            </a:r>
            <a:r>
              <a:rPr lang="en-US" dirty="0">
                <a:solidFill>
                  <a:schemeClr val="accent3"/>
                </a:solidFill>
                <a:latin typeface="Calibri"/>
                <a:ea typeface="Calibri"/>
              </a:rPr>
              <a:t>s.</a:t>
            </a:r>
            <a:endParaRPr lang="en-US" dirty="0">
              <a:solidFill>
                <a:schemeClr val="accent3"/>
              </a:solidFill>
              <a:latin typeface="Calibri"/>
              <a:ea typeface="Calibri"/>
              <a:cs typeface="Arial"/>
            </a:endParaRPr>
          </a:p>
          <a:p>
            <a:pPr algn="l" rtl="0">
              <a:lnSpc>
                <a:spcPct val="115000"/>
              </a:lnSpc>
              <a:spcAft>
                <a:spcPts val="1000"/>
              </a:spcAft>
            </a:pPr>
            <a:r>
              <a:rPr lang="en-US" dirty="0">
                <a:solidFill>
                  <a:schemeClr val="accent3"/>
                </a:solidFill>
                <a:latin typeface="Calibri"/>
                <a:ea typeface="Calibri"/>
                <a:cs typeface="Arial"/>
              </a:rPr>
              <a:t>Even after Santiago catches the marlin, the struggle remains hopeless as sharks attack his catch. Santiago still fights. Injured and beaten, but never defeated, Santiago resists  inevitable defeat</a:t>
            </a:r>
            <a:r>
              <a:rPr lang="ar-SA" dirty="0">
                <a:solidFill>
                  <a:schemeClr val="accent3"/>
                </a:solidFill>
                <a:latin typeface="Calibri"/>
                <a:ea typeface="Calibri"/>
              </a:rPr>
              <a:t>.</a:t>
            </a:r>
            <a:endParaRPr lang="en-US" dirty="0">
              <a:solidFill>
                <a:schemeClr val="accent3"/>
              </a:solidFill>
              <a:latin typeface="Calibri"/>
              <a:ea typeface="Calibri"/>
              <a:cs typeface="Arial"/>
            </a:endParaRPr>
          </a:p>
          <a:p>
            <a:pPr algn="l" rtl="0">
              <a:lnSpc>
                <a:spcPct val="115000"/>
              </a:lnSpc>
              <a:spcAft>
                <a:spcPts val="1000"/>
              </a:spcAft>
            </a:pPr>
            <a:r>
              <a:rPr lang="en-US" dirty="0">
                <a:solidFill>
                  <a:schemeClr val="accent3"/>
                </a:solidFill>
                <a:latin typeface="Calibri"/>
                <a:ea typeface="Calibri"/>
                <a:cs typeface="Arial"/>
              </a:rPr>
              <a:t>When looking at prominent themes in The Old Man and the Sea, it is important to remember Hemingway’s philosophy on struggle and death. According to Hemingway, it is the inevitability of death and struggle that allow humans to prove their worth</a:t>
            </a:r>
            <a:r>
              <a:rPr lang="ar-SA" dirty="0">
                <a:solidFill>
                  <a:schemeClr val="accent3"/>
                </a:solidFill>
                <a:latin typeface="Calibri"/>
                <a:ea typeface="Calibri"/>
              </a:rPr>
              <a:t>.</a:t>
            </a:r>
            <a:endParaRPr lang="en-US" dirty="0">
              <a:solidFill>
                <a:schemeClr val="accent3"/>
              </a:solidFill>
              <a:latin typeface="Calibri"/>
              <a:ea typeface="Calibri"/>
              <a:cs typeface="Arial"/>
            </a:endParaRPr>
          </a:p>
          <a:p>
            <a:pPr algn="l" rtl="0"/>
            <a:endParaRPr lang="ar-IQ" dirty="0">
              <a:solidFill>
                <a:schemeClr val="accent3"/>
              </a:solidFill>
            </a:endParaRPr>
          </a:p>
        </p:txBody>
      </p:sp>
    </p:spTree>
    <p:extLst>
      <p:ext uri="{BB962C8B-B14F-4D97-AF65-F5344CB8AC3E}">
        <p14:creationId xmlns:p14="http://schemas.microsoft.com/office/powerpoint/2010/main" val="2437773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solidFill>
                  <a:schemeClr val="accent1">
                    <a:lumMod val="60000"/>
                    <a:lumOff val="40000"/>
                  </a:schemeClr>
                </a:solidFill>
                <a:latin typeface="Calibri"/>
                <a:ea typeface="Calibri"/>
                <a:cs typeface="Arial"/>
              </a:rPr>
              <a:t>Santiago’s pride and its influence on his behavior</a:t>
            </a:r>
            <a:endParaRPr lang="ar-IQ" dirty="0">
              <a:solidFill>
                <a:schemeClr val="accent1">
                  <a:lumMod val="60000"/>
                  <a:lumOff val="40000"/>
                </a:schemeClr>
              </a:solidFill>
            </a:endParaRPr>
          </a:p>
        </p:txBody>
      </p:sp>
      <p:sp>
        <p:nvSpPr>
          <p:cNvPr id="3" name="Content Placeholder 2"/>
          <p:cNvSpPr>
            <a:spLocks noGrp="1"/>
          </p:cNvSpPr>
          <p:nvPr>
            <p:ph idx="1"/>
          </p:nvPr>
        </p:nvSpPr>
        <p:spPr>
          <a:xfrm>
            <a:off x="685800" y="1412776"/>
            <a:ext cx="7772400" cy="4176464"/>
          </a:xfrm>
        </p:spPr>
        <p:txBody>
          <a:bodyPr>
            <a:noAutofit/>
          </a:bodyPr>
          <a:lstStyle/>
          <a:p>
            <a:pPr algn="just" rtl="0"/>
            <a:r>
              <a:rPr lang="en-US" dirty="0">
                <a:solidFill>
                  <a:schemeClr val="accent3"/>
                </a:solidFill>
                <a:latin typeface="Calibri"/>
                <a:ea typeface="Calibri"/>
                <a:cs typeface="Arial"/>
              </a:rPr>
              <a:t>Santiago acknowledges he had gone too far out. He resembles other literary over-</a:t>
            </a:r>
            <a:r>
              <a:rPr lang="en-US" dirty="0" err="1">
                <a:solidFill>
                  <a:schemeClr val="accent3"/>
                </a:solidFill>
                <a:latin typeface="Calibri"/>
                <a:ea typeface="Calibri"/>
                <a:cs typeface="Arial"/>
              </a:rPr>
              <a:t>reachers</a:t>
            </a:r>
            <a:r>
              <a:rPr lang="en-US" dirty="0">
                <a:solidFill>
                  <a:schemeClr val="accent3"/>
                </a:solidFill>
                <a:latin typeface="Calibri"/>
                <a:ea typeface="Calibri"/>
                <a:cs typeface="Arial"/>
              </a:rPr>
              <a:t>, those who attempt to do more than they are capable and pay a heavy price–Prometheus, Victor Frankenstein, Odysseus, Dr. Faustus, and Lucifer for example. His prideful error causes him to lose his prize catch. Hemingway, however, does not condemn Santiago.</a:t>
            </a:r>
          </a:p>
          <a:p>
            <a:pPr algn="just" rtl="0"/>
            <a:r>
              <a:rPr lang="en-US" dirty="0">
                <a:solidFill>
                  <a:schemeClr val="accent3"/>
                </a:solidFill>
              </a:rPr>
              <a:t>Many people would overlook the sharks when thinking about the symbols in The Old Man and the Sea. The sharks first come to attack the marlin that the old man caught because it was bleeding and they could smell the blood. Santiago figures that the sharks would be coming at some point, so he tries to prepare for them. When the sharks first come and starts attacking the marlin, Santiago uses all of his might to try to kill them. </a:t>
            </a:r>
            <a:endParaRPr lang="ar-IQ" dirty="0">
              <a:solidFill>
                <a:schemeClr val="accent3"/>
              </a:solidFill>
            </a:endParaRPr>
          </a:p>
        </p:txBody>
      </p:sp>
    </p:spTree>
    <p:extLst>
      <p:ext uri="{BB962C8B-B14F-4D97-AF65-F5344CB8AC3E}">
        <p14:creationId xmlns:p14="http://schemas.microsoft.com/office/powerpoint/2010/main" val="179607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60000"/>
                    <a:lumOff val="40000"/>
                  </a:schemeClr>
                </a:solidFill>
              </a:rPr>
              <a:t>Santiago’s Pride </a:t>
            </a:r>
            <a:endParaRPr lang="ar-IQ" dirty="0">
              <a:solidFill>
                <a:schemeClr val="accent1">
                  <a:lumMod val="60000"/>
                  <a:lumOff val="40000"/>
                </a:schemeClr>
              </a:solidFill>
            </a:endParaRPr>
          </a:p>
        </p:txBody>
      </p:sp>
      <p:sp>
        <p:nvSpPr>
          <p:cNvPr id="3" name="Content Placeholder 2"/>
          <p:cNvSpPr>
            <a:spLocks noGrp="1"/>
          </p:cNvSpPr>
          <p:nvPr>
            <p:ph idx="1"/>
          </p:nvPr>
        </p:nvSpPr>
        <p:spPr/>
        <p:txBody>
          <a:bodyPr>
            <a:normAutofit lnSpcReduction="10000"/>
          </a:bodyPr>
          <a:lstStyle/>
          <a:p>
            <a:pPr algn="just" rtl="0">
              <a:lnSpc>
                <a:spcPct val="115000"/>
              </a:lnSpc>
              <a:spcAft>
                <a:spcPts val="1000"/>
              </a:spcAft>
            </a:pPr>
            <a:r>
              <a:rPr lang="en-US" sz="2400" dirty="0">
                <a:solidFill>
                  <a:schemeClr val="accent3"/>
                </a:solidFill>
                <a:latin typeface="Calibri"/>
                <a:ea typeface="Calibri"/>
                <a:cs typeface="Arial"/>
              </a:rPr>
              <a:t>As more and more sharks come up to the boat, the old man starts to get tired. He is running out of supplies and ways to kill the sharks. Some of the sharks are harder to kill because of their position near the boat. The sharks in the story represent struggle and obstacles of life. The old man works very hard to catch the marlin and when the sharks attack it, he feels devastated. He gets mostly devastated because he has worked so hard to catch the marlin in the first place and bring it into the dock</a:t>
            </a:r>
            <a:r>
              <a:rPr lang="en-US" dirty="0">
                <a:latin typeface="Calibri"/>
                <a:ea typeface="Calibri"/>
                <a:cs typeface="Arial"/>
              </a:rPr>
              <a:t>.</a:t>
            </a:r>
            <a:endParaRPr lang="ar-IQ" dirty="0"/>
          </a:p>
        </p:txBody>
      </p:sp>
    </p:spTree>
    <p:extLst>
      <p:ext uri="{BB962C8B-B14F-4D97-AF65-F5344CB8AC3E}">
        <p14:creationId xmlns:p14="http://schemas.microsoft.com/office/powerpoint/2010/main" val="1127056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08720"/>
            <a:ext cx="7772400" cy="4425281"/>
          </a:xfrm>
        </p:spPr>
        <p:txBody>
          <a:bodyPr>
            <a:normAutofit fontScale="92500" lnSpcReduction="10000"/>
          </a:bodyPr>
          <a:lstStyle/>
          <a:p>
            <a:pPr algn="just" rtl="0"/>
            <a:r>
              <a:rPr lang="en-US" sz="2400" dirty="0">
                <a:solidFill>
                  <a:schemeClr val="accent3"/>
                </a:solidFill>
                <a:latin typeface="Calibri"/>
                <a:ea typeface="Calibri"/>
                <a:cs typeface="Arial"/>
              </a:rPr>
              <a:t>The sharks represent obstacles in  the life that the old man has to face. Even though sharks are dangerous and are very hungry, the old man puts all of his effort and all of his strength into killing the sharks.  </a:t>
            </a:r>
          </a:p>
          <a:p>
            <a:pPr algn="just" rtl="0"/>
            <a:r>
              <a:rPr lang="en-US" sz="2400" dirty="0">
                <a:solidFill>
                  <a:schemeClr val="accent3"/>
                </a:solidFill>
                <a:latin typeface="Calibri"/>
                <a:ea typeface="Calibri"/>
                <a:cs typeface="Arial"/>
              </a:rPr>
              <a:t>Santiago greatly wishes he could make it back to land and the sharks would not continue to follow. Every time a shark attacks, the fish bleeds more, which attracts more sharks. The old man overcomes the sharks. </a:t>
            </a:r>
          </a:p>
          <a:p>
            <a:pPr algn="just" rtl="0"/>
            <a:r>
              <a:rPr lang="en-US" sz="2400" dirty="0">
                <a:solidFill>
                  <a:schemeClr val="accent3"/>
                </a:solidFill>
                <a:latin typeface="Calibri"/>
                <a:ea typeface="Calibri"/>
                <a:cs typeface="Arial"/>
              </a:rPr>
              <a:t>The sharks can represent evil. Santiago considers the sharks base predators, not worthy of glory. They represent destructive forces in life that serve no purpose. The old man builds up an inner strength and defeats them in the end, just like we can defeat obstacles in life</a:t>
            </a:r>
            <a:r>
              <a:rPr lang="en-US" dirty="0">
                <a:solidFill>
                  <a:schemeClr val="accent3"/>
                </a:solidFill>
                <a:latin typeface="Calibri"/>
                <a:ea typeface="Calibri"/>
                <a:cs typeface="Arial"/>
              </a:rPr>
              <a:t>.</a:t>
            </a:r>
            <a:endParaRPr lang="ar-IQ" dirty="0">
              <a:solidFill>
                <a:schemeClr val="accent3"/>
              </a:solidFill>
            </a:endParaRPr>
          </a:p>
        </p:txBody>
      </p:sp>
    </p:spTree>
    <p:extLst>
      <p:ext uri="{BB962C8B-B14F-4D97-AF65-F5344CB8AC3E}">
        <p14:creationId xmlns:p14="http://schemas.microsoft.com/office/powerpoint/2010/main" val="589599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60648"/>
            <a:ext cx="7772400" cy="5472608"/>
          </a:xfrm>
        </p:spPr>
        <p:txBody>
          <a:bodyPr>
            <a:noAutofit/>
          </a:bodyPr>
          <a:lstStyle/>
          <a:p>
            <a:pPr algn="just" rtl="0">
              <a:lnSpc>
                <a:spcPct val="115000"/>
              </a:lnSpc>
              <a:spcAft>
                <a:spcPts val="1000"/>
              </a:spcAft>
            </a:pPr>
            <a:r>
              <a:rPr lang="en-US" sz="2400" dirty="0">
                <a:solidFill>
                  <a:schemeClr val="accent3"/>
                </a:solidFill>
                <a:latin typeface="Calibri"/>
                <a:ea typeface="Calibri"/>
                <a:cs typeface="Arial"/>
              </a:rPr>
              <a:t>The fight with the marlin is a symbol for Santiago's fight for pride in his village. The sharks can also represent the villagers in Santiago's town. Santiago talks in the beginning of the novella about how the villagers used to think lowly of him. </a:t>
            </a:r>
          </a:p>
          <a:p>
            <a:pPr algn="just" rtl="0">
              <a:lnSpc>
                <a:spcPct val="115000"/>
              </a:lnSpc>
              <a:spcAft>
                <a:spcPts val="1000"/>
              </a:spcAft>
            </a:pPr>
            <a:r>
              <a:rPr lang="en-US" sz="2400" dirty="0">
                <a:solidFill>
                  <a:schemeClr val="accent3"/>
                </a:solidFill>
                <a:latin typeface="Calibri"/>
                <a:ea typeface="Calibri"/>
                <a:cs typeface="Arial"/>
              </a:rPr>
              <a:t>They believe that he is unlucky, and Santiago starts to believe it too. They do not believe he can catch anything anymore. When the sharks come, they threaten to crush Santiago's dream, just like the villagers used to do. They also threaten the fish's dream of escape. So, the sharks could basically symbolize the people in life who try to bring him down.</a:t>
            </a:r>
            <a:endParaRPr lang="ar-IQ" sz="2400" dirty="0">
              <a:solidFill>
                <a:schemeClr val="accent3"/>
              </a:solidFill>
            </a:endParaRPr>
          </a:p>
        </p:txBody>
      </p:sp>
    </p:spTree>
    <p:extLst>
      <p:ext uri="{BB962C8B-B14F-4D97-AF65-F5344CB8AC3E}">
        <p14:creationId xmlns:p14="http://schemas.microsoft.com/office/powerpoint/2010/main" val="3434705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Content Placeholder 3" descr="Image result for symbolism of sharks in old man and the sea picture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116632"/>
            <a:ext cx="7992888" cy="5472608"/>
          </a:xfrm>
          <a:prstGeom prst="rect">
            <a:avLst/>
          </a:prstGeom>
          <a:noFill/>
          <a:ln>
            <a:noFill/>
          </a:ln>
        </p:spPr>
      </p:pic>
    </p:spTree>
    <p:extLst>
      <p:ext uri="{BB962C8B-B14F-4D97-AF65-F5344CB8AC3E}">
        <p14:creationId xmlns:p14="http://schemas.microsoft.com/office/powerpoint/2010/main" val="3760769648"/>
      </p:ext>
    </p:extLst>
  </p:cSld>
  <p:clrMapOvr>
    <a:masterClrMapping/>
  </p:clrMapOvr>
</p:sld>
</file>

<file path=ppt/theme/theme1.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TM01859862[[fn=Urban Pop]]</Template>
  <TotalTime>206</TotalTime>
  <Words>2396</Words>
  <Application>Microsoft Office PowerPoint</Application>
  <PresentationFormat>On-screen Show (4:3)</PresentationFormat>
  <Paragraphs>56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Urban Pop</vt:lpstr>
      <vt:lpstr>Themes &amp; Symbolism in  Earnest Hemingway's The Old Man and the Sea</vt:lpstr>
      <vt:lpstr>HEMINGWAY’S Themes &amp; symbols</vt:lpstr>
      <vt:lpstr>Manhood &amp; Masculinity </vt:lpstr>
      <vt:lpstr>Santiago’s Resistance of defeat  </vt:lpstr>
      <vt:lpstr>Santiago’s pride and its influence on his behavior</vt:lpstr>
      <vt:lpstr>Santiago’s Pride </vt:lpstr>
      <vt:lpstr>PowerPoint Presentation</vt:lpstr>
      <vt:lpstr>PowerPoint Presentation</vt:lpstr>
      <vt:lpstr>PowerPoint Presentation</vt:lpstr>
      <vt:lpstr>The Symbol of the SEA </vt:lpstr>
      <vt:lpstr>The marlin </vt:lpstr>
      <vt:lpstr>The Marline as Santiago’s other self</vt:lpstr>
      <vt:lpstr>Symbols and their meanings </vt:lpstr>
      <vt:lpstr>PowerPoint Presentation</vt:lpstr>
      <vt:lpstr>PowerPoint Presentation</vt:lpstr>
      <vt:lpstr>Religious Symbolism in Ernest Hemingway ‘s The Old Man and The Sea </vt:lpstr>
      <vt:lpstr>PowerPoint Presentation</vt:lpstr>
      <vt:lpstr>PowerPoint Presentation</vt:lpstr>
      <vt:lpstr> </vt:lpstr>
      <vt:lpstr>Biblical Numerology  </vt:lpstr>
      <vt:lpstr>The Symbolic Significance of BASEBALL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SPEED-NET</dc:creator>
  <cp:lastModifiedBy>Dr. Eman</cp:lastModifiedBy>
  <cp:revision>51</cp:revision>
  <dcterms:created xsi:type="dcterms:W3CDTF">2020-03-12T00:04:20Z</dcterms:created>
  <dcterms:modified xsi:type="dcterms:W3CDTF">2020-03-14T16:57:12Z</dcterms:modified>
</cp:coreProperties>
</file>