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604A61A-1DA3-4B76-934F-BE9CC5F4CFED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2414349-BC64-4928-B2EA-DA1FDCB5F956}" type="slidenum">
              <a:rPr lang="ar-IQ" smtClean="0"/>
              <a:t>‹#›</a:t>
            </a:fld>
            <a:endParaRPr lang="ar-IQ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4A61A-1DA3-4B76-934F-BE9CC5F4CFED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4349-BC64-4928-B2EA-DA1FDCB5F956}" type="slidenum">
              <a:rPr lang="ar-IQ" smtClean="0"/>
              <a:t>‹#›</a:t>
            </a:fld>
            <a:endParaRPr lang="ar-IQ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4A61A-1DA3-4B76-934F-BE9CC5F4CFED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4349-BC64-4928-B2EA-DA1FDCB5F956}" type="slidenum">
              <a:rPr lang="ar-IQ" smtClean="0"/>
              <a:t>‹#›</a:t>
            </a:fld>
            <a:endParaRPr lang="ar-IQ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4A61A-1DA3-4B76-934F-BE9CC5F4CFED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4349-BC64-4928-B2EA-DA1FDCB5F956}" type="slidenum">
              <a:rPr lang="ar-IQ" smtClean="0"/>
              <a:t>‹#›</a:t>
            </a:fld>
            <a:endParaRPr lang="ar-IQ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4A61A-1DA3-4B76-934F-BE9CC5F4CFED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4349-BC64-4928-B2EA-DA1FDCB5F956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4A61A-1DA3-4B76-934F-BE9CC5F4CFED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4349-BC64-4928-B2EA-DA1FDCB5F956}" type="slidenum">
              <a:rPr lang="ar-IQ" smtClean="0"/>
              <a:t>‹#›</a:t>
            </a:fld>
            <a:endParaRPr lang="ar-IQ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4A61A-1DA3-4B76-934F-BE9CC5F4CFED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4349-BC64-4928-B2EA-DA1FDCB5F956}" type="slidenum">
              <a:rPr lang="ar-IQ" smtClean="0"/>
              <a:t>‹#›</a:t>
            </a:fld>
            <a:endParaRPr lang="ar-IQ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4A61A-1DA3-4B76-934F-BE9CC5F4CFED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4349-BC64-4928-B2EA-DA1FDCB5F956}" type="slidenum">
              <a:rPr lang="ar-IQ" smtClean="0"/>
              <a:t>‹#›</a:t>
            </a:fld>
            <a:endParaRPr lang="ar-IQ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4A61A-1DA3-4B76-934F-BE9CC5F4CFED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4349-BC64-4928-B2EA-DA1FDCB5F95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4A61A-1DA3-4B76-934F-BE9CC5F4CFED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4349-BC64-4928-B2EA-DA1FDCB5F95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4A61A-1DA3-4B76-934F-BE9CC5F4CFED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4349-BC64-4928-B2EA-DA1FDCB5F95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604A61A-1DA3-4B76-934F-BE9CC5F4CFED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2414349-BC64-4928-B2EA-DA1FDCB5F956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IQ" sz="2000" b="1" dirty="0" smtClean="0">
                <a:solidFill>
                  <a:srgbClr val="7030A0"/>
                </a:solidFill>
              </a:rPr>
              <a:t> المادة : (اللغة العربية)                                                     كلية الهندسة/ قسم الميكانيك</a:t>
            </a:r>
            <a:br>
              <a:rPr lang="ar-IQ" sz="2000" b="1" dirty="0" smtClean="0">
                <a:solidFill>
                  <a:srgbClr val="7030A0"/>
                </a:solidFill>
              </a:rPr>
            </a:br>
            <a:r>
              <a:rPr lang="ar-IQ" sz="2000" dirty="0" smtClean="0">
                <a:solidFill>
                  <a:srgbClr val="7030A0"/>
                </a:solidFill>
              </a:rPr>
              <a:t/>
            </a:r>
            <a:br>
              <a:rPr lang="ar-IQ" sz="2000" dirty="0" smtClean="0">
                <a:solidFill>
                  <a:srgbClr val="7030A0"/>
                </a:solidFill>
              </a:rPr>
            </a:br>
            <a:r>
              <a:rPr lang="ar-IQ" sz="2000" b="1" dirty="0" smtClean="0">
                <a:solidFill>
                  <a:srgbClr val="7030A0"/>
                </a:solidFill>
              </a:rPr>
              <a:t>        </a:t>
            </a:r>
            <a:r>
              <a:rPr lang="ar-IQ" sz="2000" b="1" u="sng" dirty="0" smtClean="0">
                <a:solidFill>
                  <a:srgbClr val="0070C0"/>
                </a:solidFill>
              </a:rPr>
              <a:t>المحاضرة التاسعة: </a:t>
            </a:r>
            <a:r>
              <a:rPr lang="ar-SA" sz="2000" b="1" u="sng" dirty="0" smtClean="0">
                <a:solidFill>
                  <a:srgbClr val="FF0000"/>
                </a:solidFill>
              </a:rPr>
              <a:t>النواســــخ</a:t>
            </a:r>
            <a:r>
              <a:rPr lang="ar-IQ" sz="2000" b="1" u="sng" dirty="0" smtClean="0">
                <a:solidFill>
                  <a:srgbClr val="FF0000"/>
                </a:solidFill>
              </a:rPr>
              <a:t> (</a:t>
            </a:r>
            <a:r>
              <a:rPr lang="ar-SA" sz="2000" b="1" u="sng" dirty="0" smtClean="0">
                <a:solidFill>
                  <a:srgbClr val="FF0000"/>
                </a:solidFill>
              </a:rPr>
              <a:t>إِنَّ وأَخواتــها</a:t>
            </a:r>
            <a:r>
              <a:rPr lang="ar-IQ" sz="2000" b="1" u="sng" dirty="0" smtClean="0">
                <a:solidFill>
                  <a:srgbClr val="FF0000"/>
                </a:solidFill>
              </a:rPr>
              <a:t>)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ar-IQ" sz="2000" dirty="0"/>
          </a:p>
        </p:txBody>
      </p:sp>
      <p:sp>
        <p:nvSpPr>
          <p:cNvPr id="3" name="Rectangle 2"/>
          <p:cNvSpPr/>
          <p:nvPr/>
        </p:nvSpPr>
        <p:spPr>
          <a:xfrm>
            <a:off x="179512" y="1556792"/>
            <a:ext cx="79208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u="sng" dirty="0"/>
              <a:t>إِنَّ وأَخواتــها</a:t>
            </a:r>
            <a:endParaRPr lang="en-US" sz="2400" dirty="0"/>
          </a:p>
          <a:p>
            <a:r>
              <a:rPr lang="ar-SA" sz="2400" dirty="0"/>
              <a:t>    إِنَّ وأَخواتها حروف تدخل على الجملة الاسمية فتنصب المبتدأ، وترفع الخبر. تسمى ( إِنَّ وأخواتها ) ( الحروف المشبهة بالفعل ) إِذ هي تشبه الفعل الماضي لفظاً، ومعنى، فهي مؤلفة من ثلاثة أَحرف فأكثر، وكلُّها مبنية على الفتح، وتؤدي المعاني التي تُؤديها بعض الأفعال .</a:t>
            </a:r>
            <a:endParaRPr lang="en-US" sz="2400" dirty="0"/>
          </a:p>
          <a:p>
            <a:r>
              <a:rPr lang="ar-SA" sz="2400" dirty="0"/>
              <a:t>هذه الحروف عددها ستة ، هي : ( إِنَّ ، أَنَّ ، كأَنَّ ، لَيْتَ ، لَعَلَّ ، لَكنَّ ) .</a:t>
            </a:r>
            <a:endParaRPr lang="en-US" sz="2400" dirty="0"/>
          </a:p>
          <a:p>
            <a:r>
              <a:rPr lang="ar-SA" sz="2400" b="1" dirty="0"/>
              <a:t>1- إِنَّ وأَنَّ :</a:t>
            </a:r>
            <a:r>
              <a:rPr lang="ar-SA" sz="2400" dirty="0"/>
              <a:t> كقوله تعالى</a:t>
            </a:r>
            <a:r>
              <a:rPr lang="ar-SA" sz="2400" dirty="0" smtClean="0"/>
              <a:t>:</a:t>
            </a:r>
            <a:r>
              <a:rPr lang="ar-IQ" sz="2400" dirty="0" smtClean="0"/>
              <a:t> { </a:t>
            </a:r>
            <a:r>
              <a:rPr lang="ar-IQ" sz="2400" b="1" dirty="0" smtClean="0"/>
              <a:t>إِنَّ </a:t>
            </a:r>
            <a:r>
              <a:rPr lang="ar-IQ" sz="2400" b="1" dirty="0"/>
              <a:t>اللَّهَ عَلَىٰ كُلِّ شَيْءٍ </a:t>
            </a:r>
            <a:r>
              <a:rPr lang="ar-IQ" sz="2400" b="1" dirty="0" smtClean="0"/>
              <a:t>قَدِيرٌ} </a:t>
            </a:r>
            <a:r>
              <a:rPr lang="ar-SA" sz="2400" dirty="0" smtClean="0"/>
              <a:t>البقرة:٢٠</a:t>
            </a:r>
            <a:r>
              <a:rPr lang="ar-SA" sz="2400" dirty="0"/>
              <a:t>، </a:t>
            </a:r>
            <a:r>
              <a:rPr lang="ar-SA" sz="2400" dirty="0" smtClean="0"/>
              <a:t>و</a:t>
            </a:r>
            <a:r>
              <a:rPr lang="ar-IQ" sz="2400" dirty="0" smtClean="0"/>
              <a:t>{</a:t>
            </a:r>
            <a:r>
              <a:rPr lang="ar-IQ" sz="2400" b="1" dirty="0"/>
              <a:t>إِنَّا فَتَحْنَا لَكَ فَتْحًا مُّبِينًا </a:t>
            </a:r>
            <a:r>
              <a:rPr lang="ar-IQ" sz="2400" b="1" dirty="0" smtClean="0"/>
              <a:t>}</a:t>
            </a:r>
            <a:r>
              <a:rPr lang="ar-SA" sz="2400" dirty="0" smtClean="0"/>
              <a:t>الفتح</a:t>
            </a:r>
            <a:r>
              <a:rPr lang="ar-SA" sz="2400" dirty="0"/>
              <a:t>: ١، وقوله تعالى: </a:t>
            </a:r>
            <a:r>
              <a:rPr lang="ar-IQ" sz="2400" dirty="0" smtClean="0"/>
              <a:t>{</a:t>
            </a:r>
            <a:r>
              <a:rPr lang="ar-IQ" sz="2400" b="1" dirty="0"/>
              <a:t>ذَٰلِكَ بِأَنَّ اللَّهَ هُوَ </a:t>
            </a:r>
            <a:r>
              <a:rPr lang="ar-IQ" sz="2400" b="1" dirty="0" smtClean="0"/>
              <a:t>الْحَقُّ} </a:t>
            </a:r>
            <a:r>
              <a:rPr lang="ar-SA" sz="2400" dirty="0" smtClean="0"/>
              <a:t>الحج</a:t>
            </a:r>
            <a:r>
              <a:rPr lang="ar-SA" sz="2400" dirty="0"/>
              <a:t>: ٦، </a:t>
            </a:r>
            <a:endParaRPr lang="ar-IQ" sz="2400" dirty="0" smtClean="0"/>
          </a:p>
          <a:p>
            <a:r>
              <a:rPr lang="ar-SA" sz="2400" dirty="0" smtClean="0"/>
              <a:t>ونحو</a:t>
            </a:r>
            <a:r>
              <a:rPr lang="ar-SA" sz="2400" dirty="0"/>
              <a:t>: ( علمتُ أَنَّ أخاكَ ناجحٌ ) ،  </a:t>
            </a:r>
            <a:endParaRPr lang="en-US" sz="2400" dirty="0"/>
          </a:p>
          <a:p>
            <a:r>
              <a:rPr lang="ar-SA" sz="2400" b="1" dirty="0"/>
              <a:t>2 - كأَنَّ :</a:t>
            </a:r>
            <a:r>
              <a:rPr lang="ar-SA" sz="2400" dirty="0"/>
              <a:t> نحو: ( كَأَنَّ الكريمَ بحرٌ )، نحو (كأَنَّ أباكَ مسافِرٌ)، و( كأَنَّ العاملين يعملون في المصنع ليلاً )، نحو:  ( كأن الفرج آتٍ ) كما في قول الشاعر :</a:t>
            </a:r>
            <a:endParaRPr lang="en-US" sz="2400" dirty="0"/>
          </a:p>
          <a:p>
            <a:r>
              <a:rPr lang="ar-SA" sz="2400" b="1" dirty="0"/>
              <a:t>فأصْبَحَ بَطْنْ مَكَّةَ مُقْشَعِرّاً		كَأنَّ الارضَ ليسَ بها هشامُ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8026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1124744"/>
            <a:ext cx="741682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dirty="0"/>
              <a:t> </a:t>
            </a:r>
            <a:endParaRPr lang="en-US" sz="2400" dirty="0"/>
          </a:p>
          <a:p>
            <a:r>
              <a:rPr lang="ar-SA" sz="2400" b="1" dirty="0"/>
              <a:t>3- ليتَ : </a:t>
            </a:r>
            <a:r>
              <a:rPr lang="ar-SA" sz="2400" dirty="0"/>
              <a:t>كقوله تعالى : </a:t>
            </a:r>
            <a:r>
              <a:rPr lang="ar-IQ" sz="2400" dirty="0" smtClean="0"/>
              <a:t>{</a:t>
            </a:r>
            <a:r>
              <a:rPr lang="ar-IQ" sz="2400" b="1" dirty="0"/>
              <a:t>يَا لَيْتَ بَيْنِي وَبَيْنَكَ بُعْدَ الْمَشْرِقَيْنِ فَبِئْسَ </a:t>
            </a:r>
            <a:r>
              <a:rPr lang="ar-IQ" sz="2400" b="1" dirty="0" smtClean="0"/>
              <a:t>الْقَرِينُ} </a:t>
            </a:r>
            <a:r>
              <a:rPr lang="ar-SA" sz="2400" dirty="0" smtClean="0"/>
              <a:t>الزخرف</a:t>
            </a:r>
            <a:r>
              <a:rPr lang="ar-SA" sz="2400" dirty="0"/>
              <a:t>: ٣٨ ، ونحو ( ليتَ العَدْلَ يسودُ العالمَ ) </a:t>
            </a:r>
            <a:r>
              <a:rPr lang="ar-SA" sz="2400" dirty="0" smtClean="0"/>
              <a:t>.</a:t>
            </a:r>
            <a:endParaRPr lang="ar-IQ" sz="2400" dirty="0" smtClean="0"/>
          </a:p>
          <a:p>
            <a:endParaRPr lang="en-US" sz="2400" dirty="0"/>
          </a:p>
          <a:p>
            <a:r>
              <a:rPr lang="ar-SA" sz="2400" b="1" dirty="0"/>
              <a:t>4 - لعلَّ : </a:t>
            </a:r>
            <a:r>
              <a:rPr lang="ar-SA" sz="2400" dirty="0"/>
              <a:t>كقوله تعالى : </a:t>
            </a:r>
            <a:r>
              <a:rPr lang="ar-IQ" sz="2400" dirty="0" smtClean="0"/>
              <a:t>{</a:t>
            </a:r>
            <a:r>
              <a:rPr lang="ar-IQ" sz="2400" b="1" dirty="0"/>
              <a:t>وَقَالَ فِرْعَوْنُ يَا هَامَانُ ابْنِ لِي صَرْحًا لَّعَلِّي أَبْلُغُ الْأَسْبَابَ (36</a:t>
            </a:r>
            <a:r>
              <a:rPr lang="ar-IQ" sz="2400" b="1" dirty="0" smtClean="0"/>
              <a:t>) </a:t>
            </a:r>
            <a:r>
              <a:rPr lang="ar-IQ" sz="2400" b="1" dirty="0"/>
              <a:t>أَسْبَابَ </a:t>
            </a:r>
            <a:r>
              <a:rPr lang="ar-IQ" sz="2400" b="1" dirty="0" smtClean="0"/>
              <a:t>السَّمَاوَاتِ } </a:t>
            </a:r>
            <a:r>
              <a:rPr lang="ar-SA" sz="2400" dirty="0" smtClean="0"/>
              <a:t>غافر</a:t>
            </a:r>
            <a:r>
              <a:rPr lang="ar-SA" sz="2400" dirty="0"/>
              <a:t>: ٣٦ – ٣7، </a:t>
            </a:r>
            <a:endParaRPr lang="ar-IQ" sz="2400" dirty="0" smtClean="0"/>
          </a:p>
          <a:p>
            <a:r>
              <a:rPr lang="ar-SA" sz="2400" dirty="0" smtClean="0"/>
              <a:t>نحو </a:t>
            </a:r>
            <a:r>
              <a:rPr lang="ar-SA" sz="2400" dirty="0"/>
              <a:t>قوله تعالى : </a:t>
            </a:r>
            <a:r>
              <a:rPr lang="ar-IQ" sz="2400" dirty="0" smtClean="0"/>
              <a:t>{</a:t>
            </a:r>
            <a:r>
              <a:rPr lang="ar-IQ" sz="2400" b="1" dirty="0"/>
              <a:t>فَلَعَلَّكَ بَاخِعٌ نَّفْسَكَ عَلَىٰ آثَارِهِمْ إِن لَّمْ يُؤْمِنُوا بِهَٰذَا الْحَدِيثِ أَسَفًا </a:t>
            </a:r>
            <a:r>
              <a:rPr lang="ar-IQ" sz="2400" b="1" dirty="0" smtClean="0"/>
              <a:t>}</a:t>
            </a:r>
            <a:r>
              <a:rPr lang="ar-SA" sz="2400" dirty="0" smtClean="0"/>
              <a:t> </a:t>
            </a:r>
            <a:r>
              <a:rPr lang="ar-SA" sz="2400" dirty="0"/>
              <a:t>الكهف: ٦، وقوله تعالى : </a:t>
            </a:r>
            <a:r>
              <a:rPr lang="ar-IQ" sz="2400" dirty="0" smtClean="0"/>
              <a:t>{</a:t>
            </a:r>
            <a:r>
              <a:rPr lang="ar-IQ" sz="2400" b="1" dirty="0"/>
              <a:t>لَعَلِّي أَعْمَلُ </a:t>
            </a:r>
            <a:r>
              <a:rPr lang="ar-IQ" sz="2400" b="1" dirty="0" smtClean="0"/>
              <a:t>صَالِحًا} </a:t>
            </a:r>
            <a:r>
              <a:rPr lang="ar-SA" sz="2400" dirty="0" smtClean="0"/>
              <a:t>المؤمنون</a:t>
            </a:r>
            <a:r>
              <a:rPr lang="ar-SA" sz="2400" dirty="0"/>
              <a:t>: ١٠٠ </a:t>
            </a:r>
            <a:r>
              <a:rPr lang="ar-SA" sz="2400" dirty="0" smtClean="0"/>
              <a:t>.</a:t>
            </a:r>
            <a:endParaRPr lang="ar-IQ" sz="2400" dirty="0" smtClean="0"/>
          </a:p>
          <a:p>
            <a:endParaRPr lang="en-US" sz="2400" dirty="0"/>
          </a:p>
          <a:p>
            <a:r>
              <a:rPr lang="ar-SA" sz="2400" dirty="0"/>
              <a:t>5 -  لكنَّ : نحو : ( الكتابُ ممزقٌ لكنَّهُ مفيدٌ) و (الماءُ عكرٌ لكنَّهُ طاهرٌ ) . </a:t>
            </a:r>
            <a:endParaRPr lang="en-US" sz="2400" dirty="0"/>
          </a:p>
          <a:p>
            <a:pPr algn="ctr"/>
            <a:r>
              <a:rPr lang="ar-SA" sz="2400" b="1" dirty="0"/>
              <a:t>***********************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938086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18</TotalTime>
  <Words>110</Words>
  <Application>Microsoft Office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Hardcover</vt:lpstr>
      <vt:lpstr> المادة : (اللغة العربية)                                                     كلية الهندسة/ قسم الميكانيك          المحاضرة التاسعة: النواســــخ (إِنَّ وأَخواتــها) 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المادة : (اللغة العربية)                          كلية الهندسة/ قسم الميكانيك         المحاضرة التاسعة: النواســــخ</dc:title>
  <dc:creator>DR.Ahmed Saker 2o1O</dc:creator>
  <cp:lastModifiedBy>DR.Ahmed Saker 2o1O</cp:lastModifiedBy>
  <cp:revision>4</cp:revision>
  <dcterms:created xsi:type="dcterms:W3CDTF">2020-03-14T14:00:54Z</dcterms:created>
  <dcterms:modified xsi:type="dcterms:W3CDTF">2020-03-14T14:19:19Z</dcterms:modified>
</cp:coreProperties>
</file>