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3CA0C08-38DA-4079-B7A8-DBA00A7550F8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4F7D692-784A-479B-8D08-B7AD731676F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33" y="692697"/>
            <a:ext cx="6965245" cy="912520"/>
          </a:xfrm>
        </p:spPr>
        <p:txBody>
          <a:bodyPr>
            <a:normAutofit fontScale="90000"/>
          </a:bodyPr>
          <a:lstStyle/>
          <a:p>
            <a:r>
              <a:rPr lang="ar-IQ" sz="2400" b="1" smtClean="0">
                <a:solidFill>
                  <a:srgbClr val="7030A0"/>
                </a:solidFill>
              </a:rPr>
              <a:t> </a:t>
            </a:r>
            <a:br>
              <a:rPr lang="ar-IQ" sz="2400" b="1" smtClean="0">
                <a:solidFill>
                  <a:srgbClr val="7030A0"/>
                </a:solidFill>
              </a:rPr>
            </a:br>
            <a:r>
              <a:rPr lang="ar-IQ" sz="2400" b="1" smtClean="0">
                <a:solidFill>
                  <a:srgbClr val="7030A0"/>
                </a:solidFill>
              </a:rPr>
              <a:t>المادة </a:t>
            </a:r>
            <a:r>
              <a:rPr lang="ar-IQ" sz="2400" b="1" dirty="0" smtClean="0">
                <a:solidFill>
                  <a:srgbClr val="7030A0"/>
                </a:solidFill>
              </a:rPr>
              <a:t>: (اللغة العربية)                          كلية الهندسة/ قسم الميكانيك</a:t>
            </a:r>
            <a:r>
              <a:rPr lang="ar-IQ" sz="2400" dirty="0" smtClean="0">
                <a:solidFill>
                  <a:srgbClr val="7030A0"/>
                </a:solidFill>
              </a:rPr>
              <a:t/>
            </a:r>
            <a:br>
              <a:rPr lang="ar-IQ" sz="2400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       </a:t>
            </a:r>
            <a:r>
              <a:rPr lang="ar-IQ" sz="2400" b="1" u="sng" dirty="0" smtClean="0">
                <a:solidFill>
                  <a:srgbClr val="0070C0"/>
                </a:solidFill>
              </a:rPr>
              <a:t>المحاضرة الثامنة: </a:t>
            </a:r>
            <a:r>
              <a:rPr lang="ar-SA" sz="2400" b="1" u="sng" dirty="0" smtClean="0">
                <a:solidFill>
                  <a:srgbClr val="FF0000"/>
                </a:solidFill>
              </a:rPr>
              <a:t>النواســــخ</a:t>
            </a:r>
            <a:r>
              <a:rPr lang="ar-IQ" sz="2400" b="1" u="sng" dirty="0" smtClean="0">
                <a:solidFill>
                  <a:srgbClr val="FF0000"/>
                </a:solidFill>
              </a:rPr>
              <a:t> (</a:t>
            </a:r>
            <a:r>
              <a:rPr lang="ar-SA" sz="2400" b="1" u="sng" dirty="0">
                <a:solidFill>
                  <a:srgbClr val="FF0000"/>
                </a:solidFill>
              </a:rPr>
              <a:t>كان </a:t>
            </a:r>
            <a:r>
              <a:rPr lang="ar-SA" sz="2400" b="1" u="sng" dirty="0" smtClean="0">
                <a:solidFill>
                  <a:srgbClr val="FF0000"/>
                </a:solidFill>
              </a:rPr>
              <a:t>وأَخواتــــها</a:t>
            </a:r>
            <a:r>
              <a:rPr lang="ar-IQ" sz="2400" b="1" u="sng" dirty="0" smtClean="0">
                <a:solidFill>
                  <a:srgbClr val="FF0000"/>
                </a:solidFill>
              </a:rPr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6320" y="1628800"/>
            <a:ext cx="71040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u="sng" dirty="0" smtClean="0"/>
              <a:t>كان </a:t>
            </a:r>
            <a:r>
              <a:rPr lang="ar-SA" sz="2400" b="1" u="sng" dirty="0"/>
              <a:t>وأَخواتــــها</a:t>
            </a:r>
            <a:endParaRPr lang="en-US" sz="2400" dirty="0"/>
          </a:p>
          <a:p>
            <a:r>
              <a:rPr lang="ar-SA" sz="2400" dirty="0"/>
              <a:t>    كان وأَخواتها أفعال اختصت بالدخول على الجمل الاسمية لِتقيِّد إسنادها بوقت مخصوص، وهذه الأفعال تُسَمَّى بــ ( النواسخ )، أي أنَّها تنسخ حكم الجملة الاسمية، فتغير إِعراب ركنيها، وتسمى بــ ( الناقصة )، لأنها لا يتمُّ بها مع مرفوعها معنى مفيدٌ تامٌ، إلاّ مع منصوبها ، وبذلك يصبح المبتدأ اسماً لها ، والخبر خبراً لها ، وهي ترفعُ الأَوّل، وتنصب الثاني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b="1" dirty="0"/>
              <a:t>وكان وأَخواتها ثلاثة عشر فعلاً هي :</a:t>
            </a:r>
            <a:endParaRPr lang="en-US" sz="2400" dirty="0"/>
          </a:p>
          <a:p>
            <a:r>
              <a:rPr lang="ar-SA" sz="2400" b="1" dirty="0"/>
              <a:t>1- كان :</a:t>
            </a:r>
            <a:r>
              <a:rPr lang="ar-SA" sz="2400" dirty="0"/>
              <a:t> كقوله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عَسَىٰ أَن يَكُونُوا خَيْرًا مِّنْهُمْ </a:t>
            </a:r>
            <a:r>
              <a:rPr lang="ar-IQ" sz="2400" b="1" dirty="0" smtClean="0"/>
              <a:t>}</a:t>
            </a:r>
            <a:r>
              <a:rPr lang="ar-SA" sz="2400" dirty="0" smtClean="0"/>
              <a:t> </a:t>
            </a:r>
            <a:r>
              <a:rPr lang="ar-SA" sz="2400" dirty="0"/>
              <a:t>الحجرات: ١١، </a:t>
            </a:r>
            <a:r>
              <a:rPr lang="ar-IQ" sz="2400" dirty="0" smtClean="0"/>
              <a:t>{</a:t>
            </a:r>
            <a:r>
              <a:rPr lang="ar-IQ" sz="2400" b="1" dirty="0"/>
              <a:t>كُونُوا قَوَّامِينَ </a:t>
            </a:r>
            <a:r>
              <a:rPr lang="ar-IQ" sz="2400" b="1" dirty="0" smtClean="0"/>
              <a:t>بِالْقِسْطِ} </a:t>
            </a:r>
            <a:r>
              <a:rPr lang="ar-SA" sz="2400" dirty="0" smtClean="0"/>
              <a:t>النساء</a:t>
            </a:r>
            <a:r>
              <a:rPr lang="ar-SA" sz="2400" dirty="0"/>
              <a:t>: ١٣٥، ونحو (كان الشاهدان صادقين )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083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166843"/>
            <a:ext cx="684076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/>
              <a:t>2- أصبح :</a:t>
            </a:r>
            <a:r>
              <a:rPr lang="ar-SA" sz="2200" dirty="0"/>
              <a:t>  كقوله تعالى : </a:t>
            </a:r>
            <a:r>
              <a:rPr lang="ar-IQ" sz="2200" dirty="0" smtClean="0"/>
              <a:t>{</a:t>
            </a:r>
            <a:r>
              <a:rPr lang="ar-IQ" sz="2400" b="1" dirty="0"/>
              <a:t>وَأَصْبَحَ فُؤَادُ أُمِّ مُوسَىٰ </a:t>
            </a:r>
            <a:r>
              <a:rPr lang="ar-IQ" sz="2400" b="1" dirty="0" smtClean="0"/>
              <a:t>فَارِغًا} </a:t>
            </a:r>
            <a:r>
              <a:rPr lang="ar-SA" sz="2200" dirty="0" smtClean="0"/>
              <a:t>القصص</a:t>
            </a:r>
            <a:r>
              <a:rPr lang="ar-SA" sz="2200" dirty="0"/>
              <a:t>: ١٠ ، ونحو قولك : ( أصبحتُ نَشِطاً ) ، و ( أصبحت الرؤيةُ واضحةً ) .</a:t>
            </a:r>
            <a:endParaRPr lang="en-US" sz="2200" dirty="0"/>
          </a:p>
          <a:p>
            <a:r>
              <a:rPr lang="ar-SA" sz="2200" b="1" dirty="0"/>
              <a:t>3- أضحى :</a:t>
            </a:r>
            <a:r>
              <a:rPr lang="ar-SA" sz="2200" dirty="0"/>
              <a:t> نحو ( أضحى البَردُ شديداً ) و ( أَضحى الطالبُ مُسْتَغرِقاً في قراءتِهِ ). </a:t>
            </a:r>
            <a:endParaRPr lang="en-US" sz="2200" dirty="0"/>
          </a:p>
          <a:p>
            <a:r>
              <a:rPr lang="ar-SA" sz="2200" b="1" dirty="0"/>
              <a:t>4- أَمْسَى :</a:t>
            </a:r>
            <a:r>
              <a:rPr lang="ar-SA" sz="2200" dirty="0"/>
              <a:t> نحو ( أَمسى السَّحابُ مُنْقَشِعاً ) و ( أمْسَيْتُ نائماً ) أو ( مسافراً ).</a:t>
            </a:r>
            <a:endParaRPr lang="en-US" sz="2200" dirty="0"/>
          </a:p>
          <a:p>
            <a:r>
              <a:rPr lang="ar-SA" sz="2200" b="1" dirty="0"/>
              <a:t>5- باتَ :</a:t>
            </a:r>
            <a:r>
              <a:rPr lang="ar-SA" sz="2200" dirty="0"/>
              <a:t>  كقوله تعالى : </a:t>
            </a:r>
            <a:r>
              <a:rPr lang="ar-IQ" sz="2200" dirty="0" smtClean="0"/>
              <a:t>{</a:t>
            </a:r>
            <a:r>
              <a:rPr lang="ar-IQ" sz="2400" b="1" dirty="0"/>
              <a:t>وَالَّذِينَ يَبِيتُونَ لِرَبِّهِمْ سُجَّدًا </a:t>
            </a:r>
            <a:r>
              <a:rPr lang="ar-IQ" sz="2400" b="1" dirty="0" smtClean="0"/>
              <a:t>وَقِيَامًا} </a:t>
            </a:r>
            <a:r>
              <a:rPr lang="ar-SA" sz="2200" dirty="0" smtClean="0"/>
              <a:t>الفرقان</a:t>
            </a:r>
            <a:r>
              <a:rPr lang="ar-SA" sz="2200" dirty="0"/>
              <a:t>: ٦٤ ، ونحو: ( باتَ الطفلُ هادِئاً ) .</a:t>
            </a:r>
            <a:endParaRPr lang="en-US" sz="2200" dirty="0"/>
          </a:p>
          <a:p>
            <a:r>
              <a:rPr lang="ar-SA" sz="2200" b="1" dirty="0"/>
              <a:t>6- صارَ :</a:t>
            </a:r>
            <a:r>
              <a:rPr lang="ar-SA" sz="2200" dirty="0"/>
              <a:t> نحو ( صار الطفلُ فتى ) ، و ( صارَ الطينُ تمثالاً ) .</a:t>
            </a:r>
            <a:endParaRPr lang="en-US" sz="2200" dirty="0"/>
          </a:p>
          <a:p>
            <a:r>
              <a:rPr lang="ar-SA" sz="2200" b="1" dirty="0"/>
              <a:t>7- ظَلّ :</a:t>
            </a:r>
            <a:r>
              <a:rPr lang="ar-SA" sz="2200" dirty="0"/>
              <a:t> نحو ( ظَلَّ المُؤمِنُ صائماً ) و ( ظَلَّتِ السّحبُ كثيفةً ) .</a:t>
            </a:r>
            <a:endParaRPr lang="en-US" sz="2200" dirty="0"/>
          </a:p>
          <a:p>
            <a:r>
              <a:rPr lang="ar-SA" sz="2200" b="1" dirty="0"/>
              <a:t>8- لَيْسَ :</a:t>
            </a:r>
            <a:r>
              <a:rPr lang="ar-SA" sz="2200" dirty="0"/>
              <a:t> فعل ماضٍ جامدٌ ، يراد به نفي الخبر عن الاسم ، 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وَالَّذِينَ يَبِيتُونَ لِرَبِّهِمْ سُجَّدًا وَقِيَامًا </a:t>
            </a:r>
            <a:r>
              <a:rPr lang="ar-IQ" sz="2400" b="1" dirty="0" smtClean="0"/>
              <a:t>}</a:t>
            </a:r>
            <a:r>
              <a:rPr lang="ar-SA" sz="2200" dirty="0" smtClean="0"/>
              <a:t>البقرة</a:t>
            </a:r>
            <a:r>
              <a:rPr lang="ar-SA" sz="2200" dirty="0"/>
              <a:t>: ١٧٧ ، ونحو قولنا : ( ليسَ الصِّدْقُ مُهلِكاً وليس الكَذِبُ مُنجياً ) 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634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80728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ar-SA" sz="2400" b="1" dirty="0" smtClean="0"/>
              <a:t>دام </a:t>
            </a:r>
            <a:r>
              <a:rPr lang="ar-SA" sz="2400" b="1" dirty="0"/>
              <a:t>:</a:t>
            </a:r>
            <a:r>
              <a:rPr lang="ar-SA" sz="2400" dirty="0"/>
              <a:t> ويُشترط أنْ تُسبق بــ (ما ) المصدرية الظرفية</a:t>
            </a:r>
            <a:r>
              <a:rPr lang="ar-SA" sz="2400" dirty="0" smtClean="0"/>
              <a:t>،</a:t>
            </a:r>
            <a:endParaRPr lang="ar-IQ" sz="2400" dirty="0" smtClean="0"/>
          </a:p>
          <a:p>
            <a:r>
              <a:rPr lang="ar-SA" sz="2400" dirty="0" smtClean="0"/>
              <a:t> </a:t>
            </a:r>
            <a:r>
              <a:rPr lang="ar-SA" sz="2400" dirty="0"/>
              <a:t>كقوله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وَحُرِّمَ عَلَيْكُمْ صَيْدُ الْبَرِّ مَا دُمْتُمْ </a:t>
            </a:r>
            <a:r>
              <a:rPr lang="ar-IQ" sz="2400" b="1" dirty="0" smtClean="0"/>
              <a:t>حُرُمًا} </a:t>
            </a:r>
            <a:r>
              <a:rPr lang="ar-SA" sz="2400" dirty="0" smtClean="0"/>
              <a:t>المائدة</a:t>
            </a:r>
            <a:r>
              <a:rPr lang="ar-SA" sz="2400" dirty="0"/>
              <a:t>: ٩٦ ، والتقدير : ( مدة دوامِكم مُحرَمين )،ومنه 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وَأَوْصَانِي بِالصَّلَاةِ وَالزَّكَاةِ مَا دُمْتُ حَيًّا </a:t>
            </a:r>
            <a:r>
              <a:rPr lang="ar-IQ" sz="2400" b="1" dirty="0" smtClean="0"/>
              <a:t>}</a:t>
            </a:r>
            <a:r>
              <a:rPr lang="ar-IQ" sz="2400" dirty="0" smtClean="0"/>
              <a:t>  </a:t>
            </a:r>
            <a:r>
              <a:rPr lang="ar-SA" sz="2400" dirty="0" smtClean="0"/>
              <a:t>مريم:٣١</a:t>
            </a:r>
            <a:endParaRPr lang="en-US" sz="2400" dirty="0"/>
          </a:p>
          <a:p>
            <a:r>
              <a:rPr lang="ar-SA" sz="2400" dirty="0"/>
              <a:t>10- ومن أَخوات كان الأَفعال ( زَال ، بَرِحَ ، فَتِئَ ، انْفَكَّ ) ، ويشترط في عملها أن يتقدّم عليها نفيٌ ، أو شبه نفي ، وهو (النهي والدُّعاء ) ، ومثال ذلك </a:t>
            </a:r>
            <a:endParaRPr lang="ar-IQ" sz="2400" dirty="0" smtClean="0"/>
          </a:p>
          <a:p>
            <a:r>
              <a:rPr lang="ar-SA" sz="2400" dirty="0" smtClean="0"/>
              <a:t>قوله </a:t>
            </a:r>
            <a:r>
              <a:rPr lang="ar-SA" sz="2400" dirty="0"/>
              <a:t>تعالى : </a:t>
            </a:r>
            <a:r>
              <a:rPr lang="ar-IQ" sz="2400" dirty="0" smtClean="0"/>
              <a:t>{</a:t>
            </a:r>
            <a:r>
              <a:rPr lang="ar-IQ" sz="2400" b="1" dirty="0"/>
              <a:t>وَلَوْ شَاءَ رَبُّكَ لَجَعَلَ النَّاسَ أُمَّةً وَاحِدَةً ۖ وَلَا يَزَالُونَ </a:t>
            </a:r>
            <a:r>
              <a:rPr lang="ar-IQ" sz="2400" b="1" dirty="0" smtClean="0"/>
              <a:t>مُخْتَلِفِينَ</a:t>
            </a:r>
            <a:r>
              <a:rPr lang="ar-IQ" sz="2400" dirty="0" smtClean="0"/>
              <a:t>}</a:t>
            </a:r>
            <a:r>
              <a:rPr lang="ar-SA" sz="2400" dirty="0" smtClean="0"/>
              <a:t> </a:t>
            </a:r>
            <a:r>
              <a:rPr lang="ar-SA" sz="2400" dirty="0"/>
              <a:t>هود: ١١٨ ، و </a:t>
            </a:r>
            <a:r>
              <a:rPr lang="ar-IQ" sz="2400" dirty="0" smtClean="0"/>
              <a:t>{</a:t>
            </a:r>
            <a:r>
              <a:rPr lang="ar-IQ" sz="2400" b="1" dirty="0"/>
              <a:t>قَالُوا لَن نَّبْرَحَ عَلَيْهِ عَاكِفِينَ حَتَّىٰ يَرْجِعَ إِلَيْنَا </a:t>
            </a:r>
            <a:r>
              <a:rPr lang="ar-IQ" sz="2400" b="1" dirty="0" smtClean="0"/>
              <a:t>مُوسَىٰ}</a:t>
            </a:r>
            <a:r>
              <a:rPr lang="ar-SA" sz="2400" dirty="0" smtClean="0"/>
              <a:t> </a:t>
            </a:r>
            <a:r>
              <a:rPr lang="ar-SA" sz="2400" dirty="0"/>
              <a:t>طه: ٩١ ، ونحو ( ما انْفَكَّ الصادقُ محترماً ) ، و ( ما فَتِئَ الطائِرُ مُحَلِّقاً في السماءِ ) ومثال استعمال ( زال ) للدعاء قول الشاعِر :</a:t>
            </a:r>
            <a:endParaRPr lang="en-US" sz="2400" dirty="0"/>
          </a:p>
          <a:p>
            <a:r>
              <a:rPr lang="ar-SA" sz="2400" b="1" dirty="0"/>
              <a:t>ألاَ يا اسْلَمِي يا دَارَ مَيِّ على البِلَى        </a:t>
            </a:r>
            <a:r>
              <a:rPr lang="ar-SA" sz="2400" b="1" dirty="0" smtClean="0"/>
              <a:t>وَلا </a:t>
            </a:r>
            <a:r>
              <a:rPr lang="ar-SA" sz="2400" b="1" dirty="0"/>
              <a:t>زَالَ مُنْهَلاًّ بِجِرعائِكِ القَطْرُ</a:t>
            </a:r>
            <a:endParaRPr lang="en-US" sz="2400" dirty="0"/>
          </a:p>
          <a:p>
            <a:r>
              <a:rPr lang="ar-SA" sz="2400" b="1" dirty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6069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25</TotalTime>
  <Words>285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Pushpin</vt:lpstr>
      <vt:lpstr>  المادة : (اللغة العربية)                          كلية الهندسة/ قسم الميكانيك         المحاضرة الثامنة: النواســــخ (كان وأَخواتــــها)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كلية الهندسة/ قسم الميكانيك         المحاضرة الثامنة: النواســــخ</dc:title>
  <dc:creator>DR.Ahmed Saker 2o1O</dc:creator>
  <cp:lastModifiedBy>DR.Ahmed Saker 2o1O</cp:lastModifiedBy>
  <cp:revision>4</cp:revision>
  <dcterms:created xsi:type="dcterms:W3CDTF">2020-03-14T13:37:21Z</dcterms:created>
  <dcterms:modified xsi:type="dcterms:W3CDTF">2020-03-14T14:02:41Z</dcterms:modified>
</cp:coreProperties>
</file>