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D45AE0-7961-433D-95DE-00B8CCE79B2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B39481B-BA0F-4339-A0C7-923A3323A11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196" y="332656"/>
            <a:ext cx="8280920" cy="1340768"/>
          </a:xfrm>
        </p:spPr>
        <p:txBody>
          <a:bodyPr>
            <a:normAutofit fontScale="90000"/>
          </a:bodyPr>
          <a:lstStyle/>
          <a:p>
            <a:pPr algn="r"/>
            <a:r>
              <a:rPr lang="ar-IQ" sz="2000" b="1" dirty="0" smtClean="0">
                <a:solidFill>
                  <a:srgbClr val="7030A0"/>
                </a:solidFill>
              </a:rPr>
              <a:t> المادة : </a:t>
            </a:r>
            <a:r>
              <a:rPr lang="ar-IQ" sz="2000" b="1" smtClean="0">
                <a:solidFill>
                  <a:srgbClr val="7030A0"/>
                </a:solidFill>
              </a:rPr>
              <a:t>(</a:t>
            </a:r>
            <a:r>
              <a:rPr lang="ar-IQ" sz="2000" b="1" smtClean="0">
                <a:solidFill>
                  <a:srgbClr val="7030A0"/>
                </a:solidFill>
              </a:rPr>
              <a:t>اللغة </a:t>
            </a:r>
            <a:r>
              <a:rPr lang="ar-IQ" sz="2000" b="1" dirty="0" smtClean="0">
                <a:solidFill>
                  <a:srgbClr val="7030A0"/>
                </a:solidFill>
              </a:rPr>
              <a:t>العربية)                               كلية الهندسة</a:t>
            </a:r>
            <a:r>
              <a:rPr lang="ar-IQ" sz="2000" b="1" dirty="0">
                <a:solidFill>
                  <a:srgbClr val="7030A0"/>
                </a:solidFill>
              </a:rPr>
              <a:t>/ قسم الميكانيك</a:t>
            </a:r>
            <a:r>
              <a:rPr lang="ar-IQ" sz="2000" dirty="0" smtClean="0">
                <a:solidFill>
                  <a:srgbClr val="7030A0"/>
                </a:solidFill>
              </a:rPr>
              <a:t/>
            </a:r>
            <a:br>
              <a:rPr lang="ar-IQ" sz="2000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             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السادسة: </a:t>
            </a:r>
            <a:r>
              <a:rPr lang="ar-IQ" sz="2000" b="1" u="sng" dirty="0" smtClean="0">
                <a:solidFill>
                  <a:srgbClr val="FF0000"/>
                </a:solidFill>
              </a:rPr>
              <a:t>الجملة (الخبر)</a:t>
            </a: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985272" y="2204864"/>
            <a:ext cx="71871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</a:t>
            </a:r>
            <a:r>
              <a:rPr lang="ar-SA" sz="2400" b="1" u="sng" dirty="0"/>
              <a:t>الخبر:</a:t>
            </a:r>
            <a:r>
              <a:rPr lang="ar-SA" sz="2400" dirty="0"/>
              <a:t> هو الركن الأساس الثاني من ركني الجملة الاسمية، إذ به مع المبتدأ تتمُّ الجملة، وهو يأتي بعد المبتدأ، وحكمه الرفع، كقوله تعالى: </a:t>
            </a:r>
            <a:r>
              <a:rPr lang="ar-IQ" sz="2400" dirty="0" smtClean="0"/>
              <a:t>{</a:t>
            </a:r>
            <a:r>
              <a:rPr lang="ar-IQ" sz="2400" b="1" dirty="0"/>
              <a:t>هَٰذَا بَيَانٌ لِّلنَّاسِ وَهُدًى وَمَوْعِظَةٌ </a:t>
            </a:r>
            <a:r>
              <a:rPr lang="ar-IQ" sz="2400" b="1" dirty="0" smtClean="0"/>
              <a:t>لِّلْمُتَّقِينَ}</a:t>
            </a:r>
            <a:r>
              <a:rPr lang="ar-SA" sz="2400" dirty="0" smtClean="0"/>
              <a:t> </a:t>
            </a:r>
            <a:r>
              <a:rPr lang="ar-SA" sz="2400" dirty="0"/>
              <a:t>آل عمران: </a:t>
            </a:r>
            <a:r>
              <a:rPr lang="ar-SA" sz="2400" dirty="0" smtClean="0"/>
              <a:t>١٣٨</a:t>
            </a:r>
            <a:r>
              <a:rPr lang="ar-IQ" sz="2400" dirty="0" smtClean="0"/>
              <a:t>.</a:t>
            </a:r>
          </a:p>
          <a:p>
            <a:endParaRPr lang="en-US" sz="2400" dirty="0"/>
          </a:p>
          <a:p>
            <a:r>
              <a:rPr lang="ar-SA" sz="2400" b="1" dirty="0"/>
              <a:t>والخبر يأتي على ثلاثة أَنواع هي </a:t>
            </a:r>
            <a:r>
              <a:rPr lang="ar-SA" sz="2400" b="1" dirty="0" smtClean="0"/>
              <a:t>:</a:t>
            </a:r>
            <a:endParaRPr lang="ar-IQ" sz="2400" b="1" dirty="0" smtClean="0"/>
          </a:p>
          <a:p>
            <a:endParaRPr lang="en-US" sz="2400" dirty="0"/>
          </a:p>
          <a:p>
            <a:r>
              <a:rPr lang="ar-SA" sz="2400" dirty="0"/>
              <a:t>1- </a:t>
            </a:r>
            <a:r>
              <a:rPr lang="ar-SA" sz="2400" b="1" dirty="0"/>
              <a:t>الخبر المفرد</a:t>
            </a:r>
            <a:r>
              <a:rPr lang="ar-SA" sz="2400" dirty="0"/>
              <a:t> : الأصل في الخبر أَن يكون ( مفردا )، ويُراد به ما ليس بجملة أو شبه جملة ، قوله تعالى</a:t>
            </a:r>
            <a:r>
              <a:rPr lang="ar-SA" sz="2400" dirty="0" smtClean="0"/>
              <a:t>:</a:t>
            </a:r>
            <a:r>
              <a:rPr lang="ar-IQ" sz="2400" dirty="0" smtClean="0"/>
              <a:t>{</a:t>
            </a:r>
            <a:r>
              <a:rPr lang="ar-IQ" sz="2400" b="1" dirty="0"/>
              <a:t>قُلْ هُوَ اللَّهُ أَحَدٌ </a:t>
            </a:r>
            <a:r>
              <a:rPr lang="ar-IQ" sz="2400" b="1" dirty="0" smtClean="0"/>
              <a:t>}</a:t>
            </a:r>
            <a:r>
              <a:rPr lang="ar-SA" sz="2400" dirty="0" smtClean="0"/>
              <a:t>الإخلاص</a:t>
            </a:r>
            <a:r>
              <a:rPr lang="ar-SA" sz="2400" dirty="0"/>
              <a:t>: </a:t>
            </a:r>
            <a:r>
              <a:rPr lang="ar-IQ" sz="2400" dirty="0"/>
              <a:t>1</a:t>
            </a:r>
            <a:r>
              <a:rPr lang="ar-SA" sz="2400" dirty="0"/>
              <a:t>،</a:t>
            </a:r>
            <a:r>
              <a:rPr lang="ar-IQ" sz="2400" dirty="0"/>
              <a:t> و</a:t>
            </a:r>
            <a:r>
              <a:rPr lang="ar-SA" sz="2400" dirty="0"/>
              <a:t>نحو: </a:t>
            </a:r>
            <a:endParaRPr lang="ar-IQ" sz="2400" dirty="0" smtClean="0"/>
          </a:p>
          <a:p>
            <a:r>
              <a:rPr lang="ar-SA" sz="2400" dirty="0" smtClean="0"/>
              <a:t>( </a:t>
            </a:r>
            <a:r>
              <a:rPr lang="ar-SA" sz="2400" dirty="0"/>
              <a:t>المتنبي شاعرٌ )، و( الأُمُّ مدرسةٌ ) و( أخوكَ طالبٌ علمٍ).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164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908720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/>
              <a:t> </a:t>
            </a:r>
            <a:endParaRPr lang="en-US" sz="2400" dirty="0"/>
          </a:p>
          <a:p>
            <a:r>
              <a:rPr lang="ar-SA" sz="2400" dirty="0"/>
              <a:t>2- </a:t>
            </a:r>
            <a:r>
              <a:rPr lang="ar-SA" sz="2400" b="1" dirty="0"/>
              <a:t>الخبر الجملة</a:t>
            </a:r>
            <a:r>
              <a:rPr lang="ar-SA" sz="2400" dirty="0"/>
              <a:t>: الخبر الجملة على نوعين ، هما :</a:t>
            </a:r>
            <a:endParaRPr lang="en-US" sz="2400" dirty="0"/>
          </a:p>
          <a:p>
            <a:pPr lvl="0"/>
            <a:r>
              <a:rPr lang="ar-IQ" sz="2400" b="1" dirty="0" smtClean="0"/>
              <a:t>أ- </a:t>
            </a:r>
            <a:r>
              <a:rPr lang="ar-SA" sz="2400" b="1" dirty="0" smtClean="0"/>
              <a:t>الجملة </a:t>
            </a:r>
            <a:r>
              <a:rPr lang="ar-SA" sz="2400" b="1" dirty="0"/>
              <a:t>الاسمية</a:t>
            </a:r>
            <a:r>
              <a:rPr lang="ar-SA" sz="2400" dirty="0"/>
              <a:t> ، نحو</a:t>
            </a:r>
            <a:r>
              <a:rPr lang="ar-IQ" sz="2400" dirty="0"/>
              <a:t>: ( الكلية حدائقها جميلة ) و ( العراق اثارُهُ كثيرةٌ)</a:t>
            </a:r>
            <a:r>
              <a:rPr lang="ar-SA" sz="2400" dirty="0"/>
              <a:t> ، ونحو: ( الأُمَةُ العربيّةَ حيّةٌ ) 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pPr lvl="0"/>
            <a:endParaRPr lang="en-US" sz="2400" dirty="0"/>
          </a:p>
          <a:p>
            <a:r>
              <a:rPr lang="ar-SA" sz="2400" dirty="0"/>
              <a:t>  ب- </a:t>
            </a:r>
            <a:r>
              <a:rPr lang="ar-SA" sz="2400" b="1" dirty="0"/>
              <a:t>الجملةُ الفعلية</a:t>
            </a:r>
            <a:r>
              <a:rPr lang="ar-SA" sz="2400" dirty="0"/>
              <a:t>، كقوله تعالى : </a:t>
            </a:r>
            <a:r>
              <a:rPr lang="ar-IQ" sz="2400" b="1" dirty="0" smtClean="0"/>
              <a:t>{</a:t>
            </a:r>
            <a:r>
              <a:rPr lang="ar-IQ" sz="2400" b="1" dirty="0"/>
              <a:t>اللَّهُ يَمُنُّ عَلَيْكُمْ </a:t>
            </a:r>
            <a:r>
              <a:rPr lang="ar-IQ" sz="2400" b="1" dirty="0" smtClean="0"/>
              <a:t>} </a:t>
            </a:r>
            <a:r>
              <a:rPr lang="ar-SA" sz="2400" dirty="0" smtClean="0"/>
              <a:t>الحجرات</a:t>
            </a:r>
            <a:r>
              <a:rPr lang="ar-SA" sz="2400" dirty="0"/>
              <a:t>: ١٧ ، ونحو: ( الصَّومُ يُطَهِّرُ النُّفُوسَ ) 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3- </a:t>
            </a:r>
            <a:r>
              <a:rPr lang="ar-SA" sz="2400" b="1" dirty="0"/>
              <a:t>الخبر شبه الجملة</a:t>
            </a:r>
            <a:r>
              <a:rPr lang="ar-SA" sz="2400" dirty="0"/>
              <a:t>: نقصد بشبه الجملة، (الظرف، والجار والمجرور</a:t>
            </a:r>
            <a:r>
              <a:rPr lang="ar-SA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389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700808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ar-SA" sz="2400" dirty="0" smtClean="0"/>
              <a:t>ومن </a:t>
            </a:r>
            <a:r>
              <a:rPr lang="ar-SA" sz="2400" dirty="0"/>
              <a:t>أمثلة الظرف قوله تعالى : </a:t>
            </a:r>
            <a:r>
              <a:rPr lang="ar-IQ" sz="2400" dirty="0" smtClean="0"/>
              <a:t>{</a:t>
            </a:r>
            <a:r>
              <a:rPr lang="ar-IQ" sz="2400" b="1" dirty="0"/>
              <a:t>وَالرَّكْبُ أَسْفَلَ </a:t>
            </a:r>
            <a:r>
              <a:rPr lang="ar-IQ" sz="2400" b="1" dirty="0" smtClean="0"/>
              <a:t>مِنكُمْ} </a:t>
            </a:r>
            <a:r>
              <a:rPr lang="ar-SA" sz="2400" dirty="0" smtClean="0"/>
              <a:t>الأنفال</a:t>
            </a:r>
            <a:r>
              <a:rPr lang="ar-SA" sz="2400" dirty="0"/>
              <a:t>: ٤٢، ونحو:( الامتحان ظُهرَ الغَدِ ) . </a:t>
            </a:r>
            <a:endParaRPr lang="ar-IQ" sz="2400" dirty="0" smtClean="0"/>
          </a:p>
          <a:p>
            <a:endParaRPr lang="en-US" sz="2400" dirty="0"/>
          </a:p>
          <a:p>
            <a:pPr marL="342900" indent="-342900">
              <a:buFontTx/>
              <a:buChar char="-"/>
            </a:pPr>
            <a:r>
              <a:rPr lang="ar-SA" sz="2400" dirty="0" smtClean="0"/>
              <a:t>أَما </a:t>
            </a:r>
            <a:r>
              <a:rPr lang="ar-SA" sz="2400" dirty="0"/>
              <a:t>الجار والمجرور فقوله تعالى </a:t>
            </a:r>
            <a:r>
              <a:rPr lang="ar-SA" sz="2400" dirty="0" smtClean="0"/>
              <a:t>:</a:t>
            </a:r>
            <a:r>
              <a:rPr lang="ar-IQ" sz="2400" dirty="0" smtClean="0"/>
              <a:t>{</a:t>
            </a:r>
            <a:r>
              <a:rPr lang="ar-IQ" sz="2400" b="1" dirty="0"/>
              <a:t>وَلَهُ الْجَوَارِ الْمُنشَآتُ فِي الْبَحْرِ </a:t>
            </a:r>
            <a:r>
              <a:rPr lang="ar-IQ" sz="2400" b="1" dirty="0" smtClean="0"/>
              <a:t>كَالْأَعْلَامِ} </a:t>
            </a:r>
            <a:r>
              <a:rPr lang="ar-SA" sz="2400" dirty="0" smtClean="0"/>
              <a:t>الرحمن</a:t>
            </a:r>
            <a:r>
              <a:rPr lang="ar-SA" sz="2400" dirty="0"/>
              <a:t>: ٢٤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pPr algn="ctr"/>
            <a:r>
              <a:rPr lang="ar-SA" sz="2400" dirty="0"/>
              <a:t>***********************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006290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</TotalTime>
  <Words>155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Executive</vt:lpstr>
      <vt:lpstr> المادة : (اللغة العربية)                               كلية الهندسة/ قسم الميكانيك                             المحاضرة السادسة: الجملة (الخبر)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(اللفة العربية)                                         كلية الهندسة/ قسم الميكانيك           المحاضرة السادسة: الجملة (الأسمية)</dc:title>
  <dc:creator>DR.Ahmed Saker 2o1O</dc:creator>
  <cp:lastModifiedBy>DR.Ahmed Saker 2o1O</cp:lastModifiedBy>
  <cp:revision>6</cp:revision>
  <dcterms:created xsi:type="dcterms:W3CDTF">2020-03-14T12:11:09Z</dcterms:created>
  <dcterms:modified xsi:type="dcterms:W3CDTF">2020-03-14T14:41:07Z</dcterms:modified>
</cp:coreProperties>
</file>