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7" r:id="rId2"/>
    <p:sldId id="258" r:id="rId3"/>
    <p:sldId id="259" r:id="rId4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3" d="100"/>
          <a:sy n="63" d="100"/>
        </p:scale>
        <p:origin x="-159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7A3B5CC2-A8D3-4A14-BA3F-90196E236F3D}" type="datetimeFigureOut">
              <a:rPr lang="ar-IQ" smtClean="0"/>
              <a:t>20/07/1441</a:t>
            </a:fld>
            <a:endParaRPr lang="ar-IQ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ar-IQ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D03D17F6-4601-4E6A-B778-C686203648F5}" type="slidenum">
              <a:rPr lang="ar-IQ" smtClean="0"/>
              <a:t>‹#›</a:t>
            </a:fld>
            <a:endParaRPr lang="ar-IQ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B5CC2-A8D3-4A14-BA3F-90196E236F3D}" type="datetimeFigureOut">
              <a:rPr lang="ar-IQ" smtClean="0"/>
              <a:t>20/07/1441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D17F6-4601-4E6A-B778-C686203648F5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B5CC2-A8D3-4A14-BA3F-90196E236F3D}" type="datetimeFigureOut">
              <a:rPr lang="ar-IQ" smtClean="0"/>
              <a:t>20/07/1441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D17F6-4601-4E6A-B778-C686203648F5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7A3B5CC2-A8D3-4A14-BA3F-90196E236F3D}" type="datetimeFigureOut">
              <a:rPr lang="ar-IQ" smtClean="0"/>
              <a:t>20/07/1441</a:t>
            </a:fld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03D17F6-4601-4E6A-B778-C686203648F5}" type="slidenum">
              <a:rPr lang="ar-IQ" smtClean="0"/>
              <a:t>‹#›</a:t>
            </a:fld>
            <a:endParaRPr lang="ar-IQ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ar-IQ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7A3B5CC2-A8D3-4A14-BA3F-90196E236F3D}" type="datetimeFigureOut">
              <a:rPr lang="ar-IQ" smtClean="0"/>
              <a:t>20/07/1441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ar-IQ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D03D17F6-4601-4E6A-B778-C686203648F5}" type="slidenum">
              <a:rPr lang="ar-IQ" smtClean="0"/>
              <a:t>‹#›</a:t>
            </a:fld>
            <a:endParaRPr lang="ar-IQ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B5CC2-A8D3-4A14-BA3F-90196E236F3D}" type="datetimeFigureOut">
              <a:rPr lang="ar-IQ" smtClean="0"/>
              <a:t>20/07/1441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D17F6-4601-4E6A-B778-C686203648F5}" type="slidenum">
              <a:rPr lang="ar-IQ" smtClean="0"/>
              <a:t>‹#›</a:t>
            </a:fld>
            <a:endParaRPr lang="ar-IQ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B5CC2-A8D3-4A14-BA3F-90196E236F3D}" type="datetimeFigureOut">
              <a:rPr lang="ar-IQ" smtClean="0"/>
              <a:t>20/07/1441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D17F6-4601-4E6A-B778-C686203648F5}" type="slidenum">
              <a:rPr lang="ar-IQ" smtClean="0"/>
              <a:t>‹#›</a:t>
            </a:fld>
            <a:endParaRPr lang="ar-IQ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A3B5CC2-A8D3-4A14-BA3F-90196E236F3D}" type="datetimeFigureOut">
              <a:rPr lang="ar-IQ" smtClean="0"/>
              <a:t>20/07/1441</a:t>
            </a:fld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03D17F6-4601-4E6A-B778-C686203648F5}" type="slidenum">
              <a:rPr lang="ar-IQ" smtClean="0"/>
              <a:t>‹#›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ar-IQ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B5CC2-A8D3-4A14-BA3F-90196E236F3D}" type="datetimeFigureOut">
              <a:rPr lang="ar-IQ" smtClean="0"/>
              <a:t>20/07/1441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D17F6-4601-4E6A-B778-C686203648F5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7A3B5CC2-A8D3-4A14-BA3F-90196E236F3D}" type="datetimeFigureOut">
              <a:rPr lang="ar-IQ" smtClean="0"/>
              <a:t>20/07/1441</a:t>
            </a:fld>
            <a:endParaRPr lang="ar-IQ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03D17F6-4601-4E6A-B778-C686203648F5}" type="slidenum">
              <a:rPr lang="ar-IQ" smtClean="0"/>
              <a:t>‹#›</a:t>
            </a:fld>
            <a:endParaRPr lang="ar-IQ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ar-IQ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A3B5CC2-A8D3-4A14-BA3F-90196E236F3D}" type="datetimeFigureOut">
              <a:rPr lang="ar-IQ" smtClean="0"/>
              <a:t>20/07/1441</a:t>
            </a:fld>
            <a:endParaRPr lang="ar-IQ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03D17F6-4601-4E6A-B778-C686203648F5}" type="slidenum">
              <a:rPr lang="ar-IQ" smtClean="0"/>
              <a:t>‹#›</a:t>
            </a:fld>
            <a:endParaRPr lang="ar-IQ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ar-IQ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7A3B5CC2-A8D3-4A14-BA3F-90196E236F3D}" type="datetimeFigureOut">
              <a:rPr lang="ar-IQ" smtClean="0"/>
              <a:t>20/07/1441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ar-IQ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D03D17F6-4601-4E6A-B778-C686203648F5}" type="slidenum">
              <a:rPr lang="ar-IQ" smtClean="0"/>
              <a:t>‹#›</a:t>
            </a:fld>
            <a:endParaRPr lang="ar-IQ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r" rtl="1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r" rtl="1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r" rtl="1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r" rtl="1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r" rtl="1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r" rtl="1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r" rtl="1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r" rtl="1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ar-IQ" sz="2000" b="1" dirty="0" smtClean="0">
                <a:solidFill>
                  <a:srgbClr val="7030A0"/>
                </a:solidFill>
              </a:rPr>
              <a:t> المادة : </a:t>
            </a:r>
            <a:r>
              <a:rPr lang="ar-IQ" sz="2000" b="1" smtClean="0">
                <a:solidFill>
                  <a:srgbClr val="7030A0"/>
                </a:solidFill>
              </a:rPr>
              <a:t>(</a:t>
            </a:r>
            <a:r>
              <a:rPr lang="ar-IQ" sz="2000" b="1" smtClean="0">
                <a:solidFill>
                  <a:srgbClr val="7030A0"/>
                </a:solidFill>
              </a:rPr>
              <a:t>اللغة </a:t>
            </a:r>
            <a:r>
              <a:rPr lang="ar-IQ" sz="2000" b="1" dirty="0" smtClean="0">
                <a:solidFill>
                  <a:srgbClr val="7030A0"/>
                </a:solidFill>
              </a:rPr>
              <a:t>العربية)                                         كلية الهندسة/ قسم الميكانيك</a:t>
            </a:r>
            <a:r>
              <a:rPr lang="ar-IQ" sz="2000" dirty="0" smtClean="0">
                <a:solidFill>
                  <a:srgbClr val="7030A0"/>
                </a:solidFill>
              </a:rPr>
              <a:t/>
            </a:r>
            <a:br>
              <a:rPr lang="ar-IQ" sz="2000" dirty="0" smtClean="0">
                <a:solidFill>
                  <a:srgbClr val="7030A0"/>
                </a:solidFill>
              </a:rPr>
            </a:br>
            <a:r>
              <a:rPr lang="ar-IQ" sz="2000" b="1" dirty="0" smtClean="0">
                <a:solidFill>
                  <a:srgbClr val="7030A0"/>
                </a:solidFill>
              </a:rPr>
              <a:t/>
            </a:r>
            <a:br>
              <a:rPr lang="ar-IQ" sz="2000" b="1" dirty="0" smtClean="0">
                <a:solidFill>
                  <a:srgbClr val="7030A0"/>
                </a:solidFill>
              </a:rPr>
            </a:br>
            <a:r>
              <a:rPr lang="ar-IQ" sz="2000" b="1" dirty="0" smtClean="0">
                <a:solidFill>
                  <a:srgbClr val="7030A0"/>
                </a:solidFill>
              </a:rPr>
              <a:t>                                     </a:t>
            </a:r>
            <a:r>
              <a:rPr lang="ar-IQ" sz="2000" b="1" u="sng" dirty="0" smtClean="0">
                <a:solidFill>
                  <a:srgbClr val="0070C0"/>
                </a:solidFill>
              </a:rPr>
              <a:t>المحاضرة الخامسة: </a:t>
            </a:r>
            <a:r>
              <a:rPr lang="ar-IQ" sz="2000" b="1" u="sng" dirty="0" smtClean="0">
                <a:solidFill>
                  <a:srgbClr val="FF0000"/>
                </a:solidFill>
              </a:rPr>
              <a:t>الجملة (الأسمية)</a:t>
            </a:r>
            <a:endParaRPr lang="ar-IQ" sz="2000" dirty="0"/>
          </a:p>
        </p:txBody>
      </p:sp>
      <p:sp>
        <p:nvSpPr>
          <p:cNvPr id="3" name="Rectangle 2"/>
          <p:cNvSpPr/>
          <p:nvPr/>
        </p:nvSpPr>
        <p:spPr>
          <a:xfrm>
            <a:off x="1043608" y="1556792"/>
            <a:ext cx="6768752" cy="39087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IQ" sz="2200" b="1" dirty="0" smtClean="0"/>
              <a:t>    الجملة: </a:t>
            </a:r>
            <a:r>
              <a:rPr lang="ar-IQ" sz="2200" dirty="0"/>
              <a:t>هي المحور الرئيس في الدرس النحوي ، وهي وحدة من وحدات الكلام المقروء، أو المسموع . وهي في أوضح تعريفاتها : كلام مركب من كلمتين أو أكثر، له معنى مفيد مستقِلٌّ </a:t>
            </a:r>
            <a:r>
              <a:rPr lang="ar-IQ" sz="2200" dirty="0" smtClean="0"/>
              <a:t>.</a:t>
            </a:r>
          </a:p>
          <a:p>
            <a:endParaRPr lang="en-US" sz="2200" dirty="0"/>
          </a:p>
          <a:p>
            <a:r>
              <a:rPr lang="ar-IQ" sz="2200" dirty="0"/>
              <a:t>   والجملة تتكون من طرفين، المبتدأ والخبر، </a:t>
            </a:r>
            <a:r>
              <a:rPr lang="ar-SA" sz="2200" dirty="0"/>
              <a:t>ففي الجملة الاسمية يُنسب الخبر إِلى المبتدأ </a:t>
            </a:r>
            <a:r>
              <a:rPr lang="ar-IQ" sz="2200" dirty="0"/>
              <a:t>كقوله تعالى: </a:t>
            </a:r>
            <a:r>
              <a:rPr lang="ar-IQ" sz="2200" dirty="0" smtClean="0"/>
              <a:t>{</a:t>
            </a:r>
            <a:r>
              <a:rPr lang="ar-IQ" sz="2400" b="1" dirty="0"/>
              <a:t>وَاللَّهُ غَفُورٌ رَّحِيمٌ </a:t>
            </a:r>
            <a:r>
              <a:rPr lang="ar-IQ" sz="2400" b="1" dirty="0" smtClean="0"/>
              <a:t>}</a:t>
            </a:r>
            <a:r>
              <a:rPr lang="ar-SA" sz="2200" dirty="0" smtClean="0"/>
              <a:t>البقرة</a:t>
            </a:r>
            <a:r>
              <a:rPr lang="ar-SA" sz="2200" dirty="0"/>
              <a:t>: ٢١٨، </a:t>
            </a:r>
            <a:endParaRPr lang="ar-IQ" sz="2200" dirty="0" smtClean="0"/>
          </a:p>
          <a:p>
            <a:r>
              <a:rPr lang="ar-SA" sz="2200" dirty="0" smtClean="0"/>
              <a:t>فــ </a:t>
            </a:r>
            <a:r>
              <a:rPr lang="ar-SA" sz="2200" dirty="0"/>
              <a:t>( المغفرة ) و( الرحمة ) نسبت إلى الله تعالى في الآية السابقة</a:t>
            </a:r>
            <a:r>
              <a:rPr lang="ar-SA" sz="2200" dirty="0" smtClean="0"/>
              <a:t>.</a:t>
            </a:r>
            <a:endParaRPr lang="ar-IQ" sz="2200" dirty="0" smtClean="0"/>
          </a:p>
          <a:p>
            <a:endParaRPr lang="en-US" sz="2200" dirty="0"/>
          </a:p>
          <a:p>
            <a:r>
              <a:rPr lang="ar-SA" sz="2200" dirty="0"/>
              <a:t>والجملة الفعلية من الفعل والفاعل، كقوله تعالى:  </a:t>
            </a:r>
            <a:r>
              <a:rPr lang="ar-IQ" sz="2200" dirty="0" smtClean="0"/>
              <a:t>{</a:t>
            </a:r>
            <a:r>
              <a:rPr lang="ar-IQ" sz="2400" b="1" dirty="0"/>
              <a:t>وَأَخْرَجَتِ الْأَرْضُ أَثْقَالَهَا </a:t>
            </a:r>
            <a:r>
              <a:rPr lang="ar-IQ" sz="2400" b="1" dirty="0" smtClean="0"/>
              <a:t>} </a:t>
            </a:r>
            <a:r>
              <a:rPr lang="ar-SA" sz="2200" dirty="0" smtClean="0"/>
              <a:t>الزلزلة</a:t>
            </a:r>
            <a:r>
              <a:rPr lang="ar-SA" sz="2200" dirty="0"/>
              <a:t>: ٢. ففي الجملة الفعلية تنسب الفعل إلى فاعله </a:t>
            </a:r>
            <a:r>
              <a:rPr lang="ar-SA" sz="2200" dirty="0" smtClean="0"/>
              <a:t>كنسبة</a:t>
            </a:r>
            <a:r>
              <a:rPr lang="ar-IQ" sz="2200" dirty="0" smtClean="0"/>
              <a:t> </a:t>
            </a:r>
          </a:p>
          <a:p>
            <a:r>
              <a:rPr lang="ar-SA" sz="2200" dirty="0" smtClean="0"/>
              <a:t>( </a:t>
            </a:r>
            <a:r>
              <a:rPr lang="ar-SA" sz="2200" dirty="0"/>
              <a:t>الإخراج إلى الأرض) في الآية السابقة.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3689636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27584" y="476672"/>
            <a:ext cx="6912768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SA" sz="2200" b="1" dirty="0"/>
              <a:t>الجملة الاسمية</a:t>
            </a:r>
            <a:endParaRPr lang="en-US" sz="2200" dirty="0"/>
          </a:p>
          <a:p>
            <a:r>
              <a:rPr lang="ar-SA" sz="2200" b="1" dirty="0"/>
              <a:t>المبتدأ والخبر</a:t>
            </a:r>
            <a:endParaRPr lang="en-US" sz="2200" dirty="0"/>
          </a:p>
          <a:p>
            <a:r>
              <a:rPr lang="ar-SA" sz="2200" b="1" u="sng" dirty="0"/>
              <a:t>المبتدأ :</a:t>
            </a:r>
            <a:r>
              <a:rPr lang="ar-SA" sz="2200" dirty="0"/>
              <a:t> هو المسند إِليه، أو المخبر عنه في الجملة الأسمية، والمتكلِّم يقصد أن يجعله أولاً، وصَدَق الابتداء عليه ؛ لأنّه اسم مجرد من العوامل اللفظية، وحكمه الرفع. </a:t>
            </a:r>
            <a:endParaRPr lang="en-US" sz="2200" dirty="0"/>
          </a:p>
          <a:p>
            <a:r>
              <a:rPr lang="ar-SA" sz="2200" dirty="0"/>
              <a:t>    </a:t>
            </a:r>
            <a:r>
              <a:rPr lang="ar-SA" sz="2200" b="1" dirty="0"/>
              <a:t>ويكون المبتدأ</a:t>
            </a:r>
            <a:endParaRPr lang="en-US" sz="2200" dirty="0"/>
          </a:p>
          <a:p>
            <a:r>
              <a:rPr lang="ar-SA" sz="2200" dirty="0"/>
              <a:t>1- </a:t>
            </a:r>
            <a:r>
              <a:rPr lang="ar-SA" sz="2200" b="1" dirty="0"/>
              <a:t>اسماً صريحاً</a:t>
            </a:r>
            <a:r>
              <a:rPr lang="ar-SA" sz="2200" dirty="0"/>
              <a:t>، نحو ( تأريخُنا مجيدٌ ) ، </a:t>
            </a:r>
            <a:endParaRPr lang="en-US" sz="2200" dirty="0"/>
          </a:p>
          <a:p>
            <a:r>
              <a:rPr lang="ar-SA" sz="2200" dirty="0"/>
              <a:t>2-</a:t>
            </a:r>
            <a:r>
              <a:rPr lang="ar-SA" sz="2200" b="1" dirty="0"/>
              <a:t> مصدراً مؤولاً</a:t>
            </a:r>
            <a:r>
              <a:rPr lang="ar-SA" sz="2200" dirty="0"/>
              <a:t> ، كقوله تعالى : </a:t>
            </a:r>
            <a:r>
              <a:rPr lang="ar-IQ" sz="2200" b="1" dirty="0" smtClean="0"/>
              <a:t>{</a:t>
            </a:r>
            <a:r>
              <a:rPr lang="ar-IQ" sz="2400" b="1" dirty="0"/>
              <a:t>أَن تَصُومُوا خَيْرٌ لَّكُمْ </a:t>
            </a:r>
            <a:r>
              <a:rPr lang="ar-IQ" sz="2400" b="1" dirty="0" smtClean="0"/>
              <a:t>} </a:t>
            </a:r>
            <a:r>
              <a:rPr lang="ar-SA" sz="2200" dirty="0" smtClean="0"/>
              <a:t>البقرة</a:t>
            </a:r>
            <a:r>
              <a:rPr lang="ar-SA" sz="2200" dirty="0"/>
              <a:t>: ١٨٤، بتقدير ( صومُكم ) </a:t>
            </a:r>
            <a:endParaRPr lang="en-US" sz="2200" dirty="0"/>
          </a:p>
          <a:p>
            <a:r>
              <a:rPr lang="ar-SA" sz="2200" dirty="0"/>
              <a:t>3- </a:t>
            </a:r>
            <a:r>
              <a:rPr lang="ar-SA" sz="2200" b="1" dirty="0"/>
              <a:t>أن يكون نكرة</a:t>
            </a:r>
            <a:r>
              <a:rPr lang="ar-SA" sz="2200" dirty="0"/>
              <a:t>، وفيه عدة حالات:</a:t>
            </a:r>
            <a:endParaRPr lang="en-US" sz="2200" dirty="0"/>
          </a:p>
          <a:p>
            <a:r>
              <a:rPr lang="ar-SA" sz="2200" dirty="0"/>
              <a:t>أ- </a:t>
            </a:r>
            <a:r>
              <a:rPr lang="ar-SA" sz="2200" b="1" dirty="0"/>
              <a:t>أما أن تكون نكرة مفيدة</a:t>
            </a:r>
            <a:r>
              <a:rPr lang="ar-SA" sz="2200" dirty="0"/>
              <a:t>، لتكون في الإخبار عنه فائدة، كقوله تعالى : </a:t>
            </a:r>
            <a:r>
              <a:rPr lang="ar-IQ" sz="2200" dirty="0" smtClean="0"/>
              <a:t>{</a:t>
            </a:r>
            <a:r>
              <a:rPr lang="ar-IQ" sz="2400" b="1" dirty="0"/>
              <a:t>وَلَعَبْدٌ مُّؤْمِنٌ خَيْرٌ مِّن مُّشْرِكٍ وَلَوْ أَعْجَبَكُمْ </a:t>
            </a:r>
            <a:r>
              <a:rPr lang="ar-IQ" sz="2400" b="1" dirty="0" smtClean="0"/>
              <a:t>} </a:t>
            </a:r>
            <a:r>
              <a:rPr lang="ar-SA" sz="2200" dirty="0" smtClean="0"/>
              <a:t>البقرة</a:t>
            </a:r>
            <a:r>
              <a:rPr lang="ar-SA" sz="2200" dirty="0"/>
              <a:t>: ٢٢١ </a:t>
            </a:r>
            <a:r>
              <a:rPr lang="ar-IQ" sz="2200" dirty="0"/>
              <a:t>.</a:t>
            </a:r>
            <a:endParaRPr lang="en-US" sz="2200" dirty="0"/>
          </a:p>
          <a:p>
            <a:r>
              <a:rPr lang="ar-SA" sz="2200" dirty="0"/>
              <a:t>ب- </a:t>
            </a:r>
            <a:r>
              <a:rPr lang="ar-SA" sz="2200" b="1" dirty="0"/>
              <a:t>أن يكون الخبر شبه جملة تقدّم على المبتدأ</a:t>
            </a:r>
            <a:r>
              <a:rPr lang="ar-SA" sz="2200" dirty="0"/>
              <a:t>، كقوله تعالى: </a:t>
            </a:r>
            <a:r>
              <a:rPr lang="ar-IQ" sz="2200" dirty="0" smtClean="0"/>
              <a:t>{</a:t>
            </a:r>
            <a:r>
              <a:rPr lang="ar-IQ" sz="2400" b="1" dirty="0"/>
              <a:t>وَعَلَىٰ أَبْصَارِهِمْ </a:t>
            </a:r>
            <a:r>
              <a:rPr lang="ar-IQ" sz="2400" b="1" dirty="0" smtClean="0"/>
              <a:t>غِشَاوَةٌ} </a:t>
            </a:r>
            <a:r>
              <a:rPr lang="ar-SA" sz="2200" dirty="0" smtClean="0"/>
              <a:t>البقرة</a:t>
            </a:r>
            <a:r>
              <a:rPr lang="ar-SA" sz="2200" dirty="0"/>
              <a:t>: ٧</a:t>
            </a:r>
            <a:endParaRPr lang="en-US" sz="2200" dirty="0"/>
          </a:p>
          <a:p>
            <a:r>
              <a:rPr lang="ar-SA" sz="2200" b="1" dirty="0"/>
              <a:t>ج- يجوز الابتداء بالنكرة إذا كانت دالة على الدعاء</a:t>
            </a:r>
            <a:r>
              <a:rPr lang="ar-SA" sz="2200" dirty="0"/>
              <a:t>، كقوله تعالى: </a:t>
            </a:r>
            <a:r>
              <a:rPr lang="ar-IQ" sz="2200" dirty="0" smtClean="0"/>
              <a:t>{</a:t>
            </a:r>
            <a:r>
              <a:rPr lang="ar-IQ" sz="2400" b="1" dirty="0"/>
              <a:t>سَلَامٌ عَلَىٰ إِبْرَاهِيمَ </a:t>
            </a:r>
            <a:r>
              <a:rPr lang="ar-IQ" sz="2400" b="1" dirty="0" smtClean="0"/>
              <a:t>} </a:t>
            </a:r>
            <a:r>
              <a:rPr lang="ar-SA" sz="2200" dirty="0" smtClean="0"/>
              <a:t>الصافات</a:t>
            </a:r>
            <a:r>
              <a:rPr lang="ar-SA" sz="2200" dirty="0"/>
              <a:t>: ١٠٩،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15903431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83568" y="1268760"/>
            <a:ext cx="684076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SA" sz="2400" dirty="0"/>
              <a:t> </a:t>
            </a:r>
            <a:endParaRPr lang="en-US" sz="2400" dirty="0"/>
          </a:p>
          <a:p>
            <a:r>
              <a:rPr lang="ar-SA" sz="2400" dirty="0"/>
              <a:t>4- </a:t>
            </a:r>
            <a:r>
              <a:rPr lang="ar-SA" sz="2400" b="1" dirty="0"/>
              <a:t>قد يأتي مجروراً بحرف جرٍّ زائدٍ</a:t>
            </a:r>
            <a:r>
              <a:rPr lang="ar-SA" sz="2400" dirty="0"/>
              <a:t>، (فالأصل فيه مرفوع)، كقوله تعالى: </a:t>
            </a:r>
            <a:r>
              <a:rPr lang="ar-IQ" sz="2400" b="1" dirty="0" smtClean="0"/>
              <a:t>{</a:t>
            </a:r>
            <a:r>
              <a:rPr lang="ar-IQ" sz="2400" b="1" dirty="0"/>
              <a:t>هَلْ مِنْ خَالِقٍ غَيْرُ </a:t>
            </a:r>
            <a:r>
              <a:rPr lang="ar-IQ" sz="2400" b="1" dirty="0" smtClean="0"/>
              <a:t>اللَّهِ}</a:t>
            </a:r>
            <a:r>
              <a:rPr lang="ar-SA" sz="2400" dirty="0" smtClean="0"/>
              <a:t> </a:t>
            </a:r>
            <a:r>
              <a:rPr lang="ar-SA" sz="2400" dirty="0"/>
              <a:t>فاطر: ٣، فــ ( من ) حرف جرٍّ زائدٍ ، و( خالق ) مبتدأ مجروراً لفظاً، وهو بتقدير رفع ، ومنه جرُّه بــ ( الباء ) الزائدة كقولنا: ( بحسبِكَ رِزقُ اللهِ ) </a:t>
            </a:r>
            <a:r>
              <a:rPr lang="ar-SA" sz="2400" dirty="0" smtClean="0"/>
              <a:t>.</a:t>
            </a:r>
            <a:endParaRPr lang="ar-IQ" sz="2400" dirty="0" smtClean="0"/>
          </a:p>
          <a:p>
            <a:endParaRPr lang="en-US" sz="2400" dirty="0"/>
          </a:p>
          <a:p>
            <a:r>
              <a:rPr lang="ar-SA" sz="2400" dirty="0"/>
              <a:t>  </a:t>
            </a:r>
            <a:r>
              <a:rPr lang="ar-SA" sz="2400" b="1" u="sng" dirty="0"/>
              <a:t>ملحوظة:</a:t>
            </a:r>
            <a:r>
              <a:rPr lang="ar-SA" sz="2400" dirty="0"/>
              <a:t> ويشترط في الاسم الصالح للابتداء أَن يكون معرفة، كقوله تعالى: </a:t>
            </a:r>
            <a:r>
              <a:rPr lang="ar-IQ" sz="2400" dirty="0" smtClean="0"/>
              <a:t>{</a:t>
            </a:r>
            <a:r>
              <a:rPr lang="ar-IQ" sz="2400" b="1" dirty="0"/>
              <a:t>الْحَمْدُ لِلَّهِ رَبِّ الْعَالَمِينَ </a:t>
            </a:r>
            <a:r>
              <a:rPr lang="ar-IQ" sz="2400" b="1" dirty="0" smtClean="0"/>
              <a:t>}</a:t>
            </a:r>
            <a:r>
              <a:rPr lang="ar-SA" sz="2400" dirty="0" smtClean="0"/>
              <a:t>الفاتحة</a:t>
            </a:r>
            <a:r>
              <a:rPr lang="ar-SA" sz="2400" dirty="0"/>
              <a:t>: ٢.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86817607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935</TotalTime>
  <Words>219</Words>
  <Application>Microsoft Office PowerPoint</Application>
  <PresentationFormat>On-screen Show (4:3)</PresentationFormat>
  <Paragraphs>22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Oriel</vt:lpstr>
      <vt:lpstr> المادة : (اللغة العربية)                                         كلية الهندسة/ قسم الميكانيك                                       المحاضرة الخامسة: الجملة (الأسمية)</vt:lpstr>
      <vt:lpstr>PowerPoint Presentation</vt:lpstr>
      <vt:lpstr>PowerPoint Presentation</vt:lpstr>
    </vt:vector>
  </TitlesOfParts>
  <Company>Enjoy My Fine Releases.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المادة : (اللفة العربية)                          كلية الهندسة/ قسم الميكانيك                   المحاضرة الخامسة: الجملة</dc:title>
  <dc:creator>DR.Ahmed Saker 2o1O</dc:creator>
  <cp:lastModifiedBy>DR.Ahmed Saker 2o1O</cp:lastModifiedBy>
  <cp:revision>9</cp:revision>
  <dcterms:created xsi:type="dcterms:W3CDTF">2020-03-13T21:42:12Z</dcterms:created>
  <dcterms:modified xsi:type="dcterms:W3CDTF">2020-03-14T14:40:19Z</dcterms:modified>
</cp:coreProperties>
</file>