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4A2322C-7D96-4F3C-BDE9-0F7199B9397C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F3AB24A-72C4-4364-AA6E-CA5ECFAA45C3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322C-7D96-4F3C-BDE9-0F7199B9397C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AB24A-72C4-4364-AA6E-CA5ECFAA45C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322C-7D96-4F3C-BDE9-0F7199B9397C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AB24A-72C4-4364-AA6E-CA5ECFAA45C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A2322C-7D96-4F3C-BDE9-0F7199B9397C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F3AB24A-72C4-4364-AA6E-CA5ECFAA45C3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4A2322C-7D96-4F3C-BDE9-0F7199B9397C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F3AB24A-72C4-4364-AA6E-CA5ECFAA45C3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322C-7D96-4F3C-BDE9-0F7199B9397C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AB24A-72C4-4364-AA6E-CA5ECFAA45C3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322C-7D96-4F3C-BDE9-0F7199B9397C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AB24A-72C4-4364-AA6E-CA5ECFAA45C3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A2322C-7D96-4F3C-BDE9-0F7199B9397C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3AB24A-72C4-4364-AA6E-CA5ECFAA45C3}" type="slidenum">
              <a:rPr lang="ar-IQ" smtClean="0"/>
              <a:t>‹#›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2322C-7D96-4F3C-BDE9-0F7199B9397C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AB24A-72C4-4364-AA6E-CA5ECFAA45C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A2322C-7D96-4F3C-BDE9-0F7199B9397C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F3AB24A-72C4-4364-AA6E-CA5ECFAA45C3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A2322C-7D96-4F3C-BDE9-0F7199B9397C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3AB24A-72C4-4364-AA6E-CA5ECFAA45C3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4A2322C-7D96-4F3C-BDE9-0F7199B9397C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F3AB24A-72C4-4364-AA6E-CA5ECFAA45C3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2000" b="1" dirty="0" smtClean="0">
                <a:solidFill>
                  <a:srgbClr val="7030A0"/>
                </a:solidFill>
              </a:rPr>
              <a:t> المادة : </a:t>
            </a:r>
            <a:r>
              <a:rPr lang="ar-IQ" sz="2000" b="1" smtClean="0">
                <a:solidFill>
                  <a:srgbClr val="7030A0"/>
                </a:solidFill>
              </a:rPr>
              <a:t>(</a:t>
            </a:r>
            <a:r>
              <a:rPr lang="ar-IQ" sz="2000" b="1" smtClean="0">
                <a:solidFill>
                  <a:srgbClr val="7030A0"/>
                </a:solidFill>
              </a:rPr>
              <a:t>اللغة </a:t>
            </a:r>
            <a:r>
              <a:rPr lang="ar-IQ" sz="2000" b="1" dirty="0" smtClean="0">
                <a:solidFill>
                  <a:srgbClr val="7030A0"/>
                </a:solidFill>
              </a:rPr>
              <a:t>العربية)                                                     كلية الهندسة/ قسم الميكانيك</a:t>
            </a:r>
            <a:r>
              <a:rPr lang="ar-IQ" sz="2000" dirty="0" smtClean="0">
                <a:solidFill>
                  <a:srgbClr val="7030A0"/>
                </a:solidFill>
              </a:rPr>
              <a:t/>
            </a:r>
            <a:br>
              <a:rPr lang="ar-IQ" sz="2000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/>
            </a:r>
            <a:br>
              <a:rPr lang="ar-IQ" sz="2000" b="1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>                 </a:t>
            </a:r>
            <a:r>
              <a:rPr lang="ar-IQ" sz="2000" b="1" u="sng" dirty="0" smtClean="0">
                <a:solidFill>
                  <a:srgbClr val="0070C0"/>
                </a:solidFill>
              </a:rPr>
              <a:t>المحاضرة الرابعة: </a:t>
            </a:r>
            <a:r>
              <a:rPr lang="ar-IQ" sz="2000" b="1" u="sng" dirty="0" smtClean="0">
                <a:solidFill>
                  <a:srgbClr val="FF0000"/>
                </a:solidFill>
              </a:rPr>
              <a:t>الإعراب والبناء</a:t>
            </a:r>
            <a:endParaRPr lang="ar-IQ" sz="2000" dirty="0"/>
          </a:p>
        </p:txBody>
      </p:sp>
      <p:sp>
        <p:nvSpPr>
          <p:cNvPr id="3" name="Rectangle 2"/>
          <p:cNvSpPr/>
          <p:nvPr/>
        </p:nvSpPr>
        <p:spPr>
          <a:xfrm>
            <a:off x="539552" y="1412776"/>
            <a:ext cx="691276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200" b="1" dirty="0" smtClean="0"/>
              <a:t>1- </a:t>
            </a:r>
            <a:r>
              <a:rPr lang="ar-SA" sz="2200" b="1" dirty="0" smtClean="0"/>
              <a:t>الإِعراب </a:t>
            </a:r>
            <a:r>
              <a:rPr lang="ar-SA" sz="2200" b="1" dirty="0"/>
              <a:t>:</a:t>
            </a:r>
            <a:r>
              <a:rPr lang="ar-SA" sz="2200" dirty="0"/>
              <a:t> هو العلامة الظاهرة، أو المقدَّرة التي تقع في آخر الكلمة .</a:t>
            </a:r>
            <a:endParaRPr lang="en-US" sz="2200" dirty="0"/>
          </a:p>
          <a:p>
            <a:r>
              <a:rPr lang="ar-SA" sz="2200" dirty="0"/>
              <a:t>    وهذه العلامة تحدِّد موقع الكلمة من الجملة، وهي تتغير، بتغير العوامل التي تدخل على الكلمات المركبة في جمل، وهذا التغير يحدد مكانة الكلمة في الجملة، وموقعها الإعرابي .</a:t>
            </a:r>
            <a:endParaRPr lang="en-US" sz="2200" dirty="0"/>
          </a:p>
          <a:p>
            <a:r>
              <a:rPr lang="ar-SA" sz="2200" dirty="0"/>
              <a:t>    نحو: ( زرتُ مدينةَ الرَّسولِ )، ( إِنَّ ضيوفَنَا كِرامُ ) و( كُنتُ مسافراً ) .</a:t>
            </a:r>
            <a:endParaRPr lang="en-US" sz="2200" dirty="0"/>
          </a:p>
          <a:p>
            <a:r>
              <a:rPr lang="ar-SA" sz="2200" dirty="0"/>
              <a:t> وفي قوله تعالى </a:t>
            </a:r>
            <a:r>
              <a:rPr lang="ar-SA" sz="2200" dirty="0" smtClean="0"/>
              <a:t>:</a:t>
            </a:r>
            <a:r>
              <a:rPr lang="ar-IQ" sz="2200" dirty="0" smtClean="0"/>
              <a:t>{</a:t>
            </a:r>
            <a:r>
              <a:rPr lang="ar-IQ" sz="2400" b="1" dirty="0"/>
              <a:t>أَنَّ اللَّهَ بَرِيءٌ مِّنَ الْمُشْرِكِينَ ۙ </a:t>
            </a:r>
            <a:r>
              <a:rPr lang="ar-IQ" sz="2400" b="1" dirty="0" smtClean="0"/>
              <a:t>وَرَسُولُهُ}</a:t>
            </a:r>
            <a:r>
              <a:rPr lang="ar-SA" sz="2200" dirty="0" smtClean="0"/>
              <a:t> </a:t>
            </a:r>
            <a:r>
              <a:rPr lang="ar-SA" sz="2200" dirty="0"/>
              <a:t>التوبة: ٣ </a:t>
            </a:r>
            <a:endParaRPr lang="ar-IQ" sz="2200" dirty="0" smtClean="0"/>
          </a:p>
          <a:p>
            <a:endParaRPr lang="en-US" sz="2200" dirty="0"/>
          </a:p>
          <a:p>
            <a:r>
              <a:rPr lang="ar-SA" sz="2200" b="1" dirty="0"/>
              <a:t>2- البناء :</a:t>
            </a:r>
            <a:r>
              <a:rPr lang="ar-SA" sz="2200" dirty="0"/>
              <a:t> يُرادُ بالبناء لزوم ، أو ثبوت آخر الكلمة على حال واحدة باختلاف العوامل الداخلة عليها، وباختلاف موقعها في الجملة  ويكون البناء في بعض الأفعال، وبعض الأسماء، وكل الحروف، وعلامات البناء في العربية، هي ؛ الضمة والفتحة، والكسرة، والسكون 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27563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052736"/>
            <a:ext cx="64807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u="sng" dirty="0"/>
              <a:t>النكرة والمعرفة </a:t>
            </a:r>
            <a:endParaRPr lang="en-US" sz="2400" dirty="0"/>
          </a:p>
          <a:p>
            <a:r>
              <a:rPr lang="ar-SA" sz="2400" dirty="0"/>
              <a:t>كلّ اسم دلّ على معيّن من أفراد جنسه فهو معرفة مثل: أنت، وخالد، وبيروت، وهذا، والأمير، وشقيقي</a:t>
            </a:r>
            <a:r>
              <a:rPr lang="ar-SA" sz="2400" dirty="0" smtClean="0"/>
              <a:t>.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dirty="0"/>
              <a:t>وما لم يدلّ على معيّن من أفراد جنسه فهو نكرة مثل: (رجل، وبلد، وأمير، وشقيق) سواء قَبِلَ(ال) التعريف كالأسماء السابقة، أم لم يقبلها مثل: (ذو، وما الشرطية</a:t>
            </a:r>
            <a:r>
              <a:rPr lang="ar-SA" sz="2400" dirty="0" smtClean="0"/>
              <a:t>).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dirty="0"/>
              <a:t>والمعارف هي : الضمير، والعلم، واسم الإشارة، والاسم الموصول، والمعرّف بـ(ال)، والمضاف إلى معرفة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77706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476672"/>
            <a:ext cx="66247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u="sng" dirty="0"/>
              <a:t>التمارين</a:t>
            </a:r>
            <a:endParaRPr lang="en-US" sz="2400" dirty="0"/>
          </a:p>
          <a:p>
            <a:r>
              <a:rPr lang="ar-IQ" sz="2400" dirty="0"/>
              <a:t>1-عرف كلاً مما يأتي: (الكلمة – الكلام – الكلم)، مع ذكر مثال لكل منهم.</a:t>
            </a:r>
            <a:endParaRPr lang="en-US" sz="2400" dirty="0"/>
          </a:p>
          <a:p>
            <a:r>
              <a:rPr lang="ar-IQ" sz="2400" dirty="0"/>
              <a:t>2- عرف الأسم وبين علاماته، مع ذكر مثال على ذلك.</a:t>
            </a:r>
            <a:endParaRPr lang="en-US" sz="2400" dirty="0"/>
          </a:p>
          <a:p>
            <a:r>
              <a:rPr lang="ar-IQ" sz="2400" dirty="0"/>
              <a:t>3-عرف الفعل وبين علاماته، مع ذكر مثال على ذلك.</a:t>
            </a:r>
            <a:endParaRPr lang="en-US" sz="2400" dirty="0"/>
          </a:p>
          <a:p>
            <a:r>
              <a:rPr lang="ar-IQ" sz="2400" dirty="0"/>
              <a:t>4-ما هي أقسام الفعل، مع ذكر مثال لكل قسم.</a:t>
            </a:r>
            <a:endParaRPr lang="en-US" sz="2400" dirty="0"/>
          </a:p>
          <a:p>
            <a:r>
              <a:rPr lang="ar-IQ" sz="2400" dirty="0"/>
              <a:t>5-عرف الحرف، مع ذكر مثال على ذلك</a:t>
            </a:r>
            <a:r>
              <a:rPr lang="ar-IQ" sz="2400" dirty="0" smtClean="0"/>
              <a:t>.</a:t>
            </a:r>
          </a:p>
          <a:p>
            <a:r>
              <a:rPr lang="ar-IQ" sz="2400" dirty="0"/>
              <a:t>- ميّز الأسماء التي في الجمل الآتية، مع ذكر العلامة التي عرفت بها اسميتها:</a:t>
            </a:r>
            <a:endParaRPr lang="en-US" sz="2400" dirty="0"/>
          </a:p>
          <a:p>
            <a:r>
              <a:rPr lang="ar-IQ" sz="2400" dirty="0"/>
              <a:t>أ. قوله تعالى : (بسمِ اللهِ الرحمنِ الرحيمِ* الحمدُ لله ربِّ العالمين).</a:t>
            </a:r>
            <a:endParaRPr lang="en-US" sz="2400" dirty="0"/>
          </a:p>
          <a:p>
            <a:r>
              <a:rPr lang="ar-IQ" sz="2400" dirty="0"/>
              <a:t>ب.قوله تعالى(إن الصلاة تنهى عن الفحشاء والمنكر).</a:t>
            </a:r>
            <a:endParaRPr lang="en-US" sz="2400" dirty="0"/>
          </a:p>
          <a:p>
            <a:r>
              <a:rPr lang="ar-IQ" sz="2400" dirty="0"/>
              <a:t>ج- قوله تعالى : (</a:t>
            </a:r>
            <a:r>
              <a:rPr lang="ar-SA" sz="2400" dirty="0"/>
              <a:t>وَالْعَصْرِ (1) إِنَّ الْإِنْسَانَ لَفِي خُسْرٍ</a:t>
            </a:r>
            <a:r>
              <a:rPr lang="en-US" sz="2400" dirty="0"/>
              <a:t> </a:t>
            </a:r>
            <a:r>
              <a:rPr lang="ar-IQ" sz="2400" dirty="0"/>
              <a:t>). </a:t>
            </a:r>
            <a:endParaRPr lang="en-US" sz="2400" dirty="0"/>
          </a:p>
          <a:p>
            <a:r>
              <a:rPr lang="ar-IQ" sz="2400" dirty="0"/>
              <a:t>د.</a:t>
            </a:r>
            <a:r>
              <a:rPr lang="ar-IQ" sz="2400" b="1" dirty="0"/>
              <a:t> </a:t>
            </a:r>
            <a:r>
              <a:rPr lang="ar-SA" sz="2400" dirty="0"/>
              <a:t>﴿الرَّحْمَنُ فَاسْأَلْ بِهِ خَبِيراً﴾.</a:t>
            </a:r>
            <a:endParaRPr lang="en-US" sz="2400" dirty="0"/>
          </a:p>
          <a:p>
            <a:r>
              <a:rPr lang="ar-IQ" sz="2400" dirty="0"/>
              <a:t>ه.</a:t>
            </a:r>
            <a:r>
              <a:rPr lang="ar-SA" sz="2400" dirty="0"/>
              <a:t> ﴿</a:t>
            </a:r>
            <a:r>
              <a:rPr lang="en-US" sz="2400" dirty="0"/>
              <a:t> </a:t>
            </a:r>
            <a:r>
              <a:rPr lang="ar-SA" sz="2400" dirty="0"/>
              <a:t>قُلْ إِنَّ صَلاتِي وَنُسُكِي وَمَحْيَايَ وَمَمَاتِي لِلَّهِ رَبِّ الْعَالَمِينَ</a:t>
            </a:r>
            <a:r>
              <a:rPr lang="en-US" sz="2400" dirty="0"/>
              <a:t> * </a:t>
            </a:r>
            <a:r>
              <a:rPr lang="ar-SA" sz="2400" dirty="0"/>
              <a:t>لا شَرِيكَ لَهُ وَبِذَلِكَ أُمِرْتُ وَأَنَا أَوَّلُ الْمُسْلِمِينَ</a:t>
            </a:r>
            <a:r>
              <a:rPr lang="en-US" sz="2400" dirty="0"/>
              <a:t> </a:t>
            </a:r>
            <a:r>
              <a:rPr lang="ar-SA" sz="2400" dirty="0"/>
              <a:t>﴾.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4994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548680"/>
            <a:ext cx="64807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dirty="0" smtClean="0"/>
              <a:t>7- </a:t>
            </a:r>
            <a:r>
              <a:rPr lang="ar-SA" sz="2400" dirty="0" smtClean="0"/>
              <a:t>ضع </a:t>
            </a:r>
            <a:r>
              <a:rPr lang="ar-SA" sz="2400" dirty="0"/>
              <a:t>كل كلمة من الكلمات الآتية في كلام مفيد يحسن السكوت عليه:</a:t>
            </a:r>
            <a:endParaRPr lang="en-US" sz="2400" dirty="0"/>
          </a:p>
          <a:p>
            <a:r>
              <a:rPr lang="ar-SA" sz="2400" dirty="0"/>
              <a:t>النخلةُ- الفيلُ- فَهِم- ينامُ- الحديقةُ- الأرضُ- الماءُ- يأكلُ- الثمرةُ- الفاكهة- يحصدُ- يذاكِر.</a:t>
            </a:r>
            <a:endParaRPr lang="en-US" sz="2400" dirty="0"/>
          </a:p>
          <a:p>
            <a:r>
              <a:rPr lang="ar-SA" sz="2400" dirty="0"/>
              <a:t>8- بيّن الأفعال الماضية، والمضارعة، والأمر، والاسماء، والحروف، من العبارات الآتية:</a:t>
            </a:r>
            <a:endParaRPr lang="en-US" sz="2400" dirty="0"/>
          </a:p>
          <a:p>
            <a:r>
              <a:rPr lang="ar-SA" sz="2400" dirty="0"/>
              <a:t>أ- قوله تعالى: (مَا جَعَلَ اللَّهُ لِرَجُلٍ مِنْ قَلْبَيْنِ فِي جَوْفِهِ ۚ)</a:t>
            </a:r>
            <a:endParaRPr lang="en-US" sz="2400" dirty="0"/>
          </a:p>
          <a:p>
            <a:r>
              <a:rPr lang="ar-SA" sz="2400" dirty="0"/>
              <a:t>ب-يحرصُ العاقلُ على رضا رَبِّه.</a:t>
            </a:r>
            <a:endParaRPr lang="en-US" sz="2400" dirty="0"/>
          </a:p>
          <a:p>
            <a:r>
              <a:rPr lang="ar-SA" sz="2400" dirty="0"/>
              <a:t>ج-احرث لدنياك كأنك تعيشُ أبداً.</a:t>
            </a:r>
            <a:endParaRPr lang="en-US" sz="2400" dirty="0"/>
          </a:p>
          <a:p>
            <a:r>
              <a:rPr lang="ar-SA" sz="2400" dirty="0"/>
              <a:t>د-يسعى الفتى لأمورٍ ليس يدركها.</a:t>
            </a:r>
            <a:endParaRPr lang="en-US" sz="2400" dirty="0"/>
          </a:p>
          <a:p>
            <a:r>
              <a:rPr lang="ar-SA" sz="2400" dirty="0"/>
              <a:t>ه- لن تدركَ المجدَ حتى تلعقَ الصبرَ</a:t>
            </a:r>
            <a:endParaRPr lang="en-US" sz="2400" dirty="0"/>
          </a:p>
          <a:p>
            <a:r>
              <a:rPr lang="ar-SA" sz="2400" dirty="0"/>
              <a:t>و- قوله تعالى: (قَدْ أَفْلَحَ مَن زَكَّاهَا </a:t>
            </a:r>
            <a:r>
              <a:rPr lang="ar-IQ" sz="2400" dirty="0" smtClean="0"/>
              <a:t>(</a:t>
            </a:r>
            <a:r>
              <a:rPr lang="ar-IQ" sz="2400"/>
              <a:t>9</a:t>
            </a:r>
            <a:r>
              <a:rPr lang="ar-IQ" sz="2400" smtClean="0"/>
              <a:t>) </a:t>
            </a:r>
            <a:r>
              <a:rPr lang="ar-SA" sz="2400" smtClean="0"/>
              <a:t>وَقَدْ </a:t>
            </a:r>
            <a:r>
              <a:rPr lang="ar-SA" sz="2400" dirty="0"/>
              <a:t>خَابَ مَن دَسَّاهَا).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7446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</TotalTime>
  <Words>445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 المادة : (اللغة العربية)                                                     كلية الهندسة/ قسم الميكانيك                   المحاضرة الرابعة: الإعراب والبناء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المادة : (اللفة العربية)                                                     كلية الهندسة/ قسم الميكانيك                   المحاضرة الرابعة: الإعراب والبناء</dc:title>
  <dc:creator>DR.Ahmed Saker 2o1O</dc:creator>
  <cp:lastModifiedBy>DR.Ahmed Saker 2o1O</cp:lastModifiedBy>
  <cp:revision>3</cp:revision>
  <dcterms:created xsi:type="dcterms:W3CDTF">2020-03-13T21:33:24Z</dcterms:created>
  <dcterms:modified xsi:type="dcterms:W3CDTF">2020-03-14T14:39:25Z</dcterms:modified>
</cp:coreProperties>
</file>