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E613C2B-FEB6-4B0F-97EB-46DC5090611A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D65A39A-C7A1-4EAA-845B-AB376A8D1FA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60648"/>
            <a:ext cx="756546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ar-IQ" sz="2000" b="1" dirty="0" smtClean="0">
                <a:solidFill>
                  <a:srgbClr val="7030A0"/>
                </a:solidFill>
              </a:rPr>
              <a:t> المادة : </a:t>
            </a:r>
            <a:r>
              <a:rPr lang="ar-IQ" sz="2000" b="1" smtClean="0">
                <a:solidFill>
                  <a:srgbClr val="7030A0"/>
                </a:solidFill>
              </a:rPr>
              <a:t>(</a:t>
            </a:r>
            <a:r>
              <a:rPr lang="ar-IQ" sz="2000" b="1" smtClean="0">
                <a:solidFill>
                  <a:srgbClr val="7030A0"/>
                </a:solidFill>
              </a:rPr>
              <a:t>اللغة </a:t>
            </a:r>
            <a:r>
              <a:rPr lang="ar-IQ" sz="2000" b="1" dirty="0" smtClean="0">
                <a:solidFill>
                  <a:srgbClr val="7030A0"/>
                </a:solidFill>
              </a:rPr>
              <a:t>العربية)                          كلية الهندسة/ قسم الميكانيك</a:t>
            </a:r>
            <a:r>
              <a:rPr lang="ar-IQ" sz="2000" dirty="0" smtClean="0">
                <a:solidFill>
                  <a:srgbClr val="7030A0"/>
                </a:solidFill>
              </a:rPr>
              <a:t/>
            </a:r>
            <a:br>
              <a:rPr lang="ar-IQ" sz="2000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/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         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الثالثة: </a:t>
            </a:r>
            <a:r>
              <a:rPr lang="ar-IQ" sz="2000" b="1" u="sng" dirty="0" smtClean="0">
                <a:solidFill>
                  <a:srgbClr val="FF0000"/>
                </a:solidFill>
              </a:rPr>
              <a:t>أقسام الكلام (الفعل)</a:t>
            </a:r>
            <a:endParaRPr lang="ar-IQ" sz="2000" dirty="0"/>
          </a:p>
        </p:txBody>
      </p:sp>
      <p:sp>
        <p:nvSpPr>
          <p:cNvPr id="3" name="Rectangle 2"/>
          <p:cNvSpPr/>
          <p:nvPr/>
        </p:nvSpPr>
        <p:spPr>
          <a:xfrm>
            <a:off x="1331640" y="1412776"/>
            <a:ext cx="64807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 smtClean="0"/>
              <a:t>-الفعل :</a:t>
            </a:r>
            <a:r>
              <a:rPr lang="ar-SA" sz="2200" dirty="0" smtClean="0"/>
              <a:t> هو ما دلّ على معنىً في نفسه مقترن بزمان ، مثل ( سَافَر ، يسافِرُ، سافِرْ) فالأول يدل على حدث مقترن بزمن الماضي ، والثاني يدل كذلك على حدث، ولكنه يقع في الزمن الحاضر ، والثالث يقع في الزمن المستقبل. </a:t>
            </a:r>
            <a:endParaRPr lang="ar-IQ" sz="2200" dirty="0" smtClean="0"/>
          </a:p>
          <a:p>
            <a:endParaRPr lang="en-US" sz="2200" dirty="0" smtClean="0"/>
          </a:p>
          <a:p>
            <a:r>
              <a:rPr lang="ar-SA" sz="2200" dirty="0" smtClean="0"/>
              <a:t>وعلامته: أن يقبل (قد- للماضي والمضارع)، و(تاء التأنيث الساكنة- تاء الفاعل- للماضي)، و(السين، وسوف- للمضارع)، و(نون التوكيد الثقيلة والخفيفة- للماضي والمضارع والأمر)، و(نون النسوة- للمضارع والأمر)، و(ياء المخاطبة- للمضارع والأمر).</a:t>
            </a:r>
            <a:endParaRPr lang="en-US" sz="2200" dirty="0" smtClean="0"/>
          </a:p>
          <a:p>
            <a:r>
              <a:rPr lang="ar-SA" sz="2200" dirty="0" smtClean="0"/>
              <a:t> وبذلك ينقسم الفعل على ثلاثة أقسام، هي :</a:t>
            </a:r>
            <a:endParaRPr lang="ar-IQ" sz="2200" dirty="0"/>
          </a:p>
        </p:txBody>
      </p:sp>
    </p:spTree>
    <p:extLst>
      <p:ext uri="{BB962C8B-B14F-4D97-AF65-F5344CB8AC3E}">
        <p14:creationId xmlns:p14="http://schemas.microsoft.com/office/powerpoint/2010/main" val="417665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1340768"/>
            <a:ext cx="59766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 smtClean="0"/>
              <a:t>-الماضي :</a:t>
            </a:r>
            <a:r>
              <a:rPr lang="ar-SA" sz="2200" dirty="0" smtClean="0"/>
              <a:t> هو الحدث المقترن بزمن دال على ما مضى، قبل زمن التكلم، مثل: سَأَلَ ، رَمَىَ، نحو قوله تعالى:{ </a:t>
            </a:r>
            <a:r>
              <a:rPr lang="ar-SA" sz="2200" b="1" dirty="0" smtClean="0"/>
              <a:t>خَلَقَ الْإِنسَانَ مِنْ عَلَقٍ</a:t>
            </a:r>
            <a:r>
              <a:rPr lang="en-US" sz="2200" b="1" dirty="0" smtClean="0"/>
              <a:t> </a:t>
            </a:r>
            <a:r>
              <a:rPr lang="ar-SA" sz="2200" dirty="0" smtClean="0"/>
              <a:t>} العلق:2 </a:t>
            </a:r>
            <a:endParaRPr lang="en-US" sz="2200" dirty="0" smtClean="0"/>
          </a:p>
          <a:p>
            <a:r>
              <a:rPr lang="ar-SA" sz="2200" b="1" dirty="0" smtClean="0"/>
              <a:t>علاماته :</a:t>
            </a:r>
            <a:endParaRPr lang="en-US" sz="2200" dirty="0" smtClean="0"/>
          </a:p>
          <a:p>
            <a:r>
              <a:rPr lang="ar-SA" sz="2200" dirty="0" smtClean="0"/>
              <a:t>أ-</a:t>
            </a:r>
            <a:r>
              <a:rPr lang="ar-SA" sz="2200" b="1" dirty="0" smtClean="0"/>
              <a:t>اتصاله بتاء الفاعل</a:t>
            </a:r>
            <a:r>
              <a:rPr lang="ar-SA" sz="2200" dirty="0" smtClean="0"/>
              <a:t>–نحو (كَتَبْتُ البحثَ) و (كَتَبْتَ البحثَ) و (كَتَبْتِ البحثَ).</a:t>
            </a:r>
            <a:endParaRPr lang="ar-IQ" sz="2200" dirty="0" smtClean="0"/>
          </a:p>
          <a:p>
            <a:endParaRPr lang="en-US" sz="2200" dirty="0" smtClean="0"/>
          </a:p>
          <a:p>
            <a:r>
              <a:rPr lang="ar-SA" sz="2200" dirty="0" smtClean="0"/>
              <a:t>ب- </a:t>
            </a:r>
            <a:r>
              <a:rPr lang="ar-SA" sz="2200" b="1" dirty="0" smtClean="0"/>
              <a:t>اتصاله بتاء التأنيث الساكنة</a:t>
            </a:r>
            <a:r>
              <a:rPr lang="ar-SA" sz="2200" dirty="0" smtClean="0"/>
              <a:t>، نحو ( كَتَبَتْ فاطمة رسالة إلى أبيها)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53933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784887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/>
              <a:t>-المضارع :</a:t>
            </a:r>
            <a:r>
              <a:rPr lang="ar-SA" sz="2200" dirty="0"/>
              <a:t> هو الحدث المقترن بزمن التكلم، أو بعده، نحو</a:t>
            </a:r>
            <a:r>
              <a:rPr lang="ar-SA" sz="2200" dirty="0" smtClean="0"/>
              <a:t>:</a:t>
            </a:r>
            <a:endParaRPr lang="ar-IQ" sz="2200" dirty="0" smtClean="0"/>
          </a:p>
          <a:p>
            <a:r>
              <a:rPr lang="ar-SA" sz="2200" dirty="0" smtClean="0"/>
              <a:t> (</a:t>
            </a:r>
            <a:r>
              <a:rPr lang="ar-IQ" sz="2200" dirty="0" smtClean="0"/>
              <a:t> </a:t>
            </a:r>
            <a:r>
              <a:rPr lang="ar-SA" sz="2200" dirty="0" smtClean="0"/>
              <a:t> </a:t>
            </a:r>
            <a:r>
              <a:rPr lang="ar-SA" sz="2200" dirty="0"/>
              <a:t>يعملُ ، يقرأُ ، سيكتبُ ، سوف نتشاورُ ) .</a:t>
            </a:r>
            <a:endParaRPr lang="en-US" sz="2200" dirty="0"/>
          </a:p>
          <a:p>
            <a:r>
              <a:rPr lang="ar-SA" sz="2200" b="1" dirty="0"/>
              <a:t>علاماته :</a:t>
            </a:r>
            <a:endParaRPr lang="en-US" sz="2200" dirty="0"/>
          </a:p>
          <a:p>
            <a:r>
              <a:rPr lang="ar-SA" sz="2200" dirty="0"/>
              <a:t>أ-</a:t>
            </a:r>
            <a:r>
              <a:rPr lang="ar-SA" sz="2200" b="1" dirty="0"/>
              <a:t>قبوله أداة الجزم</a:t>
            </a:r>
            <a:r>
              <a:rPr lang="ar-SA" sz="2200" dirty="0"/>
              <a:t> ، كقوله تعالى : </a:t>
            </a:r>
            <a:r>
              <a:rPr lang="ar-IQ" sz="2200" dirty="0" smtClean="0"/>
              <a:t>{</a:t>
            </a:r>
            <a:r>
              <a:rPr lang="ar-IQ" sz="2400" b="1" dirty="0" smtClean="0"/>
              <a:t>أَلَمْ </a:t>
            </a:r>
            <a:r>
              <a:rPr lang="ar-IQ" sz="2400" b="1" dirty="0"/>
              <a:t>تَرَ إِلَىٰ رَبِّكَ كَيْفَ مَدَّ الظِّلَّ </a:t>
            </a:r>
            <a:r>
              <a:rPr lang="ar-IQ" sz="2400" b="1" dirty="0" smtClean="0"/>
              <a:t>}</a:t>
            </a:r>
            <a:r>
              <a:rPr lang="ar-SA" sz="2200" dirty="0" smtClean="0"/>
              <a:t> </a:t>
            </a:r>
            <a:r>
              <a:rPr lang="ar-SA" sz="2200" dirty="0"/>
              <a:t>الفرقان: </a:t>
            </a:r>
            <a:r>
              <a:rPr lang="ar-SA" sz="2200" dirty="0" smtClean="0"/>
              <a:t>٤٥</a:t>
            </a:r>
            <a:r>
              <a:rPr lang="ar-IQ" sz="2200" dirty="0" smtClean="0"/>
              <a:t>.</a:t>
            </a:r>
          </a:p>
          <a:p>
            <a:endParaRPr lang="en-US" sz="2200" dirty="0"/>
          </a:p>
          <a:p>
            <a:r>
              <a:rPr lang="ar-SA" sz="2200" b="1" dirty="0"/>
              <a:t>ب-قبوله ( السين وسوف )</a:t>
            </a:r>
            <a:r>
              <a:rPr lang="ar-SA" sz="2200" dirty="0"/>
              <a:t>، وهما حرفان دالّان على المستقبل، </a:t>
            </a:r>
            <a:endParaRPr lang="ar-IQ" sz="2200" dirty="0" smtClean="0"/>
          </a:p>
          <a:p>
            <a:r>
              <a:rPr lang="ar-SA" sz="2200" dirty="0" smtClean="0"/>
              <a:t>كقوله </a:t>
            </a:r>
            <a:r>
              <a:rPr lang="ar-SA" sz="2200" dirty="0"/>
              <a:t>تعالى: </a:t>
            </a:r>
            <a:r>
              <a:rPr lang="ar-IQ" sz="2200" dirty="0" smtClean="0"/>
              <a:t>{</a:t>
            </a:r>
            <a:r>
              <a:rPr lang="ar-IQ" sz="2400" b="1" dirty="0"/>
              <a:t>قَالَ سَلَامٌ عَلَيْكَ ۖ سَأَسْتَغْفِرُ لَكَ </a:t>
            </a:r>
            <a:r>
              <a:rPr lang="ar-IQ" sz="2400" b="1" dirty="0" smtClean="0"/>
              <a:t>رَبِّي} </a:t>
            </a:r>
            <a:r>
              <a:rPr lang="ar-SA" sz="2200" dirty="0" smtClean="0"/>
              <a:t>مريم</a:t>
            </a:r>
            <a:r>
              <a:rPr lang="ar-SA" sz="2200" dirty="0"/>
              <a:t>: ٤٧، </a:t>
            </a:r>
            <a:endParaRPr lang="ar-IQ" sz="2200" dirty="0" smtClean="0"/>
          </a:p>
          <a:p>
            <a:r>
              <a:rPr lang="ar-SA" sz="2200" dirty="0" smtClean="0"/>
              <a:t> </a:t>
            </a:r>
            <a:r>
              <a:rPr lang="ar-IQ" sz="2200" dirty="0" smtClean="0"/>
              <a:t>{</a:t>
            </a:r>
            <a:r>
              <a:rPr lang="ar-IQ" sz="2400" b="1" dirty="0"/>
              <a:t>وَلَسَوْفَ يُعْطِيكَ رَبُّكَ </a:t>
            </a:r>
            <a:r>
              <a:rPr lang="ar-IQ" sz="2400" b="1" dirty="0" smtClean="0"/>
              <a:t>فَتَرْضَى} ا</a:t>
            </a:r>
            <a:r>
              <a:rPr lang="ar-SA" sz="2200" dirty="0" smtClean="0"/>
              <a:t>لضحى</a:t>
            </a:r>
            <a:r>
              <a:rPr lang="ar-SA" sz="2200" dirty="0"/>
              <a:t>: ٥ </a:t>
            </a:r>
            <a:r>
              <a:rPr lang="ar-SA" sz="2200" dirty="0" smtClean="0"/>
              <a:t>.</a:t>
            </a:r>
            <a:endParaRPr lang="ar-IQ" sz="2200" dirty="0" smtClean="0"/>
          </a:p>
          <a:p>
            <a:endParaRPr lang="en-US" sz="2200" dirty="0"/>
          </a:p>
          <a:p>
            <a:r>
              <a:rPr lang="ar-SA" sz="2200" dirty="0"/>
              <a:t>ج- </a:t>
            </a:r>
            <a:r>
              <a:rPr lang="ar-SA" sz="2200" b="1" dirty="0"/>
              <a:t>قبوله (نون التوكيد الثقيلة والخفيفة ونون النسوة)، </a:t>
            </a:r>
            <a:r>
              <a:rPr lang="ar-SA" sz="2200" b="1" dirty="0" smtClean="0"/>
              <a:t>ق</a:t>
            </a:r>
            <a:endParaRPr lang="ar-IQ" sz="2200" b="1" dirty="0" smtClean="0"/>
          </a:p>
          <a:p>
            <a:r>
              <a:rPr lang="ar-SA" sz="2200" b="1" dirty="0" smtClean="0"/>
              <a:t>وله </a:t>
            </a:r>
            <a:r>
              <a:rPr lang="ar-IQ" sz="2200" b="1" dirty="0" smtClean="0"/>
              <a:t>ت</a:t>
            </a:r>
            <a:r>
              <a:rPr lang="ar-SA" sz="2200" b="1" dirty="0" smtClean="0"/>
              <a:t>عالى:{</a:t>
            </a:r>
            <a:r>
              <a:rPr lang="ar-IQ" sz="2400" b="1" dirty="0"/>
              <a:t>فَلَنَسْأَلَنَّ الَّذِينَ أُرْسِلَ إِلَيْهِمْ وَلَنَسْأَلَنَّ الْمُرْسَلِينَ</a:t>
            </a:r>
            <a:r>
              <a:rPr lang="ar-SA" sz="2200" dirty="0" smtClean="0"/>
              <a:t>} </a:t>
            </a:r>
            <a:r>
              <a:rPr lang="ar-SA" sz="2200" dirty="0"/>
              <a:t>الأعراف: 6،   </a:t>
            </a:r>
            <a:endParaRPr lang="ar-IQ" sz="2200" dirty="0" smtClean="0"/>
          </a:p>
          <a:p>
            <a:r>
              <a:rPr lang="ar-SA" sz="2200" dirty="0" smtClean="0"/>
              <a:t>ولا </a:t>
            </a:r>
            <a:r>
              <a:rPr lang="ar-SA" sz="2200" dirty="0"/>
              <a:t>بُدّ أن يكون في أَوّل المضارع حرف من حروف المضارعة، التي يجمعها قولنا: </a:t>
            </a:r>
            <a:endParaRPr lang="ar-IQ" sz="2200" dirty="0" smtClean="0"/>
          </a:p>
          <a:p>
            <a:r>
              <a:rPr lang="ar-SA" sz="2200" dirty="0" smtClean="0"/>
              <a:t>( </a:t>
            </a:r>
            <a:r>
              <a:rPr lang="ar-SA" sz="2200" dirty="0"/>
              <a:t>أَنَيْتُ ).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42763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404664"/>
            <a:ext cx="727280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/>
              <a:t>-الأَمر :</a:t>
            </a:r>
            <a:r>
              <a:rPr lang="ar-SA" sz="2200" dirty="0"/>
              <a:t> هو الفعل الدال على طلب إيقاع حدث ، بعد زمن التكلم ، كقوله تعالى: </a:t>
            </a:r>
            <a:r>
              <a:rPr lang="ar-IQ" sz="2200" dirty="0" smtClean="0"/>
              <a:t>{</a:t>
            </a:r>
            <a:r>
              <a:rPr lang="ar-IQ" sz="2400" b="1" dirty="0"/>
              <a:t>يَا بُنَيَّ أَقِمِ الصَّلَاةَ وَأْمُرْ بِالْمَعْرُوفِ وَانْهَ عَنِ الْمُنكَرِ وَاصْبِرْ عَلَىٰ مَا أَصَابَكَ </a:t>
            </a:r>
            <a:r>
              <a:rPr lang="ar-IQ" sz="2400" b="1" dirty="0" smtClean="0"/>
              <a:t>ۖ} </a:t>
            </a:r>
            <a:r>
              <a:rPr lang="ar-SA" sz="2200" dirty="0" smtClean="0"/>
              <a:t>لقمان</a:t>
            </a:r>
            <a:r>
              <a:rPr lang="ar-SA" sz="2200" dirty="0"/>
              <a:t>: ١٧ .</a:t>
            </a:r>
            <a:endParaRPr lang="en-US" sz="2200" dirty="0"/>
          </a:p>
          <a:p>
            <a:r>
              <a:rPr lang="ar-SA" sz="2200" b="1" dirty="0"/>
              <a:t>علاماته :</a:t>
            </a:r>
            <a:endParaRPr lang="en-US" sz="2200" dirty="0"/>
          </a:p>
          <a:p>
            <a:pPr marL="457200" indent="-457200">
              <a:buAutoNum type="arabic1Minus"/>
            </a:pPr>
            <a:r>
              <a:rPr lang="ar-SA" sz="2200" b="1" dirty="0" smtClean="0"/>
              <a:t>دلالته </a:t>
            </a:r>
            <a:r>
              <a:rPr lang="ar-SA" sz="2200" b="1" dirty="0"/>
              <a:t>على الطلب بصيغته مع قبوله ياء المخاطبة</a:t>
            </a:r>
            <a:r>
              <a:rPr lang="ar-SA" sz="2200" dirty="0"/>
              <a:t>، كقوله تعالى: </a:t>
            </a:r>
            <a:r>
              <a:rPr lang="ar-IQ" sz="2200" b="1" dirty="0" smtClean="0"/>
              <a:t>{</a:t>
            </a:r>
            <a:r>
              <a:rPr lang="ar-IQ" sz="2400" b="1" dirty="0"/>
              <a:t>فَكُلِي وَاشْرَبِي وَقَرِّي عَيْنًا </a:t>
            </a:r>
            <a:r>
              <a:rPr lang="ar-IQ" sz="2400" b="1" dirty="0" smtClean="0"/>
              <a:t>ۖ} </a:t>
            </a:r>
            <a:r>
              <a:rPr lang="ar-SA" sz="2200" dirty="0" smtClean="0"/>
              <a:t>مريم</a:t>
            </a:r>
            <a:r>
              <a:rPr lang="ar-SA" sz="2200" dirty="0"/>
              <a:t>: ٢٦ </a:t>
            </a:r>
            <a:r>
              <a:rPr lang="ar-SA" sz="2200" dirty="0" smtClean="0"/>
              <a:t>.</a:t>
            </a:r>
            <a:endParaRPr lang="ar-IQ" sz="2200" dirty="0" smtClean="0"/>
          </a:p>
          <a:p>
            <a:endParaRPr lang="en-US" sz="2200" dirty="0"/>
          </a:p>
          <a:p>
            <a:r>
              <a:rPr lang="ar-SA" sz="2200" dirty="0"/>
              <a:t>ب- </a:t>
            </a:r>
            <a:r>
              <a:rPr lang="ar-SA" sz="2200" b="1" dirty="0"/>
              <a:t>قبوله نون التوكيد، مع دلالته على الطلب</a:t>
            </a:r>
            <a:r>
              <a:rPr lang="ar-SA" sz="2200" dirty="0"/>
              <a:t>، نحو : ( اطلبَنَّ العلمَ واصبِرَنْ على طلبِهِ ) </a:t>
            </a:r>
            <a:r>
              <a:rPr lang="ar-SA" sz="2200" dirty="0" smtClean="0"/>
              <a:t>.</a:t>
            </a:r>
            <a:endParaRPr lang="ar-IQ" sz="2200" dirty="0" smtClean="0"/>
          </a:p>
          <a:p>
            <a:endParaRPr lang="en-US" sz="2200" dirty="0"/>
          </a:p>
          <a:p>
            <a:r>
              <a:rPr lang="ar-SA" sz="2200" dirty="0"/>
              <a:t>3- </a:t>
            </a:r>
            <a:r>
              <a:rPr lang="ar-SA" sz="2200" b="1" dirty="0"/>
              <a:t>الحرف</a:t>
            </a:r>
            <a:r>
              <a:rPr lang="ar-SA" sz="2200" dirty="0"/>
              <a:t>: كلمة دالة على معنى غير مستقلٍ بنفسه، ولا يظهر معناه إِلاّ مع غيره، فالحروف التي اختصّت بالأَسماء يظهر معناها معها ، كحروف الجر، كقوله تعالى: </a:t>
            </a:r>
            <a:r>
              <a:rPr lang="ar-IQ" sz="2200" dirty="0" smtClean="0"/>
              <a:t>{</a:t>
            </a:r>
            <a:r>
              <a:rPr lang="ar-IQ" sz="2400" b="1" dirty="0"/>
              <a:t>أُولَٰئِكَ عَلَىٰ هُدًى مِّن رَّبِّهِمْ</a:t>
            </a:r>
            <a:r>
              <a:rPr lang="ar-IQ" sz="2000" b="1" dirty="0" smtClean="0"/>
              <a:t>}</a:t>
            </a:r>
            <a:r>
              <a:rPr lang="ar-SA" sz="2200" dirty="0" smtClean="0"/>
              <a:t> </a:t>
            </a:r>
            <a:r>
              <a:rPr lang="ar-SA" sz="2200" dirty="0"/>
              <a:t>البقرة: 5.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44580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</TotalTime>
  <Words>396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 المادة : (اللغة العربية)                          كلية الهندسة/ قسم الميكانيك                   المحاضرة الثالثة: أقسام الكلام (الفعل)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المادة : (اللفة العربية)                                   كلية الهندسة/ قسم الميكانيك                   المحاضرة الثانية: أقسام الكلام (الفعل)</dc:title>
  <dc:creator>DR.Ahmed Saker 2o1O</dc:creator>
  <cp:lastModifiedBy>DR.Ahmed Saker 2o1O</cp:lastModifiedBy>
  <cp:revision>5</cp:revision>
  <dcterms:created xsi:type="dcterms:W3CDTF">2020-03-13T20:48:34Z</dcterms:created>
  <dcterms:modified xsi:type="dcterms:W3CDTF">2020-03-14T14:37:31Z</dcterms:modified>
</cp:coreProperties>
</file>