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CC9A1A-4DAB-4487-A9F1-2F813D2B0251}"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CC9A1A-4DAB-4487-A9F1-2F813D2B0251}"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CC9A1A-4DAB-4487-A9F1-2F813D2B0251}"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C9A1A-4DAB-4487-A9F1-2F813D2B0251}"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FCC9A1A-4DAB-4487-A9F1-2F813D2B0251}"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CC9A1A-4DAB-4487-A9F1-2F813D2B0251}"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1FD8C8-B188-4B7D-BC02-CC524D66AF5B}"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CC9A1A-4DAB-4487-A9F1-2F813D2B0251}"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CC9A1A-4DAB-4487-A9F1-2F813D2B0251}" type="datetimeFigureOut">
              <a:rPr lang="ar-IQ" smtClean="0"/>
              <a:t>20/07/1441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CC9A1A-4DAB-4487-A9F1-2F813D2B0251}"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FCC9A1A-4DAB-4487-A9F1-2F813D2B0251}" type="datetimeFigureOut">
              <a:rPr lang="ar-IQ" smtClean="0"/>
              <a:t>20/07/1441</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81FD8C8-B188-4B7D-BC02-CC524D66AF5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CC9A1A-4DAB-4487-A9F1-2F813D2B0251}"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1FD8C8-B188-4B7D-BC02-CC524D66AF5B}"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FCC9A1A-4DAB-4487-A9F1-2F813D2B0251}" type="datetimeFigureOut">
              <a:rPr lang="ar-IQ" smtClean="0"/>
              <a:t>20/07/1441</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81FD8C8-B188-4B7D-BC02-CC524D66AF5B}"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fontScale="90000"/>
          </a:bodyPr>
          <a:lstStyle/>
          <a:p>
            <a:pPr algn="ctr"/>
            <a:r>
              <a:rPr lang="ar-IQ" sz="2000" b="1" dirty="0" smtClean="0">
                <a:solidFill>
                  <a:srgbClr val="7030A0"/>
                </a:solidFill>
              </a:rPr>
              <a:t> المادة : </a:t>
            </a:r>
            <a:r>
              <a:rPr lang="ar-IQ" sz="2000" b="1" smtClean="0">
                <a:solidFill>
                  <a:srgbClr val="7030A0"/>
                </a:solidFill>
              </a:rPr>
              <a:t>(</a:t>
            </a:r>
            <a:r>
              <a:rPr lang="ar-IQ" sz="2000" b="1" smtClean="0">
                <a:solidFill>
                  <a:srgbClr val="7030A0"/>
                </a:solidFill>
              </a:rPr>
              <a:t>اللغة </a:t>
            </a:r>
            <a:r>
              <a:rPr lang="ar-IQ" sz="2000" b="1" dirty="0" smtClean="0">
                <a:solidFill>
                  <a:srgbClr val="7030A0"/>
                </a:solidFill>
              </a:rPr>
              <a:t>العربية)                                   كلية الهندسة/ قسم الميكانيك</a:t>
            </a:r>
            <a:r>
              <a:rPr lang="ar-IQ" sz="2000" dirty="0" smtClean="0">
                <a:solidFill>
                  <a:srgbClr val="7030A0"/>
                </a:solidFill>
              </a:rPr>
              <a:t/>
            </a:r>
            <a:br>
              <a:rPr lang="ar-IQ" sz="2000" dirty="0" smtClean="0">
                <a:solidFill>
                  <a:srgbClr val="7030A0"/>
                </a:solidFill>
              </a:rPr>
            </a:br>
            <a:r>
              <a:rPr lang="ar-IQ" sz="2000" b="1" dirty="0" smtClean="0">
                <a:solidFill>
                  <a:srgbClr val="7030A0"/>
                </a:solidFill>
              </a:rPr>
              <a:t/>
            </a:r>
            <a:br>
              <a:rPr lang="ar-IQ" sz="2000" b="1" dirty="0" smtClean="0">
                <a:solidFill>
                  <a:srgbClr val="7030A0"/>
                </a:solidFill>
              </a:rPr>
            </a:br>
            <a:r>
              <a:rPr lang="ar-IQ" sz="2000" b="1" dirty="0" smtClean="0">
                <a:solidFill>
                  <a:srgbClr val="7030A0"/>
                </a:solidFill>
              </a:rPr>
              <a:t>                 </a:t>
            </a:r>
            <a:r>
              <a:rPr lang="ar-IQ" sz="2000" b="1" u="sng" dirty="0" smtClean="0">
                <a:solidFill>
                  <a:srgbClr val="0070C0"/>
                </a:solidFill>
              </a:rPr>
              <a:t>المحاضرة الثانية: </a:t>
            </a:r>
            <a:r>
              <a:rPr lang="ar-IQ" sz="2000" b="1" u="sng" dirty="0" smtClean="0">
                <a:solidFill>
                  <a:srgbClr val="FF0000"/>
                </a:solidFill>
              </a:rPr>
              <a:t>أقسام الكلام</a:t>
            </a:r>
            <a:endParaRPr lang="ar-IQ" sz="2000" dirty="0">
              <a:solidFill>
                <a:srgbClr val="FF0000"/>
              </a:solidFill>
            </a:endParaRPr>
          </a:p>
        </p:txBody>
      </p:sp>
      <p:sp>
        <p:nvSpPr>
          <p:cNvPr id="3" name="Rectangle 2"/>
          <p:cNvSpPr/>
          <p:nvPr/>
        </p:nvSpPr>
        <p:spPr>
          <a:xfrm>
            <a:off x="683568" y="1988840"/>
            <a:ext cx="7488832" cy="3046988"/>
          </a:xfrm>
          <a:prstGeom prst="rect">
            <a:avLst/>
          </a:prstGeom>
        </p:spPr>
        <p:txBody>
          <a:bodyPr wrap="square">
            <a:spAutoFit/>
          </a:bodyPr>
          <a:lstStyle/>
          <a:p>
            <a:r>
              <a:rPr lang="ar-IQ" sz="2400" dirty="0" smtClean="0"/>
              <a:t>الكلام </a:t>
            </a:r>
            <a:r>
              <a:rPr lang="ar-IQ" sz="2400" dirty="0"/>
              <a:t>الذي نقرؤه، أو نسمعه مكوَّن من عدد من الوحدات الحاملة لمعنى مفيد . والجملة وحدة الكلام التي تدل على معنى مفيد يحسن السكوت عليه، وهي تتكون من عدد من الوحدات المفردة، أو الألفاظ الموضوعة لمعنى في اللغة، وأجزاء اللفظ المفرد لا تدلّ على معنى إلاّ بتجمعاتها في كلمة نحو: ( محمد، خالد، مهندسان، معلمون، سافر، آدعُ، عن، إلى، في )، والمفرد يشمل؛ الاسم المفرد، والمثنى، والجمع، والفعل غير المسند، والحرف.</a:t>
            </a:r>
            <a:endParaRPr lang="en-US" sz="2400" dirty="0"/>
          </a:p>
          <a:p>
            <a:r>
              <a:rPr lang="ar-IQ" sz="2400" dirty="0"/>
              <a:t>    </a:t>
            </a:r>
            <a:r>
              <a:rPr lang="ar-IQ" sz="2400" b="1" dirty="0"/>
              <a:t>وقد نظم ابن مالك أولى ألفيته في باب الكلام بقوله:</a:t>
            </a:r>
            <a:endParaRPr lang="en-US" sz="2400" dirty="0"/>
          </a:p>
          <a:p>
            <a:r>
              <a:rPr lang="ar-SA" sz="2400" b="1" dirty="0"/>
              <a:t>كَلامُنَا لَفْظٌ مُفِيدٌ كاسْتَقِمْ  **  وَاسْمٌ وَفِعْلٌ ثُمَّ حَرْفٌ الْكَلِمْ</a:t>
            </a:r>
            <a:endParaRPr lang="en-US" sz="2400" dirty="0"/>
          </a:p>
        </p:txBody>
      </p:sp>
    </p:spTree>
    <p:extLst>
      <p:ext uri="{BB962C8B-B14F-4D97-AF65-F5344CB8AC3E}">
        <p14:creationId xmlns:p14="http://schemas.microsoft.com/office/powerpoint/2010/main" val="3428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196752"/>
            <a:ext cx="7128792" cy="2677656"/>
          </a:xfrm>
          <a:prstGeom prst="rect">
            <a:avLst/>
          </a:prstGeom>
        </p:spPr>
        <p:txBody>
          <a:bodyPr wrap="square">
            <a:spAutoFit/>
          </a:bodyPr>
          <a:lstStyle/>
          <a:p>
            <a:r>
              <a:rPr lang="en-US" sz="2400" b="1" dirty="0"/>
              <a:t> </a:t>
            </a:r>
            <a:r>
              <a:rPr lang="ar-SA" sz="2400" b="1" dirty="0"/>
              <a:t>فاللفظ</a:t>
            </a:r>
            <a:r>
              <a:rPr lang="ar-SA" sz="2400" dirty="0"/>
              <a:t> عندهم يشمل ( الكلام والكلمة والكلم)</a:t>
            </a:r>
            <a:endParaRPr lang="en-US" sz="2400" dirty="0"/>
          </a:p>
          <a:p>
            <a:r>
              <a:rPr lang="ar-SA" sz="2400" b="1" dirty="0"/>
              <a:t>فالكلام عند النحاة</a:t>
            </a:r>
            <a:r>
              <a:rPr lang="ar-SA" sz="2400" dirty="0"/>
              <a:t>: اللفظُ المفيد فائدة يحسن السكوت عليها.</a:t>
            </a:r>
            <a:endParaRPr lang="en-US" sz="2400" dirty="0"/>
          </a:p>
          <a:p>
            <a:r>
              <a:rPr lang="ar-SA" sz="2400" b="1" dirty="0"/>
              <a:t>أو الكلام</a:t>
            </a:r>
            <a:r>
              <a:rPr lang="ar-SA" sz="2400" dirty="0"/>
              <a:t>: هو الجملةُ المفيدةُ معنىً تامًّا مكتفياً بنفسه، نحو: </a:t>
            </a:r>
            <a:endParaRPr lang="ar-IQ" sz="2400" dirty="0" smtClean="0"/>
          </a:p>
          <a:p>
            <a:r>
              <a:rPr lang="ar-SA" sz="2400" dirty="0" smtClean="0"/>
              <a:t>(</a:t>
            </a:r>
            <a:r>
              <a:rPr lang="ar-SA" sz="2400" dirty="0"/>
              <a:t>رأس الحكمةِ مخافةُ اللهِ).</a:t>
            </a:r>
            <a:endParaRPr lang="en-US" sz="2400" dirty="0"/>
          </a:p>
          <a:p>
            <a:r>
              <a:rPr lang="ar-SA" sz="2400" b="1" dirty="0"/>
              <a:t>والكلمة:</a:t>
            </a:r>
            <a:r>
              <a:rPr lang="ar-SA" sz="2400" dirty="0"/>
              <a:t> هي لفظٌ يدل على معنىٍ مُفردٍ.</a:t>
            </a:r>
            <a:endParaRPr lang="en-US" sz="2400" dirty="0"/>
          </a:p>
          <a:p>
            <a:r>
              <a:rPr lang="ar-SA" sz="2400" b="1" dirty="0"/>
              <a:t>والكلم</a:t>
            </a:r>
            <a:r>
              <a:rPr lang="ar-SA" sz="2400" dirty="0"/>
              <a:t>: ما تركب من ثلاث كلمات ولم يفد معنىً تامًّا مكتفياً بنفسه، نحو </a:t>
            </a:r>
            <a:endParaRPr lang="ar-IQ" sz="2400" dirty="0" smtClean="0"/>
          </a:p>
          <a:p>
            <a:r>
              <a:rPr lang="ar-SA" sz="2400" dirty="0" smtClean="0"/>
              <a:t>( </a:t>
            </a:r>
            <a:r>
              <a:rPr lang="ar-SA" sz="2400" dirty="0"/>
              <a:t>إن قام زيد).</a:t>
            </a:r>
            <a:endParaRPr lang="en-US" sz="2400" dirty="0"/>
          </a:p>
        </p:txBody>
      </p:sp>
    </p:spTree>
    <p:extLst>
      <p:ext uri="{BB962C8B-B14F-4D97-AF65-F5344CB8AC3E}">
        <p14:creationId xmlns:p14="http://schemas.microsoft.com/office/powerpoint/2010/main" val="341658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268760"/>
            <a:ext cx="6984776" cy="2308324"/>
          </a:xfrm>
          <a:prstGeom prst="rect">
            <a:avLst/>
          </a:prstGeom>
        </p:spPr>
        <p:txBody>
          <a:bodyPr wrap="square">
            <a:spAutoFit/>
          </a:bodyPr>
          <a:lstStyle/>
          <a:p>
            <a:r>
              <a:rPr lang="ar-SA" sz="2400" b="1" dirty="0"/>
              <a:t>فأقسام الكلام ثلاثة:</a:t>
            </a:r>
            <a:endParaRPr lang="en-US" sz="2400" dirty="0"/>
          </a:p>
          <a:p>
            <a:r>
              <a:rPr lang="ar-IQ" sz="2400" b="1" dirty="0"/>
              <a:t>فالاسم :</a:t>
            </a:r>
            <a:r>
              <a:rPr lang="ar-IQ" sz="2400" dirty="0"/>
              <a:t> ما دلَّ على معنىً في نفسه، غير مقترنٍ بزمان مثل: </a:t>
            </a:r>
            <a:endParaRPr lang="ar-IQ" sz="2400" dirty="0" smtClean="0"/>
          </a:p>
          <a:p>
            <a:r>
              <a:rPr lang="ar-IQ" sz="2400" dirty="0" smtClean="0"/>
              <a:t>(</a:t>
            </a:r>
            <a:r>
              <a:rPr lang="ar-IQ" sz="2400" dirty="0"/>
              <a:t>رجل، امرأة، كتاب، شجر، حيوان، وطن، نهر) </a:t>
            </a:r>
            <a:endParaRPr lang="en-US" sz="2400" dirty="0"/>
          </a:p>
          <a:p>
            <a:r>
              <a:rPr lang="ar-IQ" sz="2400" dirty="0"/>
              <a:t>    </a:t>
            </a:r>
            <a:r>
              <a:rPr lang="ar-IQ" sz="2400" b="1" dirty="0"/>
              <a:t>وللاسم علامات مخصوصة به تميِّزه عن الفعل، والحرف، ويقول ابن مالك في علامات الأسم:         </a:t>
            </a:r>
            <a:endParaRPr lang="ar-IQ" sz="2400" b="1" dirty="0" smtClean="0"/>
          </a:p>
          <a:p>
            <a:r>
              <a:rPr lang="ar-IQ" sz="2400" b="1" dirty="0" smtClean="0"/>
              <a:t> </a:t>
            </a:r>
            <a:r>
              <a:rPr lang="ar-SA" sz="2400" b="1" dirty="0"/>
              <a:t>بِالْـجَرِّ والتَنْوِيْنِ والنِّـدأ وَأَلْ </a:t>
            </a:r>
            <a:r>
              <a:rPr lang="ar-IQ" sz="2400" b="1" dirty="0" smtClean="0"/>
              <a:t>   </a:t>
            </a:r>
            <a:r>
              <a:rPr lang="ar-SA" sz="2400" b="1" dirty="0" smtClean="0"/>
              <a:t>** </a:t>
            </a:r>
            <a:r>
              <a:rPr lang="ar-IQ" sz="2400" b="1" dirty="0" smtClean="0"/>
              <a:t>   </a:t>
            </a:r>
            <a:r>
              <a:rPr lang="ar-SA" sz="2400" b="1" dirty="0" smtClean="0"/>
              <a:t>وَمُسْنَدٍ </a:t>
            </a:r>
            <a:r>
              <a:rPr lang="ar-SA" sz="2400" b="1" dirty="0"/>
              <a:t>لِلاسْمِ تَمْيـِيْزٌ حَصـَلْ</a:t>
            </a:r>
            <a:endParaRPr lang="en-US" sz="2400" dirty="0"/>
          </a:p>
        </p:txBody>
      </p:sp>
    </p:spTree>
    <p:extLst>
      <p:ext uri="{BB962C8B-B14F-4D97-AF65-F5344CB8AC3E}">
        <p14:creationId xmlns:p14="http://schemas.microsoft.com/office/powerpoint/2010/main" val="1705795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5663089"/>
          </a:xfrm>
          <a:prstGeom prst="rect">
            <a:avLst/>
          </a:prstGeom>
        </p:spPr>
        <p:txBody>
          <a:bodyPr wrap="square">
            <a:spAutoFit/>
          </a:bodyPr>
          <a:lstStyle/>
          <a:p>
            <a:r>
              <a:rPr lang="ar-IQ" sz="2200" b="1" dirty="0"/>
              <a:t>وهي ما يأتي:</a:t>
            </a:r>
            <a:endParaRPr lang="en-US" sz="2200" dirty="0"/>
          </a:p>
          <a:p>
            <a:r>
              <a:rPr lang="ar-IQ" sz="2200" b="1" dirty="0"/>
              <a:t>1- الجر :</a:t>
            </a:r>
            <a:r>
              <a:rPr lang="ar-IQ" sz="2200" dirty="0"/>
              <a:t> يُجر الاسم بحرف الجر، أو بالإضافة، أو بالتبعية، كقوله تعالى: </a:t>
            </a:r>
            <a:r>
              <a:rPr lang="ar-IQ" sz="2200" b="1" dirty="0" smtClean="0"/>
              <a:t>{</a:t>
            </a:r>
            <a:r>
              <a:rPr lang="ar-SA" sz="2200" dirty="0" smtClean="0"/>
              <a:t>بِسْمِ </a:t>
            </a:r>
            <a:r>
              <a:rPr lang="ar-SA" sz="2200" dirty="0"/>
              <a:t>اللَّهِ الرَّحْمَنِ </a:t>
            </a:r>
            <a:r>
              <a:rPr lang="ar-SA" sz="2200" dirty="0" smtClean="0"/>
              <a:t>الرَّحِيمِ</a:t>
            </a:r>
            <a:r>
              <a:rPr lang="ar-IQ" sz="2200" b="1" dirty="0" smtClean="0"/>
              <a:t>}</a:t>
            </a:r>
            <a:r>
              <a:rPr lang="ar-SA" sz="2200" dirty="0" smtClean="0"/>
              <a:t>، </a:t>
            </a:r>
            <a:r>
              <a:rPr lang="ar-SA" sz="2200" dirty="0"/>
              <a:t>فكلمة ( اسم ) مجرورة بحرف الجر ( الباء )، ولفظ الجلالة ( الله ) مجرور بالإضافة، و( الرحمن)، و(الرحيم) مجروران بالتبعية للفظ الجلالةِ. وهذه الألفاظ أسماء، لقبولها </a:t>
            </a:r>
            <a:br>
              <a:rPr lang="ar-SA" sz="2200" dirty="0"/>
            </a:br>
            <a:r>
              <a:rPr lang="ar-SA" sz="2200" dirty="0"/>
              <a:t>( الجر )، ومنه قوله </a:t>
            </a:r>
            <a:r>
              <a:rPr lang="ar-SA" sz="2200" dirty="0" smtClean="0"/>
              <a:t>تعالى:</a:t>
            </a:r>
            <a:r>
              <a:rPr lang="ar-IQ" sz="2200" b="1" dirty="0"/>
              <a:t> </a:t>
            </a:r>
            <a:r>
              <a:rPr lang="ar-IQ" sz="2200" b="1" dirty="0" smtClean="0"/>
              <a:t>{</a:t>
            </a:r>
            <a:r>
              <a:rPr lang="ar-IQ" sz="2400" b="1" dirty="0"/>
              <a:t>تَبْصِرَةً وَذِكْرَىٰ لِكُلِّ عَبْدٍ </a:t>
            </a:r>
            <a:r>
              <a:rPr lang="ar-IQ" sz="2400" b="1" dirty="0" smtClean="0"/>
              <a:t>مُّنِيبٍ</a:t>
            </a:r>
            <a:r>
              <a:rPr lang="ar-IQ" sz="2400" dirty="0" smtClean="0"/>
              <a:t>} </a:t>
            </a:r>
            <a:r>
              <a:rPr lang="ar-SA" sz="2200" dirty="0" smtClean="0"/>
              <a:t>ق</a:t>
            </a:r>
            <a:r>
              <a:rPr lang="ar-SA" sz="2200" dirty="0"/>
              <a:t>: ٨.</a:t>
            </a:r>
            <a:endParaRPr lang="en-US" sz="2200" dirty="0"/>
          </a:p>
          <a:p>
            <a:r>
              <a:rPr lang="ar-IQ" sz="2200" b="1" dirty="0"/>
              <a:t>2- التنوين :</a:t>
            </a:r>
            <a:r>
              <a:rPr lang="ar-IQ" sz="2200" dirty="0"/>
              <a:t> التنوين؛ نون ساكنة زائدة، تكون في آخر الاسم، تلفظ، وتسقط خطأً، كقوله تعالى</a:t>
            </a:r>
            <a:r>
              <a:rPr lang="ar-IQ" sz="2200" dirty="0" smtClean="0"/>
              <a:t>:</a:t>
            </a:r>
            <a:r>
              <a:rPr lang="ar-IQ" sz="2200" b="1" dirty="0" smtClean="0"/>
              <a:t>{</a:t>
            </a:r>
            <a:r>
              <a:rPr lang="ar-IQ" sz="2400" b="1" dirty="0"/>
              <a:t>لَهُم مَّغْفِرَةٌ وَأَجْرٌ عَظِيمٌ </a:t>
            </a:r>
            <a:r>
              <a:rPr lang="ar-IQ" sz="2400" b="1" dirty="0" smtClean="0"/>
              <a:t>}</a:t>
            </a:r>
            <a:r>
              <a:rPr lang="ar-SA" sz="2200" dirty="0" smtClean="0"/>
              <a:t>المائدة</a:t>
            </a:r>
            <a:r>
              <a:rPr lang="ar-SA" sz="2200" dirty="0"/>
              <a:t>: ٩، </a:t>
            </a:r>
            <a:r>
              <a:rPr lang="ar-IQ" sz="2200" b="1" dirty="0" smtClean="0"/>
              <a:t>{</a:t>
            </a:r>
            <a:r>
              <a:rPr lang="ar-IQ" sz="2400" b="1" dirty="0"/>
              <a:t>الَّذِي جَعَلَ لَكُمُ الْأَرْضَ فِرَاشًا وَالسَّمَاءَ </a:t>
            </a:r>
            <a:r>
              <a:rPr lang="ar-IQ" sz="2400" b="1" dirty="0" smtClean="0"/>
              <a:t>بِنَاءً}</a:t>
            </a:r>
            <a:r>
              <a:rPr lang="ar-SA" sz="2200" dirty="0" smtClean="0"/>
              <a:t>البقرة</a:t>
            </a:r>
            <a:r>
              <a:rPr lang="ar-SA" sz="2200" dirty="0"/>
              <a:t>: ٢٢</a:t>
            </a:r>
            <a:endParaRPr lang="en-US" sz="2200" dirty="0"/>
          </a:p>
          <a:p>
            <a:r>
              <a:rPr lang="ar-IQ" sz="2200" b="1" dirty="0"/>
              <a:t>3-النداء: </a:t>
            </a:r>
            <a:r>
              <a:rPr lang="ar-IQ" sz="2200" dirty="0"/>
              <a:t>كقوله تعالى: </a:t>
            </a:r>
            <a:r>
              <a:rPr lang="ar-IQ" sz="2200" b="1" dirty="0" smtClean="0"/>
              <a:t>{</a:t>
            </a:r>
            <a:r>
              <a:rPr lang="ar-IQ" sz="2400" b="1" dirty="0"/>
              <a:t>يَا نُوحُ اهْبِطْ بِسَلَامٍ مِّنَّا وَبَرَكَاتٍ </a:t>
            </a:r>
            <a:r>
              <a:rPr lang="ar-IQ" sz="2400" b="1" dirty="0" smtClean="0"/>
              <a:t>عَلَيْكَ}</a:t>
            </a:r>
            <a:r>
              <a:rPr lang="ar-SA" sz="2200" dirty="0" smtClean="0"/>
              <a:t>هود</a:t>
            </a:r>
            <a:r>
              <a:rPr lang="ar-SA" sz="2200" dirty="0"/>
              <a:t>: ٤٨، </a:t>
            </a:r>
            <a:r>
              <a:rPr lang="ar-IQ" sz="2200" b="1" smtClean="0"/>
              <a:t>{</a:t>
            </a:r>
            <a:r>
              <a:rPr lang="ar-IQ" sz="2400" b="1"/>
              <a:t>يَا أَهْلَ الْكِتَابِ لِمَ تَلْبِسُونَ الْحَقَّ </a:t>
            </a:r>
            <a:r>
              <a:rPr lang="ar-IQ" sz="2400" b="1" smtClean="0"/>
              <a:t>بِالْبَاطِلِ} </a:t>
            </a:r>
            <a:r>
              <a:rPr lang="ar-SA" sz="2200" smtClean="0"/>
              <a:t>آل </a:t>
            </a:r>
            <a:r>
              <a:rPr lang="ar-SA" sz="2200" dirty="0"/>
              <a:t>عمران: ٧١ .</a:t>
            </a:r>
            <a:endParaRPr lang="en-US" sz="2200" dirty="0"/>
          </a:p>
          <a:p>
            <a:r>
              <a:rPr lang="ar-SA" sz="2200" b="1" dirty="0"/>
              <a:t>4-الإسناد إِليه :</a:t>
            </a:r>
            <a:r>
              <a:rPr lang="ar-SA" sz="2200" dirty="0"/>
              <a:t> يراد به أَن يقع الاسم في الجملة مسنداً إِليه – فاعلاً أو نائباً عنه، أو مبتدأ يسند إِليه ما يَحسن السكوت عليه، كقولنا: (نحنُ عربٌ) فــ ( نحن) اسم لإسناد الخبر (عرب ) .</a:t>
            </a:r>
            <a:endParaRPr lang="en-US" sz="2200" dirty="0"/>
          </a:p>
          <a:p>
            <a:r>
              <a:rPr lang="ar-SA" sz="2200" dirty="0"/>
              <a:t>5</a:t>
            </a:r>
            <a:r>
              <a:rPr lang="ar-SA" sz="2200" b="1" dirty="0"/>
              <a:t>-قبوله ( الــــ )</a:t>
            </a:r>
            <a:r>
              <a:rPr lang="ar-SA" sz="2200" dirty="0"/>
              <a:t>، مثل : ( رجل ، امرأة ، مؤمن ، مدرس ) كلها تقبل دخول (ال) عليها لاختصاصها بالأَسماء فتصير ( الرجل ، المرأة ، المؤمن ، المدرس ) .</a:t>
            </a:r>
            <a:endParaRPr lang="en-US" sz="2200" dirty="0"/>
          </a:p>
        </p:txBody>
      </p:sp>
    </p:spTree>
    <p:extLst>
      <p:ext uri="{BB962C8B-B14F-4D97-AF65-F5344CB8AC3E}">
        <p14:creationId xmlns:p14="http://schemas.microsoft.com/office/powerpoint/2010/main" val="28473651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40</TotalTime>
  <Words>315</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Angles</vt:lpstr>
      <vt:lpstr> المادة : (اللغة العربية)                                   كلية الهندسة/ قسم الميكانيك                   المحاضرة الثانية: أقسام الكلام</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المادة : (اللفة العربية)                                   كلية الهندسة/ قسم الميكانيك                   المحاضرة الثانية: أقسام الكلام</dc:title>
  <dc:creator>DR.Ahmed Saker 2o1O</dc:creator>
  <cp:lastModifiedBy>DR.Ahmed Saker 2o1O</cp:lastModifiedBy>
  <cp:revision>5</cp:revision>
  <dcterms:created xsi:type="dcterms:W3CDTF">2020-03-13T20:36:22Z</dcterms:created>
  <dcterms:modified xsi:type="dcterms:W3CDTF">2020-03-14T14:37:17Z</dcterms:modified>
</cp:coreProperties>
</file>