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7" r:id="rId2"/>
    <p:sldId id="258" r:id="rId3"/>
    <p:sldId id="259"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409D557-228F-4515-BBC7-F03D03F5E501}" type="datetimeFigureOut">
              <a:rPr lang="ar-IQ" smtClean="0"/>
              <a:t>20/07/1441</a:t>
            </a:fld>
            <a:endParaRPr lang="ar-IQ"/>
          </a:p>
        </p:txBody>
      </p:sp>
      <p:sp>
        <p:nvSpPr>
          <p:cNvPr id="20" name="Footer Placeholder 19"/>
          <p:cNvSpPr>
            <a:spLocks noGrp="1"/>
          </p:cNvSpPr>
          <p:nvPr>
            <p:ph type="ftr" sz="quarter" idx="11"/>
          </p:nvPr>
        </p:nvSpPr>
        <p:spPr/>
        <p:txBody>
          <a:bodyPr/>
          <a:lstStyle>
            <a:extLst/>
          </a:lstStyle>
          <a:p>
            <a:endParaRPr lang="ar-IQ"/>
          </a:p>
        </p:txBody>
      </p:sp>
      <p:sp>
        <p:nvSpPr>
          <p:cNvPr id="10" name="Slide Number Placeholder 9"/>
          <p:cNvSpPr>
            <a:spLocks noGrp="1"/>
          </p:cNvSpPr>
          <p:nvPr>
            <p:ph type="sldNum" sz="quarter" idx="12"/>
          </p:nvPr>
        </p:nvSpPr>
        <p:spPr/>
        <p:txBody>
          <a:bodyPr/>
          <a:lstStyle>
            <a:extLst/>
          </a:lstStyle>
          <a:p>
            <a:fld id="{6A0234BF-1B80-434F-ACFF-31A4718FE3D6}" type="slidenum">
              <a:rPr lang="ar-IQ" smtClean="0"/>
              <a:t>‹#›</a:t>
            </a:fld>
            <a:endParaRPr lang="ar-IQ"/>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409D557-228F-4515-BBC7-F03D03F5E501}" type="datetimeFigureOut">
              <a:rPr lang="ar-IQ" smtClean="0"/>
              <a:t>20/07/1441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6A0234BF-1B80-434F-ACFF-31A4718FE3D6}"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409D557-228F-4515-BBC7-F03D03F5E501}" type="datetimeFigureOut">
              <a:rPr lang="ar-IQ" smtClean="0"/>
              <a:t>20/07/1441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6A0234BF-1B80-434F-ACFF-31A4718FE3D6}"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409D557-228F-4515-BBC7-F03D03F5E501}" type="datetimeFigureOut">
              <a:rPr lang="ar-IQ" smtClean="0"/>
              <a:t>20/07/1441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6A0234BF-1B80-434F-ACFF-31A4718FE3D6}"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409D557-228F-4515-BBC7-F03D03F5E501}" type="datetimeFigureOut">
              <a:rPr lang="ar-IQ" smtClean="0"/>
              <a:t>20/07/1441</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6A0234BF-1B80-434F-ACFF-31A4718FE3D6}" type="slidenum">
              <a:rPr lang="ar-IQ" smtClean="0"/>
              <a:t>‹#›</a:t>
            </a:fld>
            <a:endParaRPr lang="ar-IQ"/>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409D557-228F-4515-BBC7-F03D03F5E501}" type="datetimeFigureOut">
              <a:rPr lang="ar-IQ" smtClean="0"/>
              <a:t>20/07/1441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6A0234BF-1B80-434F-ACFF-31A4718FE3D6}"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409D557-228F-4515-BBC7-F03D03F5E501}" type="datetimeFigureOut">
              <a:rPr lang="ar-IQ" smtClean="0"/>
              <a:t>20/07/1441</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6A0234BF-1B80-434F-ACFF-31A4718FE3D6}"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409D557-228F-4515-BBC7-F03D03F5E501}" type="datetimeFigureOut">
              <a:rPr lang="ar-IQ" smtClean="0"/>
              <a:t>20/07/1441</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6A0234BF-1B80-434F-ACFF-31A4718FE3D6}"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409D557-228F-4515-BBC7-F03D03F5E501}" type="datetimeFigureOut">
              <a:rPr lang="ar-IQ" smtClean="0"/>
              <a:t>20/07/1441</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6A0234BF-1B80-434F-ACFF-31A4718FE3D6}" type="slidenum">
              <a:rPr lang="ar-IQ" smtClean="0"/>
              <a:t>‹#›</a:t>
            </a:fld>
            <a:endParaRPr lang="ar-IQ"/>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409D557-228F-4515-BBC7-F03D03F5E501}" type="datetimeFigureOut">
              <a:rPr lang="ar-IQ" smtClean="0"/>
              <a:t>20/07/1441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6A0234BF-1B80-434F-ACFF-31A4718FE3D6}"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409D557-228F-4515-BBC7-F03D03F5E501}" type="datetimeFigureOut">
              <a:rPr lang="ar-IQ" smtClean="0"/>
              <a:t>20/07/1441</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6A0234BF-1B80-434F-ACFF-31A4718FE3D6}" type="slidenum">
              <a:rPr lang="ar-IQ" smtClean="0"/>
              <a:t>‹#›</a:t>
            </a:fld>
            <a:endParaRPr lang="ar-IQ"/>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409D557-228F-4515-BBC7-F03D03F5E501}" type="datetimeFigureOut">
              <a:rPr lang="ar-IQ" smtClean="0"/>
              <a:t>20/07/1441</a:t>
            </a:fld>
            <a:endParaRPr lang="ar-IQ"/>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IQ"/>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A0234BF-1B80-434F-ACFF-31A4718FE3D6}" type="slidenum">
              <a:rPr lang="ar-IQ" smtClean="0"/>
              <a:t>‹#›</a:t>
            </a:fld>
            <a:endParaRPr lang="ar-IQ"/>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38138"/>
          </a:xfrm>
        </p:spPr>
        <p:txBody>
          <a:bodyPr>
            <a:normAutofit fontScale="90000"/>
          </a:bodyPr>
          <a:lstStyle/>
          <a:p>
            <a:pPr algn="r"/>
            <a:r>
              <a:rPr lang="ar-IQ" sz="2000" b="1" dirty="0" smtClean="0">
                <a:solidFill>
                  <a:srgbClr val="7030A0"/>
                </a:solidFill>
              </a:rPr>
              <a:t>      المادة : </a:t>
            </a:r>
            <a:r>
              <a:rPr lang="ar-IQ" sz="2000" b="1" smtClean="0">
                <a:solidFill>
                  <a:srgbClr val="7030A0"/>
                </a:solidFill>
              </a:rPr>
              <a:t>(</a:t>
            </a:r>
            <a:r>
              <a:rPr lang="ar-IQ" sz="2000" b="1" smtClean="0">
                <a:solidFill>
                  <a:srgbClr val="7030A0"/>
                </a:solidFill>
              </a:rPr>
              <a:t>اللغة </a:t>
            </a:r>
            <a:r>
              <a:rPr lang="ar-IQ" sz="2000" b="1" dirty="0" smtClean="0">
                <a:solidFill>
                  <a:srgbClr val="7030A0"/>
                </a:solidFill>
              </a:rPr>
              <a:t>العربية</a:t>
            </a:r>
            <a:r>
              <a:rPr lang="ar-IQ" sz="2000" b="1" dirty="0">
                <a:solidFill>
                  <a:srgbClr val="7030A0"/>
                </a:solidFill>
              </a:rPr>
              <a:t>) </a:t>
            </a:r>
            <a:r>
              <a:rPr lang="ar-IQ" sz="2000" b="1" dirty="0" smtClean="0">
                <a:solidFill>
                  <a:srgbClr val="7030A0"/>
                </a:solidFill>
              </a:rPr>
              <a:t>                                                     كلية الهندسة/ قسم الميكانيك</a:t>
            </a:r>
            <a:r>
              <a:rPr lang="ar-IQ" sz="2000" dirty="0">
                <a:solidFill>
                  <a:srgbClr val="7030A0"/>
                </a:solidFill>
              </a:rPr>
              <a:t/>
            </a:r>
            <a:br>
              <a:rPr lang="ar-IQ" sz="2000" dirty="0">
                <a:solidFill>
                  <a:srgbClr val="7030A0"/>
                </a:solidFill>
              </a:rPr>
            </a:br>
            <a:r>
              <a:rPr lang="ar-IQ" sz="2000" b="1" dirty="0" smtClean="0">
                <a:solidFill>
                  <a:srgbClr val="7030A0"/>
                </a:solidFill>
              </a:rPr>
              <a:t/>
            </a:r>
            <a:br>
              <a:rPr lang="ar-IQ" sz="2000" b="1" dirty="0" smtClean="0">
                <a:solidFill>
                  <a:srgbClr val="7030A0"/>
                </a:solidFill>
              </a:rPr>
            </a:br>
            <a:r>
              <a:rPr lang="ar-IQ" sz="2000" b="1" dirty="0" smtClean="0">
                <a:solidFill>
                  <a:srgbClr val="7030A0"/>
                </a:solidFill>
              </a:rPr>
              <a:t>                 </a:t>
            </a:r>
            <a:r>
              <a:rPr lang="ar-IQ" sz="2000" b="1" u="sng" dirty="0" smtClean="0">
                <a:solidFill>
                  <a:srgbClr val="0070C0"/>
                </a:solidFill>
              </a:rPr>
              <a:t>المحاضرة الأولى: </a:t>
            </a:r>
            <a:r>
              <a:rPr lang="ar-IQ" sz="2000" b="1" dirty="0" smtClean="0">
                <a:solidFill>
                  <a:srgbClr val="FF0000"/>
                </a:solidFill>
              </a:rPr>
              <a:t>حفظ سورة من القرآن -سورة الملك أُنموذجا- (11 أية)</a:t>
            </a:r>
            <a:r>
              <a:rPr lang="en-US" sz="2000" dirty="0" smtClean="0">
                <a:solidFill>
                  <a:srgbClr val="FF0000"/>
                </a:solidFill>
              </a:rPr>
              <a:t/>
            </a:r>
            <a:br>
              <a:rPr lang="en-US" sz="2000" dirty="0" smtClean="0">
                <a:solidFill>
                  <a:srgbClr val="FF0000"/>
                </a:solidFill>
              </a:rPr>
            </a:br>
            <a:endParaRPr lang="ar-IQ" sz="2000" dirty="0">
              <a:solidFill>
                <a:srgbClr val="FF0000"/>
              </a:solidFill>
            </a:endParaRPr>
          </a:p>
        </p:txBody>
      </p:sp>
      <p:sp>
        <p:nvSpPr>
          <p:cNvPr id="3" name="Rectangle 2"/>
          <p:cNvSpPr/>
          <p:nvPr/>
        </p:nvSpPr>
        <p:spPr>
          <a:xfrm>
            <a:off x="1115616" y="1556792"/>
            <a:ext cx="7488832" cy="4524315"/>
          </a:xfrm>
          <a:prstGeom prst="rect">
            <a:avLst/>
          </a:prstGeom>
        </p:spPr>
        <p:txBody>
          <a:bodyPr wrap="square">
            <a:spAutoFit/>
          </a:bodyPr>
          <a:lstStyle/>
          <a:p>
            <a:pPr algn="ctr"/>
            <a:r>
              <a:rPr lang="ar-IQ" sz="2400" b="1" dirty="0" smtClean="0"/>
              <a:t>بسم </a:t>
            </a:r>
            <a:r>
              <a:rPr lang="ar-IQ" sz="2400" b="1" dirty="0"/>
              <a:t>الله الرحمن الرحيم</a:t>
            </a:r>
            <a:endParaRPr lang="en-US" sz="2400" dirty="0"/>
          </a:p>
          <a:p>
            <a:r>
              <a:rPr lang="ar-IQ" sz="2400" dirty="0"/>
              <a:t>{</a:t>
            </a:r>
            <a:r>
              <a:rPr lang="ar-SA" sz="2400" dirty="0"/>
              <a:t>بَارَكَ الَّذِي بِيَدِهِ الْمُلْكُ وَهُوَ عَلَى كُلِّ شَيْءٍ قَدِيرٌ (1) الَّذِي خَلَقَ الْمَوْتَ وَالْحَيَاةَ لِيَبْلُوَكُمْ أَيُّكُمْ أَحْسَنُ عَمَلًا وَهُوَ الْعَزِيزُ الْغَفُورُ (2) الَّذِي خَلَقَ سَبْعَ سَمَاوَاتٍ طِبَاقًا مَا تَرَى فِي خَلْقِ الرَّحْمَنِ مِنْ تَفَاوُتٍ فَارْجِعِ الْبَصَرَ هَلْ تَرَى مِنْ فُطُورٍ (3) ثُمَّ ارْجِعِ الْبَصَرَ كَرَّتَيْنِ يَنْقَلِبْ إِلَيْكَ الْبَصَرُ خَاسِئًا وَهُوَ حَسِيرٌ (4) وَلَقَدْ زَيَّنَّا السَّمَاءَ الدُّنْيَا بِمَصَابِيحَ وَجَعَلْنَاهَا رُجُومًا لِلشَّيَاطِينِ وَأَعْتَدْنَا لَهُمْ عَذَابَ السَّعِيرِ (5) وَلِلَّذِينَ كَفَرُوا بِرَبِّهِمْ عَذَابُ جَهَنَّمَ وَبِئْسَ الْمَصِيرُ (6) إِذَا أُلْقُوا فِيهَا سَمِعُوا لَهَا شَهِيقًا وَهِيَ تَفُورُ (7) تَكَادُ تَمَيَّزُ مِنَ الْغَيْظِ كُلَّمَا أُلْقِيَ فِيهَا فَوْجٌ سَأَلَهُمْ خَزَنَتُهَا أَلَمْ يَأْتِكُمْ نَذِيرٌ (8) قَالُوا بَلَى قَدْ جَاءَنَا نَذِيرٌ فَكَذَّبْنَا وَقُلْنَا مَا نَزَّلَ اللَّهُ مِنْ شَيْءٍ إِنْ أَنْتُمْ إِلَّا فِي ضَلَالٍ كَبِيرٍ (9) وَقَالُوا لَوْ كُنَّا نَسْمَعُ أَوْ نَعْقِلُ مَا كُنَّا فِي أَصْحَابِ السَّعِيرِ (10) فَاعْتَرَفُوا بِذَنْبِهِمْ فَسُحْقًا لِأَصْحَابِ السَّعِيرِ (11) </a:t>
            </a:r>
            <a:r>
              <a:rPr lang="ar-SA" sz="2400" b="1" dirty="0"/>
              <a:t>}</a:t>
            </a:r>
            <a:endParaRPr lang="en-US" sz="2400" dirty="0"/>
          </a:p>
        </p:txBody>
      </p:sp>
    </p:spTree>
    <p:extLst>
      <p:ext uri="{BB962C8B-B14F-4D97-AF65-F5344CB8AC3E}">
        <p14:creationId xmlns:p14="http://schemas.microsoft.com/office/powerpoint/2010/main" val="2928724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1640" y="1196752"/>
            <a:ext cx="7272808" cy="4524315"/>
          </a:xfrm>
          <a:prstGeom prst="rect">
            <a:avLst/>
          </a:prstGeom>
        </p:spPr>
        <p:txBody>
          <a:bodyPr wrap="square">
            <a:spAutoFit/>
          </a:bodyPr>
          <a:lstStyle/>
          <a:p>
            <a:r>
              <a:rPr lang="ar-SA" sz="2400" b="1" dirty="0"/>
              <a:t>مضمون الآيات الكريمة من (1) إلى (12) من سورة "الملك:</a:t>
            </a:r>
            <a:endParaRPr lang="en-US" sz="2400" dirty="0"/>
          </a:p>
          <a:p>
            <a:r>
              <a:rPr lang="ar-IQ" sz="2400" dirty="0"/>
              <a:t>1-</a:t>
            </a:r>
            <a:r>
              <a:rPr lang="en-US" sz="2400" dirty="0"/>
              <a:t> </a:t>
            </a:r>
            <a:r>
              <a:rPr lang="ar-SA" sz="2400" dirty="0"/>
              <a:t>تبدأ السورة بتأكيد عظمة الله - عز وجل -، وقدرته على الإحياء والإماتة، فتذكر أن الملك لله وحده، وأنه المتصرِّف في جميع خلقه، وتذكر الهدف من الحياة وأنه اختبار الناس حتى يظهر من يحسن العمل فيستحق الثواب، ومن يكفر ويعصى ربه فيناله العقاب</a:t>
            </a:r>
            <a:r>
              <a:rPr lang="en-US" sz="2400" dirty="0" smtClean="0"/>
              <a:t>.</a:t>
            </a:r>
            <a:endParaRPr lang="ar-IQ" sz="2400" dirty="0" smtClean="0"/>
          </a:p>
          <a:p>
            <a:endParaRPr lang="en-US" sz="2400" dirty="0"/>
          </a:p>
          <a:p>
            <a:r>
              <a:rPr lang="ar-SA" sz="2400" dirty="0"/>
              <a:t>2-ثم تتحدَّث عن بعض مظاهر قدرته - سبحانه وتعالى - ووحدانيته في خلق السموات بإحكام وإتقان وما فيها من نجوم تزينها، وتحرق الشياطين</a:t>
            </a:r>
            <a:r>
              <a:rPr lang="en-US" sz="2400" dirty="0" smtClean="0"/>
              <a:t>.</a:t>
            </a:r>
            <a:endParaRPr lang="ar-IQ" sz="2400" dirty="0" smtClean="0"/>
          </a:p>
          <a:p>
            <a:endParaRPr lang="en-US" sz="2400" dirty="0"/>
          </a:p>
          <a:p>
            <a:r>
              <a:rPr lang="ar-SA" sz="2400" b="1" dirty="0"/>
              <a:t>3-</a:t>
            </a:r>
            <a:r>
              <a:rPr lang="ar-SA" sz="2400" dirty="0"/>
              <a:t>ثم تتحدَّث عن المجرمين وهم يقاسون العذاب في الآخرة، ويندمون حيث لا ينفع الندم، أما المؤمنون فلهم مغفرة وثواب عظيم</a:t>
            </a:r>
            <a:r>
              <a:rPr lang="en-US" sz="2400" dirty="0"/>
              <a:t>.</a:t>
            </a:r>
          </a:p>
          <a:p>
            <a:r>
              <a:rPr lang="en-US" sz="2400" dirty="0"/>
              <a:t> </a:t>
            </a:r>
          </a:p>
        </p:txBody>
      </p:sp>
    </p:spTree>
    <p:extLst>
      <p:ext uri="{BB962C8B-B14F-4D97-AF65-F5344CB8AC3E}">
        <p14:creationId xmlns:p14="http://schemas.microsoft.com/office/powerpoint/2010/main" val="2150014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7664" y="1268760"/>
            <a:ext cx="7272808" cy="3046988"/>
          </a:xfrm>
          <a:prstGeom prst="rect">
            <a:avLst/>
          </a:prstGeom>
        </p:spPr>
        <p:txBody>
          <a:bodyPr wrap="square">
            <a:spAutoFit/>
          </a:bodyPr>
          <a:lstStyle/>
          <a:p>
            <a:r>
              <a:rPr lang="ar-SA" sz="2400" b="1" dirty="0"/>
              <a:t>دروس مستفادة من الآيات الكريمة</a:t>
            </a:r>
            <a:r>
              <a:rPr lang="en-US" sz="2400" b="1" dirty="0"/>
              <a:t> </a:t>
            </a:r>
            <a:r>
              <a:rPr lang="ar-SA" sz="2400" b="1" dirty="0"/>
              <a:t>من (1) إلى </a:t>
            </a:r>
            <a:r>
              <a:rPr lang="ar-SA" sz="2400" b="1" dirty="0" smtClean="0"/>
              <a:t>(12</a:t>
            </a:r>
            <a:r>
              <a:rPr lang="ar-SA" sz="2400" b="1" dirty="0"/>
              <a:t>) من سورة "الملك</a:t>
            </a:r>
            <a:r>
              <a:rPr lang="en-US" sz="2400" b="1" dirty="0"/>
              <a:t>:</a:t>
            </a:r>
            <a:endParaRPr lang="en-US" sz="2400" dirty="0"/>
          </a:p>
          <a:p>
            <a:r>
              <a:rPr lang="en-US" sz="2400" dirty="0"/>
              <a:t> </a:t>
            </a:r>
            <a:r>
              <a:rPr lang="ar-IQ" sz="2400" b="1" dirty="0"/>
              <a:t>1.</a:t>
            </a:r>
            <a:r>
              <a:rPr lang="ar-IQ" sz="2400" dirty="0"/>
              <a:t> </a:t>
            </a:r>
            <a:r>
              <a:rPr lang="ar-SA" sz="2400" dirty="0"/>
              <a:t>ضرورة التفكر في قدرة الله - سبحانه وتعالى - التي تظهر آثارها في خلق السموات والأرض؛ لنزداد إيمانًا بعظمته - سبحانه وتعالى - وقدرته</a:t>
            </a:r>
            <a:r>
              <a:rPr lang="en-US" sz="2400" dirty="0"/>
              <a:t>.</a:t>
            </a:r>
          </a:p>
          <a:p>
            <a:r>
              <a:rPr lang="ar-IQ" sz="2400" b="1" dirty="0"/>
              <a:t>2.</a:t>
            </a:r>
            <a:r>
              <a:rPr lang="en-US" sz="2400" dirty="0"/>
              <a:t> </a:t>
            </a:r>
            <a:r>
              <a:rPr lang="ar-SA" sz="2400" dirty="0"/>
              <a:t>الحكمة من وراء الموت والحياة اختبار الإنسان في هذه الدنيا؛ ليتميز أهل الخير من أهل الشر والفساد</a:t>
            </a:r>
            <a:r>
              <a:rPr lang="en-US" sz="2400" dirty="0"/>
              <a:t>.</a:t>
            </a:r>
          </a:p>
          <a:p>
            <a:r>
              <a:rPr lang="en-US" sz="2400" dirty="0"/>
              <a:t> </a:t>
            </a:r>
            <a:r>
              <a:rPr lang="ar-SA" sz="2400" b="1" dirty="0"/>
              <a:t>3.</a:t>
            </a:r>
            <a:r>
              <a:rPr lang="ar-SA" sz="2400" dirty="0"/>
              <a:t> خَلْق الله - تبارك وتعالى - محكم بديع، يثير التأمل والإعجاب بعظمة الخالق</a:t>
            </a:r>
            <a:r>
              <a:rPr lang="en-US" sz="2400" dirty="0"/>
              <a:t>.</a:t>
            </a:r>
          </a:p>
          <a:p>
            <a:pPr algn="ctr"/>
            <a:r>
              <a:rPr lang="ar-SA" sz="2400" dirty="0"/>
              <a:t>**********************</a:t>
            </a:r>
            <a:endParaRPr lang="en-US" sz="2400" dirty="0"/>
          </a:p>
        </p:txBody>
      </p:sp>
    </p:spTree>
    <p:extLst>
      <p:ext uri="{BB962C8B-B14F-4D97-AF65-F5344CB8AC3E}">
        <p14:creationId xmlns:p14="http://schemas.microsoft.com/office/powerpoint/2010/main" val="4400062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21</TotalTime>
  <Words>185</Words>
  <Application>Microsoft Office PowerPoint</Application>
  <PresentationFormat>On-screen Show (4:3)</PresentationFormat>
  <Paragraphs>15</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Solstice</vt:lpstr>
      <vt:lpstr>      المادة : (اللغة العربية)                                                      كلية الهندسة/ قسم الميكانيك                   المحاضرة الأولى: حفظ سورة من القرآن -سورة الملك أُنموذجا- (11 أية) </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المادة : (اللفة العربية)                                                   قسم التاريخ المحاضرة الأولى: حفظ سورة من القرآن -سورة الملك أُنموذجا- (11 أية)</dc:title>
  <dc:creator>DR.Ahmed Saker 2o1O</dc:creator>
  <cp:lastModifiedBy>DR.Ahmed Saker 2o1O</cp:lastModifiedBy>
  <cp:revision>4</cp:revision>
  <dcterms:created xsi:type="dcterms:W3CDTF">2020-03-13T20:16:02Z</dcterms:created>
  <dcterms:modified xsi:type="dcterms:W3CDTF">2020-03-14T14:32:13Z</dcterms:modified>
</cp:coreProperties>
</file>