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7246160-3669-4F83-86AF-9F47BFE8DB1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1711852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7246160-3669-4F83-86AF-9F47BFE8DB1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3760047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7246160-3669-4F83-86AF-9F47BFE8DB1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65420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7246160-3669-4F83-86AF-9F47BFE8DB1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197157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246160-3669-4F83-86AF-9F47BFE8DB1C}"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235006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7246160-3669-4F83-86AF-9F47BFE8DB1C}"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3267568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7246160-3669-4F83-86AF-9F47BFE8DB1C}"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770251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7246160-3669-4F83-86AF-9F47BFE8DB1C}" type="datetimeFigureOut">
              <a:rPr lang="ar-IQ" smtClean="0"/>
              <a:t>20/07/1441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422781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46160-3669-4F83-86AF-9F47BFE8DB1C}"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780736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46160-3669-4F83-86AF-9F47BFE8DB1C}"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1784382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46160-3669-4F83-86AF-9F47BFE8DB1C}"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6BFF4C-F814-4885-AEC9-3F7BB319DA27}" type="slidenum">
              <a:rPr lang="ar-IQ" smtClean="0"/>
              <a:t>‹#›</a:t>
            </a:fld>
            <a:endParaRPr lang="ar-IQ"/>
          </a:p>
        </p:txBody>
      </p:sp>
    </p:spTree>
    <p:extLst>
      <p:ext uri="{BB962C8B-B14F-4D97-AF65-F5344CB8AC3E}">
        <p14:creationId xmlns:p14="http://schemas.microsoft.com/office/powerpoint/2010/main" val="290959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7246160-3669-4F83-86AF-9F47BFE8DB1C}" type="datetimeFigureOut">
              <a:rPr lang="ar-IQ" smtClean="0"/>
              <a:t>20/07/1441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06BFF4C-F814-4885-AEC9-3F7BB319DA27}" type="slidenum">
              <a:rPr lang="ar-IQ" smtClean="0"/>
              <a:t>‹#›</a:t>
            </a:fld>
            <a:endParaRPr lang="ar-IQ"/>
          </a:p>
        </p:txBody>
      </p:sp>
    </p:spTree>
    <p:extLst>
      <p:ext uri="{BB962C8B-B14F-4D97-AF65-F5344CB8AC3E}">
        <p14:creationId xmlns:p14="http://schemas.microsoft.com/office/powerpoint/2010/main" val="2693787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ar-IQ" sz="2800" dirty="0" smtClean="0"/>
              <a:t>المبحث الرابع : الانظمة السياسية المعاصرة </a:t>
            </a:r>
            <a:endParaRPr lang="ar-IQ" sz="2800" dirty="0"/>
          </a:p>
        </p:txBody>
      </p:sp>
      <p:sp>
        <p:nvSpPr>
          <p:cNvPr id="3" name="Subtitle 2"/>
          <p:cNvSpPr>
            <a:spLocks noGrp="1"/>
          </p:cNvSpPr>
          <p:nvPr>
            <p:ph type="subTitle" idx="1"/>
          </p:nvPr>
        </p:nvSpPr>
        <p:spPr>
          <a:xfrm>
            <a:off x="1371600" y="3886200"/>
            <a:ext cx="6584776" cy="2711152"/>
          </a:xfrm>
        </p:spPr>
        <p:txBody>
          <a:bodyPr>
            <a:normAutofit/>
          </a:bodyPr>
          <a:lstStyle/>
          <a:p>
            <a:pPr algn="r"/>
            <a:r>
              <a:rPr lang="ar-IQ" dirty="0" smtClean="0"/>
              <a:t>النظام النيابي : </a:t>
            </a:r>
            <a:r>
              <a:rPr lang="ar-IQ" sz="1900" dirty="0" smtClean="0">
                <a:solidFill>
                  <a:schemeClr val="tx1"/>
                </a:solidFill>
              </a:rPr>
              <a:t>وجد هذا النظام اساسه في المفهوم المتعلق بسيادة الامة ، وقد عرف اشكالاً متعددة استناداً الى مبدا الفصل بين السلطات والتي يتظكم </a:t>
            </a:r>
            <a:r>
              <a:rPr lang="ar-IQ" dirty="0" smtClean="0"/>
              <a:t>:</a:t>
            </a:r>
          </a:p>
          <a:p>
            <a:pPr algn="r"/>
            <a:r>
              <a:rPr lang="ar-IQ" sz="1800" dirty="0" smtClean="0">
                <a:solidFill>
                  <a:schemeClr val="tx1"/>
                </a:solidFill>
              </a:rPr>
              <a:t>1- مبدا الفصل بين السلطات </a:t>
            </a:r>
          </a:p>
          <a:p>
            <a:pPr algn="r"/>
            <a:r>
              <a:rPr lang="ar-IQ" sz="1800" dirty="0" smtClean="0">
                <a:solidFill>
                  <a:schemeClr val="tx1"/>
                </a:solidFill>
              </a:rPr>
              <a:t>2- النظام البرلماني .</a:t>
            </a:r>
          </a:p>
          <a:p>
            <a:pPr algn="r"/>
            <a:r>
              <a:rPr lang="ar-IQ" sz="1800" dirty="0" smtClean="0">
                <a:solidFill>
                  <a:schemeClr val="tx1"/>
                </a:solidFill>
              </a:rPr>
              <a:t>3- النظام الرئاسي </a:t>
            </a:r>
          </a:p>
          <a:p>
            <a:pPr algn="r"/>
            <a:endParaRPr lang="ar-IQ" sz="1800" dirty="0" smtClean="0"/>
          </a:p>
          <a:p>
            <a:pPr algn="r"/>
            <a:endParaRPr lang="ar-IQ" dirty="0"/>
          </a:p>
        </p:txBody>
      </p:sp>
    </p:spTree>
    <p:extLst>
      <p:ext uri="{BB962C8B-B14F-4D97-AF65-F5344CB8AC3E}">
        <p14:creationId xmlns:p14="http://schemas.microsoft.com/office/powerpoint/2010/main" val="1251215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مبدأ الفصل بين السلطات </a:t>
            </a:r>
            <a:endParaRPr lang="ar-IQ" dirty="0"/>
          </a:p>
        </p:txBody>
      </p:sp>
      <p:sp>
        <p:nvSpPr>
          <p:cNvPr id="3" name="Content Placeholder 2"/>
          <p:cNvSpPr>
            <a:spLocks noGrp="1"/>
          </p:cNvSpPr>
          <p:nvPr>
            <p:ph idx="1"/>
          </p:nvPr>
        </p:nvSpPr>
        <p:spPr/>
        <p:txBody>
          <a:bodyPr>
            <a:normAutofit/>
          </a:bodyPr>
          <a:lstStyle/>
          <a:p>
            <a:r>
              <a:rPr lang="ar-IQ" sz="2000" dirty="0" smtClean="0"/>
              <a:t>س/ عرف  نظرية الفصل بين السلطات </a:t>
            </a:r>
          </a:p>
          <a:p>
            <a:r>
              <a:rPr lang="ar-IQ" sz="2000" dirty="0" smtClean="0"/>
              <a:t>ج/ او نظرية الفصل بين السلطات الذي اوجده المفكر جون لوك والذي عبر عنه في كتابه (محاولة في الحكومة المدنية ) ويعني بان عدم التداخل بين السلطات اي كل سلطة في الدولة لها عملها المحدد بها وهو يعتبر السلطة التشريعية انما السلطة العليا في الدولة وتكون بقية السلطات تابعة لها / ويرى ان السلطة التنفيذية وضيفتها تقتصر على تنفيذ القوانين داخل المجتمع .</a:t>
            </a:r>
          </a:p>
          <a:p>
            <a:r>
              <a:rPr lang="ar-IQ" sz="2000" dirty="0" smtClean="0"/>
              <a:t>س/ عرف المفكر جون لوك </a:t>
            </a:r>
          </a:p>
          <a:p>
            <a:r>
              <a:rPr lang="ar-IQ" sz="2000" dirty="0" smtClean="0"/>
              <a:t>2- النظام البرلماني : هو نوع من انواع النظم النيابية ويعتمد على مبدأ الفصل بين السلطات والتعاون والرقابة بين السلطتين التشريعية والتنفيذية  ونشأ هذا النظام في انكلترا في القرن الثامن عشر وانتشر في الدول الاوربية منذ القرن التاسع عشر . </a:t>
            </a:r>
          </a:p>
          <a:p>
            <a:r>
              <a:rPr lang="ar-IQ" sz="2000" dirty="0" smtClean="0"/>
              <a:t>وقد عرف الاستاذ (موريس دوفرجيه ) النظام النظام البرلماني  بأنه ذلك النظام الذي يتميز بثنائية السلطة التنفيذية ، اي وجود رئيس دولة وحكومة مسؤولة سياسيا امام البرلمان : واهم  اركانه </a:t>
            </a:r>
          </a:p>
          <a:p>
            <a:r>
              <a:rPr lang="ar-IQ" sz="2000" dirty="0" smtClean="0"/>
              <a:t>1- ثنائية السلطة التنفيذية : والتي تتطلب وجود رأسين ، يتولى احدهما رئاسة الدولة ملكاً كان ام رئيساً ، بينما الثاني رئاسة الحكومة .</a:t>
            </a:r>
            <a:endParaRPr lang="ar-IQ" sz="2000" dirty="0"/>
          </a:p>
        </p:txBody>
      </p:sp>
    </p:spTree>
    <p:extLst>
      <p:ext uri="{BB962C8B-B14F-4D97-AF65-F5344CB8AC3E}">
        <p14:creationId xmlns:p14="http://schemas.microsoft.com/office/powerpoint/2010/main" val="3057473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تتكون السلطة التنفيذية من </a:t>
            </a:r>
          </a:p>
          <a:p>
            <a:r>
              <a:rPr lang="ar-IQ" dirty="0" smtClean="0"/>
              <a:t>1- رئيس الدولة </a:t>
            </a:r>
          </a:p>
          <a:p>
            <a:r>
              <a:rPr lang="ar-IQ" dirty="0" smtClean="0"/>
              <a:t>2- الوزارة ( الحكومة ) </a:t>
            </a:r>
          </a:p>
          <a:p>
            <a:r>
              <a:rPr lang="ar-IQ" dirty="0" smtClean="0"/>
              <a:t>3- وسائل الرقابة المتبادلة بين السلطتين </a:t>
            </a:r>
            <a:endParaRPr lang="ar-IQ" dirty="0"/>
          </a:p>
        </p:txBody>
      </p:sp>
    </p:spTree>
    <p:extLst>
      <p:ext uri="{BB962C8B-B14F-4D97-AF65-F5344CB8AC3E}">
        <p14:creationId xmlns:p14="http://schemas.microsoft.com/office/powerpoint/2010/main" val="191601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من وسائل الرقابة </a:t>
            </a:r>
          </a:p>
          <a:p>
            <a:r>
              <a:rPr lang="ar-IQ" dirty="0" smtClean="0"/>
              <a:t>1- رقابة السلطة التشريعية على السلطة التنفيذية : </a:t>
            </a:r>
            <a:r>
              <a:rPr lang="ar-IQ" sz="2000" dirty="0" smtClean="0"/>
              <a:t>ان اخطر وسائل </a:t>
            </a:r>
            <a:r>
              <a:rPr lang="ar-IQ" sz="2000" dirty="0" smtClean="0"/>
              <a:t>الرقابة البرلمانية على اعمال الحكومة تمثل هي </a:t>
            </a:r>
          </a:p>
          <a:p>
            <a:r>
              <a:rPr lang="ar-IQ" sz="2000" dirty="0" smtClean="0"/>
              <a:t>1- المسؤولية السياسية للوزارة امام البرلمان </a:t>
            </a:r>
          </a:p>
          <a:p>
            <a:r>
              <a:rPr lang="ar-IQ" sz="2000" dirty="0" smtClean="0"/>
              <a:t>2- السؤال </a:t>
            </a:r>
          </a:p>
          <a:p>
            <a:r>
              <a:rPr lang="ar-IQ" sz="2000" dirty="0" smtClean="0"/>
              <a:t>3- حق الاستجواب </a:t>
            </a:r>
          </a:p>
          <a:p>
            <a:r>
              <a:rPr lang="ar-IQ" sz="2000" dirty="0" smtClean="0"/>
              <a:t>4- حق اجراء التحقيق البرلماني </a:t>
            </a:r>
          </a:p>
          <a:p>
            <a:r>
              <a:rPr lang="ar-IQ" sz="2000" dirty="0" smtClean="0"/>
              <a:t>ملاحظة / عزيزي الطالب يمكنك الرجوع للصفحة 44-45 من الكتاب المقرر لتعريفالرقابة المتبادلة بين السلطتين التشريعية والتنفيذية .  </a:t>
            </a:r>
            <a:endParaRPr lang="ar-IQ" sz="2000" dirty="0"/>
          </a:p>
        </p:txBody>
      </p:sp>
    </p:spTree>
    <p:extLst>
      <p:ext uri="{BB962C8B-B14F-4D97-AF65-F5344CB8AC3E}">
        <p14:creationId xmlns:p14="http://schemas.microsoft.com/office/powerpoint/2010/main" val="4096518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2800" dirty="0" smtClean="0"/>
              <a:t>رقابة السلطة التنفيذية على السلطة التشريعية </a:t>
            </a:r>
            <a:endParaRPr lang="ar-IQ" sz="2800" dirty="0"/>
          </a:p>
        </p:txBody>
      </p:sp>
      <p:sp>
        <p:nvSpPr>
          <p:cNvPr id="3" name="Content Placeholder 2"/>
          <p:cNvSpPr>
            <a:spLocks noGrp="1"/>
          </p:cNvSpPr>
          <p:nvPr>
            <p:ph idx="1"/>
          </p:nvPr>
        </p:nvSpPr>
        <p:spPr/>
        <p:txBody>
          <a:bodyPr>
            <a:normAutofit/>
          </a:bodyPr>
          <a:lstStyle/>
          <a:p>
            <a:r>
              <a:rPr lang="ar-IQ" sz="2000" dirty="0" smtClean="0"/>
              <a:t>يعد حق البرلمان من اخطر وسائل رقابة الحكومة على البرلمان ، اضافة الى حق رئيس الدولة بتصديق القوانين </a:t>
            </a:r>
          </a:p>
          <a:p>
            <a:r>
              <a:rPr lang="ar-IQ" sz="2000" dirty="0" smtClean="0"/>
              <a:t>1- حق السلطة التنفيذية في حل البرلمان قبل انتهاء مدة نيابة المجلس النيابي قبل نهاية المادة الدستورية المقررة له ، اي قبل نهاية الفصل التشريعي </a:t>
            </a:r>
          </a:p>
          <a:p>
            <a:r>
              <a:rPr lang="ar-IQ" sz="2000" dirty="0" smtClean="0"/>
              <a:t>2- حق تصديق القوانين : قد تشترك السلطة التنفيذية مع السلطة التشريعية في وظيفة التشريع والذي يعد اصلاًمن اختصاص السلطة التشريعية ، فمن حق الحكومة اقتراح القوانين ومن حق الحكومة ايضاً التصديق على بعض القوانين .</a:t>
            </a:r>
            <a:endParaRPr lang="ar-IQ" sz="2000" dirty="0"/>
          </a:p>
        </p:txBody>
      </p:sp>
    </p:spTree>
    <p:extLst>
      <p:ext uri="{BB962C8B-B14F-4D97-AF65-F5344CB8AC3E}">
        <p14:creationId xmlns:p14="http://schemas.microsoft.com/office/powerpoint/2010/main" val="4013161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379</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المبحث الرابع : الانظمة السياسية المعاصرة </vt:lpstr>
      <vt:lpstr>مبدأ الفصل بين السلطات </vt:lpstr>
      <vt:lpstr>PowerPoint Presentation</vt:lpstr>
      <vt:lpstr>PowerPoint Presentation</vt:lpstr>
      <vt:lpstr>رقابة السلطة التنفيذية على السلطة التشريعية </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الرابع : الانظمة السياسية المعاصرة</dc:title>
  <dc:creator>hp</dc:creator>
  <cp:lastModifiedBy>hp</cp:lastModifiedBy>
  <cp:revision>7</cp:revision>
  <dcterms:created xsi:type="dcterms:W3CDTF">2020-03-14T12:56:37Z</dcterms:created>
  <dcterms:modified xsi:type="dcterms:W3CDTF">2020-03-14T14:14:02Z</dcterms:modified>
</cp:coreProperties>
</file>