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1" r:id="rId4"/>
    <p:sldId id="272" r:id="rId5"/>
    <p:sldId id="273" r:id="rId6"/>
    <p:sldId id="274" r:id="rId7"/>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3/13/2020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3/13/2020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3/13/2020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3/13/2020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3/13/2020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3/13/2020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835696" y="1563638"/>
            <a:ext cx="5616624" cy="500135"/>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800" dirty="0" smtClean="0">
                <a:solidFill>
                  <a:srgbClr val="000000"/>
                </a:solidFill>
                <a:latin typeface="Times New Roman"/>
                <a:ea typeface="Times New Roman"/>
                <a:cs typeface="Monotype Koufi"/>
              </a:rPr>
              <a:t>المحاضرة </a:t>
            </a:r>
            <a:r>
              <a:rPr lang="ar-IQ" sz="2800" dirty="0" smtClean="0">
                <a:solidFill>
                  <a:srgbClr val="000000"/>
                </a:solidFill>
                <a:latin typeface="Times New Roman"/>
                <a:ea typeface="Times New Roman"/>
                <a:cs typeface="Monotype Koufi"/>
              </a:rPr>
              <a:t>الخامسة </a:t>
            </a:r>
            <a:r>
              <a:rPr lang="ar-IQ" sz="2800" dirty="0" smtClean="0">
                <a:solidFill>
                  <a:srgbClr val="000000"/>
                </a:solidFill>
                <a:latin typeface="Times New Roman"/>
                <a:ea typeface="Times New Roman"/>
                <a:cs typeface="Monotype Koufi"/>
              </a:rPr>
              <a:t>و العشرون</a:t>
            </a:r>
            <a:endParaRPr lang="en-US" sz="28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25</a:t>
            </a:r>
            <a:endParaRPr lang="ar-IQ" sz="4400" dirty="0">
              <a:cs typeface="B Jadid" pitchFamily="2" charset="-78"/>
            </a:endParaRPr>
          </a:p>
        </p:txBody>
      </p:sp>
      <p:sp>
        <p:nvSpPr>
          <p:cNvPr id="6" name="مربع نص 5"/>
          <p:cNvSpPr txBox="1"/>
          <p:nvPr/>
        </p:nvSpPr>
        <p:spPr>
          <a:xfrm>
            <a:off x="1979712"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31922" y="83195"/>
            <a:ext cx="2550199" cy="438580"/>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a:solidFill>
                  <a:srgbClr val="000000"/>
                </a:solidFill>
                <a:latin typeface="Times New Roman"/>
                <a:ea typeface="Times New Roman"/>
                <a:cs typeface="Monotype Koufi"/>
              </a:rPr>
              <a:t>أحكام </a:t>
            </a:r>
            <a:r>
              <a:rPr lang="ar-IQ" sz="2400" dirty="0" smtClean="0">
                <a:solidFill>
                  <a:srgbClr val="000000"/>
                </a:solidFill>
                <a:latin typeface="Times New Roman"/>
                <a:ea typeface="Times New Roman"/>
                <a:cs typeface="Monotype Koufi"/>
              </a:rPr>
              <a:t>الميم الساكنة</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63973" y="1508529"/>
            <a:ext cx="8071634" cy="346247"/>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إذا وقع بعد الميم الساكنة أحد حروف الهجاء ألـ (28) فللميم الساكنة ثلاثة أحكام:</a:t>
            </a:r>
            <a:endParaRPr lang="en-US" sz="1400" dirty="0">
              <a:effectLst/>
              <a:latin typeface="Times New Roman"/>
              <a:ea typeface="Times New Roman"/>
            </a:endParaRPr>
          </a:p>
        </p:txBody>
      </p:sp>
      <p:sp>
        <p:nvSpPr>
          <p:cNvPr id="7" name="مربع نص 6"/>
          <p:cNvSpPr txBox="1"/>
          <p:nvPr/>
        </p:nvSpPr>
        <p:spPr>
          <a:xfrm>
            <a:off x="5519854" y="891106"/>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8" name="مربع نص 7"/>
          <p:cNvSpPr txBox="1"/>
          <p:nvPr/>
        </p:nvSpPr>
        <p:spPr>
          <a:xfrm>
            <a:off x="6228184" y="2020995"/>
            <a:ext cx="1264900" cy="346247"/>
          </a:xfrm>
          <a:prstGeom prst="rect">
            <a:avLst/>
          </a:prstGeom>
          <a:solidFill>
            <a:schemeClr val="accent3">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2. الادغام</a:t>
            </a:r>
            <a:endParaRPr lang="en-US" dirty="0">
              <a:effectLst/>
              <a:latin typeface="Times New Roman"/>
              <a:ea typeface="Times New Roman"/>
            </a:endParaRPr>
          </a:p>
        </p:txBody>
      </p:sp>
      <p:sp>
        <p:nvSpPr>
          <p:cNvPr id="10" name="مربع نص 9"/>
          <p:cNvSpPr txBox="1"/>
          <p:nvPr/>
        </p:nvSpPr>
        <p:spPr>
          <a:xfrm>
            <a:off x="7723909" y="1981271"/>
            <a:ext cx="1210151" cy="346247"/>
          </a:xfrm>
          <a:prstGeom prst="rect">
            <a:avLst/>
          </a:prstGeom>
          <a:solidFill>
            <a:schemeClr val="accent3">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Minion Pro SmBd" pitchFamily="18" charset="0"/>
                <a:ea typeface="Times New Roman"/>
                <a:cs typeface="Monotype Koufi"/>
              </a:rPr>
              <a:t>1</a:t>
            </a:r>
            <a:r>
              <a:rPr lang="ar-IQ" b="1" dirty="0" smtClean="0">
                <a:solidFill>
                  <a:srgbClr val="000000"/>
                </a:solidFill>
                <a:latin typeface="Times New Roman"/>
                <a:ea typeface="Times New Roman"/>
                <a:cs typeface="Monotype Koufi"/>
              </a:rPr>
              <a:t>. الاخفاء</a:t>
            </a:r>
            <a:endParaRPr lang="en-US" sz="1600" b="1" dirty="0">
              <a:effectLst/>
              <a:latin typeface="Times New Roman"/>
              <a:ea typeface="Times New Roman"/>
            </a:endParaRPr>
          </a:p>
        </p:txBody>
      </p:sp>
      <p:sp>
        <p:nvSpPr>
          <p:cNvPr id="11" name="مربع نص 10"/>
          <p:cNvSpPr txBox="1"/>
          <p:nvPr/>
        </p:nvSpPr>
        <p:spPr>
          <a:xfrm>
            <a:off x="1540148" y="2931790"/>
            <a:ext cx="7441430" cy="1946685"/>
          </a:xfrm>
          <a:prstGeom prst="rect">
            <a:avLst/>
          </a:prstGeom>
          <a:solidFill>
            <a:schemeClr val="accent3">
              <a:lumMod val="20000"/>
              <a:lumOff val="80000"/>
            </a:schemeClr>
          </a:solidFill>
        </p:spPr>
        <p:style>
          <a:lnRef idx="1">
            <a:schemeClr val="accent3"/>
          </a:lnRef>
          <a:fillRef idx="3">
            <a:schemeClr val="accent3"/>
          </a:fillRef>
          <a:effectRef idx="2">
            <a:schemeClr val="accent3"/>
          </a:effectRef>
          <a:fontRef idx="minor">
            <a:schemeClr val="lt1"/>
          </a:fontRef>
        </p:style>
        <p:txBody>
          <a:bodyPr wrap="square" lIns="68579" tIns="34289" rIns="68579" bIns="34289" rtlCol="1">
            <a:spAutoFit/>
          </a:bodyPr>
          <a:lstStyle/>
          <a:p>
            <a:pPr algn="justLow"/>
            <a:r>
              <a:rPr lang="ar-IQ" sz="2000" dirty="0">
                <a:solidFill>
                  <a:srgbClr val="000000"/>
                </a:solidFill>
                <a:latin typeface="Times New Roman"/>
                <a:ea typeface="Times New Roman"/>
                <a:cs typeface="Simplified Arabic"/>
              </a:rPr>
              <a:t>لُغةًً: " الستر، هو ما خفي المراد منه بعارض في غير الصيغة </a:t>
            </a:r>
            <a:r>
              <a:rPr lang="ar-IQ" sz="2000" dirty="0" smtClean="0">
                <a:solidFill>
                  <a:srgbClr val="000000"/>
                </a:solidFill>
                <a:latin typeface="Times New Roman"/>
                <a:ea typeface="Times New Roman"/>
                <a:cs typeface="Simplified Arabic"/>
              </a:rPr>
              <a:t>"</a:t>
            </a:r>
            <a:r>
              <a:rPr lang="ar-IQ" sz="2000" baseline="30000" dirty="0" smtClean="0">
                <a:solidFill>
                  <a:srgbClr val="000000"/>
                </a:solidFill>
                <a:latin typeface="Times New Roman"/>
                <a:ea typeface="Times New Roman"/>
                <a:cs typeface="Simplified Arabic"/>
              </a:rPr>
              <a:t>(1)</a:t>
            </a:r>
            <a:r>
              <a:rPr lang="ar-IQ" sz="2000" dirty="0" smtClean="0">
                <a:solidFill>
                  <a:srgbClr val="000000"/>
                </a:solidFill>
                <a:latin typeface="Times New Roman"/>
                <a:ea typeface="Times New Roman"/>
                <a:cs typeface="Simplified Arabic"/>
              </a:rPr>
              <a:t>.</a:t>
            </a:r>
            <a:endParaRPr lang="en-US" sz="2000" dirty="0">
              <a:latin typeface="Times New Roman"/>
              <a:ea typeface="Times New Roman"/>
            </a:endParaRPr>
          </a:p>
          <a:p>
            <a:pPr algn="justLow"/>
            <a:r>
              <a:rPr lang="ar-IQ" sz="2000" dirty="0">
                <a:solidFill>
                  <a:srgbClr val="000000"/>
                </a:solidFill>
                <a:latin typeface="Times New Roman"/>
                <a:ea typeface="Times New Roman"/>
                <a:cs typeface="Simplified Arabic"/>
              </a:rPr>
              <a:t>	واصطلاحاً: إذا وقع بعد الميم الساكنة حرف (ب) تكون الميم مخفاة بغنة </a:t>
            </a:r>
            <a:r>
              <a:rPr lang="ar-IQ" sz="2000" dirty="0" smtClean="0">
                <a:solidFill>
                  <a:srgbClr val="000000"/>
                </a:solidFill>
                <a:latin typeface="Times New Roman"/>
                <a:ea typeface="Times New Roman"/>
                <a:cs typeface="Simplified Arabic"/>
              </a:rPr>
              <a:t>كاملة</a:t>
            </a:r>
            <a:r>
              <a:rPr lang="ar-IQ" sz="2000" baseline="30000" dirty="0" smtClean="0">
                <a:solidFill>
                  <a:srgbClr val="000000"/>
                </a:solidFill>
                <a:latin typeface="Times New Roman"/>
                <a:ea typeface="Times New Roman"/>
                <a:cs typeface="Simplified Arabic"/>
              </a:rPr>
              <a:t>(2)</a:t>
            </a:r>
            <a:r>
              <a:rPr lang="ar-IQ" sz="2000" dirty="0" smtClean="0">
                <a:solidFill>
                  <a:srgbClr val="000000"/>
                </a:solidFill>
                <a:latin typeface="Times New Roman"/>
                <a:ea typeface="Times New Roman"/>
                <a:cs typeface="Simplified Arabic"/>
              </a:rPr>
              <a:t>، </a:t>
            </a:r>
            <a:r>
              <a:rPr lang="ar-IQ" sz="2000" dirty="0">
                <a:solidFill>
                  <a:srgbClr val="000000"/>
                </a:solidFill>
                <a:latin typeface="Times New Roman"/>
                <a:ea typeface="Times New Roman"/>
                <a:cs typeface="Simplified Arabic"/>
              </a:rPr>
              <a:t>ويسمى إخفاءً شفوياً </a:t>
            </a:r>
            <a:r>
              <a:rPr lang="ar-IQ" sz="2000" baseline="30000" dirty="0" smtClean="0">
                <a:solidFill>
                  <a:srgbClr val="000000"/>
                </a:solidFill>
                <a:latin typeface="Times New Roman"/>
                <a:ea typeface="Times New Roman"/>
                <a:cs typeface="Simplified Arabic"/>
              </a:rPr>
              <a:t>(3)</a:t>
            </a:r>
            <a:r>
              <a:rPr lang="ar-IQ" sz="2000" dirty="0" smtClean="0">
                <a:solidFill>
                  <a:srgbClr val="000000"/>
                </a:solidFill>
                <a:latin typeface="Times New Roman"/>
                <a:ea typeface="Times New Roman"/>
                <a:cs typeface="Simplified Arabic"/>
              </a:rPr>
              <a:t>.</a:t>
            </a:r>
          </a:p>
          <a:p>
            <a:pPr algn="justLow"/>
            <a:endParaRPr lang="en-US" sz="2000" dirty="0">
              <a:latin typeface="Times New Roman"/>
              <a:ea typeface="Times New Roman"/>
            </a:endParaRPr>
          </a:p>
          <a:p>
            <a:pPr marL="245110" indent="-228600" algn="justLow">
              <a:tabLst>
                <a:tab pos="130810" algn="l"/>
              </a:tabLst>
            </a:pPr>
            <a:r>
              <a:rPr lang="ar-IQ" sz="1400" baseline="30000" dirty="0" smtClean="0">
                <a:solidFill>
                  <a:schemeClr val="tx1"/>
                </a:solidFill>
                <a:latin typeface="Times New Roman"/>
                <a:ea typeface="Times New Roman"/>
                <a:cs typeface="Simplified Arabic"/>
              </a:rPr>
              <a:t>(1)</a:t>
            </a:r>
            <a:r>
              <a:rPr lang="ar-IQ" sz="1400" dirty="0" smtClean="0">
                <a:solidFill>
                  <a:schemeClr val="tx1"/>
                </a:solidFill>
                <a:latin typeface="Times New Roman"/>
                <a:ea typeface="Times New Roman"/>
                <a:cs typeface="Simplified Arabic"/>
              </a:rPr>
              <a:t>    </a:t>
            </a:r>
            <a:r>
              <a:rPr lang="ar-IQ" sz="1400" dirty="0">
                <a:solidFill>
                  <a:schemeClr val="tx1"/>
                </a:solidFill>
                <a:latin typeface="Times New Roman"/>
                <a:ea typeface="Times New Roman"/>
                <a:cs typeface="Simplified Arabic"/>
              </a:rPr>
              <a:t>التعريفات: 82، وقد ذكرناه آنفاً في حكم النون الساكنة والتنوين.</a:t>
            </a:r>
            <a:endParaRPr lang="en-US" sz="1400" dirty="0">
              <a:solidFill>
                <a:schemeClr val="tx1"/>
              </a:solidFill>
              <a:latin typeface="Times New Roman"/>
              <a:ea typeface="Times New Roman"/>
            </a:endParaRPr>
          </a:p>
          <a:p>
            <a:pPr marL="245110" indent="-228600" algn="justLow">
              <a:tabLst>
                <a:tab pos="130810" algn="l"/>
              </a:tabLst>
            </a:pPr>
            <a:r>
              <a:rPr lang="ar-IQ" sz="1400" baseline="30000" dirty="0" smtClean="0">
                <a:solidFill>
                  <a:schemeClr val="tx1"/>
                </a:solidFill>
                <a:latin typeface="Times New Roman"/>
                <a:ea typeface="Times New Roman"/>
                <a:cs typeface="Simplified Arabic"/>
              </a:rPr>
              <a:t>(2)</a:t>
            </a:r>
            <a:r>
              <a:rPr lang="ar-IQ" sz="1400" dirty="0" smtClean="0">
                <a:solidFill>
                  <a:schemeClr val="tx1"/>
                </a:solidFill>
                <a:latin typeface="Times New Roman"/>
                <a:ea typeface="Times New Roman"/>
                <a:cs typeface="Simplified Arabic"/>
              </a:rPr>
              <a:t>    </a:t>
            </a:r>
            <a:r>
              <a:rPr lang="ar-IQ" sz="1400" dirty="0">
                <a:solidFill>
                  <a:schemeClr val="tx1"/>
                </a:solidFill>
                <a:latin typeface="Times New Roman"/>
                <a:ea typeface="Times New Roman"/>
                <a:cs typeface="Simplified Arabic"/>
              </a:rPr>
              <a:t>فن التجويد: 35.   </a:t>
            </a:r>
            <a:endParaRPr lang="en-US" sz="1400" dirty="0">
              <a:solidFill>
                <a:schemeClr val="tx1"/>
              </a:solidFill>
              <a:latin typeface="Times New Roman"/>
              <a:ea typeface="Times New Roman"/>
            </a:endParaRPr>
          </a:p>
          <a:p>
            <a:pPr marL="245110" indent="-228600" algn="justLow">
              <a:tabLst>
                <a:tab pos="130810" algn="l"/>
              </a:tabLst>
            </a:pPr>
            <a:r>
              <a:rPr lang="ar-IQ" sz="1400" baseline="30000" dirty="0" smtClean="0">
                <a:solidFill>
                  <a:schemeClr val="tx1"/>
                </a:solidFill>
                <a:latin typeface="Times New Roman"/>
                <a:ea typeface="Times New Roman"/>
                <a:cs typeface="Simplified Arabic"/>
              </a:rPr>
              <a:t>(3)</a:t>
            </a:r>
            <a:r>
              <a:rPr lang="ar-IQ" sz="1400" dirty="0" smtClean="0">
                <a:solidFill>
                  <a:schemeClr val="tx1"/>
                </a:solidFill>
                <a:latin typeface="Times New Roman"/>
                <a:ea typeface="Times New Roman"/>
                <a:cs typeface="Simplified Arabic"/>
              </a:rPr>
              <a:t>   </a:t>
            </a:r>
            <a:r>
              <a:rPr lang="ar-IQ" sz="1400" dirty="0">
                <a:solidFill>
                  <a:schemeClr val="tx1"/>
                </a:solidFill>
                <a:latin typeface="Times New Roman"/>
                <a:ea typeface="Times New Roman"/>
                <a:cs typeface="Simplified Arabic"/>
              </a:rPr>
              <a:t>وسبب تسمية الإخفاء الشفوي هو لخروج الميم من بين الشفتين. ينظر: النشر في القراءات العشر: 1/222.</a:t>
            </a:r>
            <a:endParaRPr lang="en-US" sz="1400" dirty="0">
              <a:solidFill>
                <a:schemeClr val="tx1"/>
              </a:solidFill>
              <a:effectLst/>
              <a:latin typeface="Times New Roman"/>
              <a:ea typeface="Times New Roman"/>
            </a:endParaRPr>
          </a:p>
        </p:txBody>
      </p:sp>
      <p:sp>
        <p:nvSpPr>
          <p:cNvPr id="12" name="مربع نص 11"/>
          <p:cNvSpPr txBox="1"/>
          <p:nvPr/>
        </p:nvSpPr>
        <p:spPr>
          <a:xfrm>
            <a:off x="7771427" y="2499742"/>
            <a:ext cx="1210151"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الاخفاء</a:t>
            </a:r>
            <a:endParaRPr lang="en-US" sz="1600" b="1" dirty="0">
              <a:effectLst/>
              <a:latin typeface="Times New Roman"/>
              <a:ea typeface="Times New Roman"/>
            </a:endParaRPr>
          </a:p>
        </p:txBody>
      </p:sp>
      <p:sp>
        <p:nvSpPr>
          <p:cNvPr id="15" name="مربع نص 14"/>
          <p:cNvSpPr txBox="1"/>
          <p:nvPr/>
        </p:nvSpPr>
        <p:spPr>
          <a:xfrm>
            <a:off x="4675339" y="2067694"/>
            <a:ext cx="1264900" cy="346247"/>
          </a:xfrm>
          <a:prstGeom prst="rect">
            <a:avLst/>
          </a:prstGeom>
          <a:solidFill>
            <a:schemeClr val="accent3">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3. الاظهار</a:t>
            </a:r>
            <a:endParaRPr lang="en-US"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5"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35" dur="1000" fill="hold"/>
                                        <p:tgtEl>
                                          <p:spTgt spid="8"/>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5"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45"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46"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47" dur="1000" fill="hold"/>
                                        <p:tgtEl>
                                          <p:spTgt spid="10"/>
                                        </p:tgtEl>
                                        <p:attrNameLst>
                                          <p:attrName>ppt_h</p:attrName>
                                        </p:attrNameLst>
                                      </p:cBhvr>
                                      <p:tavLst>
                                        <p:tav tm="0">
                                          <p:val>
                                            <p:strVal val="#ppt_h"/>
                                          </p:val>
                                        </p:tav>
                                        <p:tav tm="100000">
                                          <p:val>
                                            <p:strVal val="#ppt_h"/>
                                          </p:val>
                                        </p:tav>
                                      </p:tavLst>
                                    </p:anim>
                                    <p:anim calcmode="lin" valueType="num">
                                      <p:cBhvr>
                                        <p:cTn id="48"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49"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50"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51" dur="1000" decel="50000">
                                          <p:stCondLst>
                                            <p:cond delay="0"/>
                                          </p:stCondLst>
                                        </p:cTn>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iterate type="wd">
                                    <p:tmPct val="10000"/>
                                  </p:iterate>
                                  <p:childTnLst>
                                    <p:set>
                                      <p:cBhvr>
                                        <p:cTn id="55" dur="1" fill="hold">
                                          <p:stCondLst>
                                            <p:cond delay="0"/>
                                          </p:stCondLst>
                                        </p:cTn>
                                        <p:tgtEl>
                                          <p:spTgt spid="11"/>
                                        </p:tgtEl>
                                        <p:attrNameLst>
                                          <p:attrName>style.visibility</p:attrName>
                                        </p:attrNameLst>
                                      </p:cBhvr>
                                      <p:to>
                                        <p:strVal val="visible"/>
                                      </p:to>
                                    </p:set>
                                    <p:animScale>
                                      <p:cBhvr>
                                        <p:cTn id="56"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11"/>
                                        </p:tgtEl>
                                        <p:attrNameLst>
                                          <p:attrName>ppt_x</p:attrName>
                                          <p:attrName>ppt_y</p:attrName>
                                        </p:attrNameLst>
                                      </p:cBhvr>
                                    </p:animMotion>
                                    <p:animEffect transition="in" filter="fade">
                                      <p:cBhvr>
                                        <p:cTn id="58" dur="10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66" dur="1000" fill="hold"/>
                                        <p:tgtEl>
                                          <p:spTgt spid="12"/>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25"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76"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77"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78" dur="1000" fill="hold"/>
                                        <p:tgtEl>
                                          <p:spTgt spid="15"/>
                                        </p:tgtEl>
                                        <p:attrNameLst>
                                          <p:attrName>ppt_h</p:attrName>
                                        </p:attrNameLst>
                                      </p:cBhvr>
                                      <p:tavLst>
                                        <p:tav tm="0">
                                          <p:val>
                                            <p:strVal val="#ppt_h"/>
                                          </p:val>
                                        </p:tav>
                                        <p:tav tm="100000">
                                          <p:val>
                                            <p:strVal val="#ppt_h"/>
                                          </p:val>
                                        </p:tav>
                                      </p:tavLst>
                                    </p:anim>
                                    <p:anim calcmode="lin" valueType="num">
                                      <p:cBhvr>
                                        <p:cTn id="79"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80"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81"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82" dur="1000" decel="50000">
                                          <p:stCondLst>
                                            <p:cond delay="0"/>
                                          </p:stCondLst>
                                        </p:cTn>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8" grpId="0" animBg="1"/>
      <p:bldP spid="10" grpId="0" animBg="1"/>
      <p:bldP spid="11" grpId="0" animBg="1"/>
      <p:bldP spid="12"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1415275" y="411510"/>
            <a:ext cx="7560841" cy="2008240"/>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p:txBody>
      </p:sp>
      <p:sp>
        <p:nvSpPr>
          <p:cNvPr id="5" name="مربع نص 4"/>
          <p:cNvSpPr txBox="1"/>
          <p:nvPr/>
        </p:nvSpPr>
        <p:spPr>
          <a:xfrm>
            <a:off x="1337301" y="3291830"/>
            <a:ext cx="7611719" cy="1300354"/>
          </a:xfrm>
          <a:prstGeom prst="rect">
            <a:avLst/>
          </a:prstGeom>
          <a:solidFill>
            <a:schemeClr val="accent3">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    وسبب </a:t>
            </a:r>
            <a:r>
              <a:rPr lang="ar-IQ" dirty="0">
                <a:solidFill>
                  <a:srgbClr val="000000"/>
                </a:solidFill>
                <a:latin typeface="Times New Roman"/>
                <a:ea typeface="Times New Roman"/>
                <a:cs typeface="Simplified Arabic"/>
              </a:rPr>
              <a:t>هذا الإخفاء أنَّ الميم والباء لما اشتركتا في المخرج وتجانستا في الصفة (</a:t>
            </a:r>
            <a:r>
              <a:rPr lang="ar-IQ" dirty="0" err="1">
                <a:solidFill>
                  <a:srgbClr val="000000"/>
                </a:solidFill>
                <a:latin typeface="Times New Roman"/>
                <a:ea typeface="Times New Roman"/>
                <a:cs typeface="Simplified Arabic"/>
              </a:rPr>
              <a:t>الإنفتاح</a:t>
            </a:r>
            <a:r>
              <a:rPr lang="ar-IQ" dirty="0">
                <a:solidFill>
                  <a:srgbClr val="000000"/>
                </a:solidFill>
                <a:latin typeface="Times New Roman"/>
                <a:ea typeface="Times New Roman"/>
                <a:cs typeface="Simplified Arabic"/>
              </a:rPr>
              <a:t>) ثقل الإظهار والإدغام، فعدل بهما إلى الإخفاء مع (الغنة</a:t>
            </a:r>
            <a:r>
              <a:rPr lang="ar-IQ"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p>
          <a:p>
            <a:pPr algn="justLow"/>
            <a:endParaRPr lang="ar-IQ" sz="1400" dirty="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marL="245110" indent="-228600" algn="justLow">
              <a:tabLst>
                <a:tab pos="130810" algn="l"/>
              </a:tabLst>
            </a:pPr>
            <a:r>
              <a:rPr lang="ar-IQ" sz="1600" baseline="30000" dirty="0" smtClean="0">
                <a:latin typeface="Times New Roman"/>
                <a:ea typeface="Times New Roman"/>
                <a:cs typeface="Simplified Arabic"/>
              </a:rPr>
              <a:t>(1)</a:t>
            </a:r>
            <a:r>
              <a:rPr lang="ar-IQ" sz="1600" dirty="0" smtClean="0">
                <a:latin typeface="Times New Roman"/>
                <a:ea typeface="Times New Roman"/>
                <a:cs typeface="Simplified Arabic"/>
              </a:rPr>
              <a:t>   </a:t>
            </a:r>
            <a:r>
              <a:rPr lang="ar-IQ" sz="1600" dirty="0">
                <a:latin typeface="Times New Roman"/>
                <a:ea typeface="Times New Roman"/>
                <a:cs typeface="Simplified Arabic"/>
              </a:rPr>
              <a:t>ينظر: نزهة القارئ وتحفة البارئ: 35.</a:t>
            </a:r>
            <a:endParaRPr lang="en-US" sz="1050" dirty="0">
              <a:effectLst/>
              <a:latin typeface="Times New Roman"/>
              <a:ea typeface="Times New Roman"/>
            </a:endParaRPr>
          </a:p>
        </p:txBody>
      </p:sp>
      <p:sp>
        <p:nvSpPr>
          <p:cNvPr id="6" name="مربع نص 5"/>
          <p:cNvSpPr txBox="1"/>
          <p:nvPr/>
        </p:nvSpPr>
        <p:spPr>
          <a:xfrm>
            <a:off x="7650902" y="2724479"/>
            <a:ext cx="1281395"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  </a:t>
            </a:r>
            <a:r>
              <a:rPr lang="ar-IQ" b="1" dirty="0" smtClean="0">
                <a:solidFill>
                  <a:srgbClr val="000000"/>
                </a:solidFill>
                <a:latin typeface="Times New Roman"/>
                <a:ea typeface="Times New Roman"/>
                <a:cs typeface="Monotype Koufi"/>
              </a:rPr>
              <a:t>علة الاخفاء</a:t>
            </a:r>
            <a:endParaRPr lang="en-US" dirty="0">
              <a:effectLst/>
              <a:latin typeface="Times New Roman"/>
              <a:ea typeface="Times New Roman"/>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1722" y="411510"/>
            <a:ext cx="5416550" cy="197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511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5"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9" dur="1000" fill="hold"/>
                                        <p:tgtEl>
                                          <p:spTgt spid="6"/>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مربع نص 5"/>
          <p:cNvSpPr txBox="1"/>
          <p:nvPr/>
        </p:nvSpPr>
        <p:spPr>
          <a:xfrm>
            <a:off x="1403648" y="2643758"/>
            <a:ext cx="7560841" cy="2285239"/>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endParaRPr lang="ar-IQ" dirty="0" smtClean="0">
              <a:effectLst/>
              <a:latin typeface="Times New Roman"/>
              <a:ea typeface="Times New Roman"/>
            </a:endParaRPr>
          </a:p>
          <a:p>
            <a:pPr algn="justLow"/>
            <a:endParaRPr lang="ar-IQ" dirty="0">
              <a:latin typeface="Times New Roman"/>
              <a:ea typeface="Times New Roman"/>
            </a:endParaRPr>
          </a:p>
          <a:p>
            <a:pPr algn="justLow"/>
            <a:endParaRPr lang="ar-IQ" dirty="0" smtClean="0">
              <a:latin typeface="Times New Roman"/>
              <a:ea typeface="Times New Roman"/>
            </a:endParaRPr>
          </a:p>
          <a:p>
            <a:pPr algn="justLow"/>
            <a:endParaRPr lang="ar-IQ" dirty="0">
              <a:latin typeface="Times New Roman"/>
              <a:ea typeface="Times New Roman"/>
            </a:endParaRPr>
          </a:p>
          <a:p>
            <a:pPr algn="justLow"/>
            <a:endParaRPr lang="ar-IQ" dirty="0" smtClean="0">
              <a:latin typeface="Times New Roman"/>
              <a:ea typeface="Times New Roman"/>
            </a:endParaRPr>
          </a:p>
          <a:p>
            <a:pPr algn="justLow"/>
            <a:endParaRPr lang="ar-IQ" dirty="0">
              <a:latin typeface="Times New Roman"/>
              <a:ea typeface="Times New Roman"/>
            </a:endParaRPr>
          </a:p>
          <a:p>
            <a:pPr algn="justLow"/>
            <a:endParaRPr lang="ar-IQ" dirty="0" smtClean="0">
              <a:latin typeface="Times New Roman"/>
              <a:ea typeface="Times New Roman"/>
            </a:endParaRPr>
          </a:p>
          <a:p>
            <a:pPr algn="justLow"/>
            <a:endParaRPr lang="ar-IQ" dirty="0" smtClean="0">
              <a:latin typeface="Times New Roman"/>
              <a:ea typeface="Times New Roman"/>
            </a:endParaRPr>
          </a:p>
        </p:txBody>
      </p:sp>
      <p:sp>
        <p:nvSpPr>
          <p:cNvPr id="8" name="مربع نص 7"/>
          <p:cNvSpPr txBox="1"/>
          <p:nvPr/>
        </p:nvSpPr>
        <p:spPr>
          <a:xfrm>
            <a:off x="1403648" y="483518"/>
            <a:ext cx="7560841" cy="2039018"/>
          </a:xfrm>
          <a:prstGeom prst="rect">
            <a:avLst/>
          </a:prstGeom>
          <a:solidFill>
            <a:schemeClr val="accent3">
              <a:lumMod val="20000"/>
              <a:lumOff val="80000"/>
            </a:schemeClr>
          </a:solidFill>
        </p:spPr>
        <p:style>
          <a:lnRef idx="1">
            <a:schemeClr val="accent3"/>
          </a:lnRef>
          <a:fillRef idx="3">
            <a:schemeClr val="accent3"/>
          </a:fillRef>
          <a:effectRef idx="2">
            <a:schemeClr val="accent3"/>
          </a:effectRef>
          <a:fontRef idx="minor">
            <a:schemeClr val="lt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	لغةً: " إدخال الشيء في الشيء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ومنه يقال: الإدغام: إدخال اللجام في أفواه الدواب.</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واصطلاحاً: تدغم الميم الساكنة إذا لاقت ميماً متحركة بحيث يصيران ميماً واحدة مشددة (بغنة) ويسمى إدغام </a:t>
            </a:r>
            <a:r>
              <a:rPr lang="ar-IQ" dirty="0" smtClean="0">
                <a:solidFill>
                  <a:srgbClr val="000000"/>
                </a:solidFill>
                <a:latin typeface="Times New Roman"/>
                <a:ea typeface="Times New Roman"/>
                <a:cs typeface="Simplified Arabic"/>
              </a:rPr>
              <a:t>المثلين</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أو المتماثلين، وسواءً كانت هذه الميم أصلية كما تقدم أم مقلوبة عن النون الساكنة، نحو (</a:t>
            </a:r>
            <a:r>
              <a:rPr lang="ar-IQ" b="1" dirty="0">
                <a:solidFill>
                  <a:srgbClr val="000000"/>
                </a:solidFill>
                <a:latin typeface="Times New Roman"/>
                <a:ea typeface="Times New Roman"/>
                <a:cs typeface="Simplified Arabic"/>
              </a:rPr>
              <a:t>منْ مال</a:t>
            </a:r>
            <a:r>
              <a:rPr lang="ar-IQ" dirty="0">
                <a:solidFill>
                  <a:srgbClr val="000000"/>
                </a:solidFill>
                <a:latin typeface="Times New Roman"/>
                <a:ea typeface="Times New Roman"/>
                <a:cs typeface="Simplified Arabic"/>
              </a:rPr>
              <a:t>) فتصير (</a:t>
            </a:r>
            <a:r>
              <a:rPr lang="ar-IQ" b="1" dirty="0">
                <a:solidFill>
                  <a:srgbClr val="000000"/>
                </a:solidFill>
                <a:latin typeface="Times New Roman"/>
                <a:ea typeface="Times New Roman"/>
                <a:cs typeface="Simplified Arabic"/>
              </a:rPr>
              <a:t>مِمّال</a:t>
            </a:r>
            <a:r>
              <a:rPr lang="ar-IQ" dirty="0">
                <a:solidFill>
                  <a:srgbClr val="000000"/>
                </a:solidFill>
                <a:latin typeface="Times New Roman"/>
                <a:ea typeface="Times New Roman"/>
                <a:cs typeface="Simplified Arabic"/>
              </a:rPr>
              <a:t>) و(</a:t>
            </a:r>
            <a:r>
              <a:rPr lang="ar-IQ" b="1" dirty="0">
                <a:solidFill>
                  <a:srgbClr val="000000"/>
                </a:solidFill>
                <a:latin typeface="Times New Roman"/>
                <a:ea typeface="Times New Roman"/>
                <a:cs typeface="Simplified Arabic"/>
              </a:rPr>
              <a:t>منْ ماء</a:t>
            </a:r>
            <a:r>
              <a:rPr lang="ar-IQ" dirty="0">
                <a:solidFill>
                  <a:srgbClr val="000000"/>
                </a:solidFill>
                <a:latin typeface="Times New Roman"/>
                <a:ea typeface="Times New Roman"/>
                <a:cs typeface="Simplified Arabic"/>
              </a:rPr>
              <a:t>) فتصير (</a:t>
            </a:r>
            <a:r>
              <a:rPr lang="ar-IQ" b="1" dirty="0" err="1">
                <a:solidFill>
                  <a:srgbClr val="000000"/>
                </a:solidFill>
                <a:latin typeface="Times New Roman"/>
                <a:ea typeface="Times New Roman"/>
                <a:cs typeface="Simplified Arabic"/>
              </a:rPr>
              <a:t>مِمّاء</a:t>
            </a:r>
            <a:r>
              <a:rPr lang="ar-IQ" dirty="0" smtClean="0">
                <a:solidFill>
                  <a:srgbClr val="000000"/>
                </a:solidFill>
                <a:latin typeface="Times New Roman"/>
                <a:ea typeface="Times New Roman"/>
                <a:cs typeface="Simplified Arabic"/>
              </a:rPr>
              <a:t>).</a:t>
            </a:r>
          </a:p>
          <a:p>
            <a:pPr algn="justLow"/>
            <a:endParaRPr lang="ar-IQ" sz="1400" dirty="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marL="245110" indent="-228600" algn="justLow">
              <a:tabLst>
                <a:tab pos="130810" algn="l"/>
              </a:tabLst>
            </a:pPr>
            <a:r>
              <a:rPr lang="ar-IQ" sz="1400" baseline="30000" dirty="0" smtClean="0">
                <a:solidFill>
                  <a:schemeClr val="tx1"/>
                </a:solidFill>
                <a:latin typeface="Times New Roman"/>
                <a:ea typeface="Times New Roman"/>
                <a:cs typeface="Simplified Arabic"/>
              </a:rPr>
              <a:t>(1)</a:t>
            </a:r>
            <a:r>
              <a:rPr lang="ar-IQ" sz="1400" dirty="0" smtClean="0">
                <a:solidFill>
                  <a:schemeClr val="tx1"/>
                </a:solidFill>
                <a:latin typeface="Times New Roman"/>
                <a:ea typeface="Times New Roman"/>
                <a:cs typeface="Simplified Arabic"/>
              </a:rPr>
              <a:t>   </a:t>
            </a:r>
            <a:r>
              <a:rPr lang="ar-IQ" sz="1400" dirty="0">
                <a:solidFill>
                  <a:schemeClr val="tx1"/>
                </a:solidFill>
                <a:latin typeface="Times New Roman"/>
                <a:ea typeface="Times New Roman"/>
                <a:cs typeface="Simplified Arabic"/>
              </a:rPr>
              <a:t>التعريفات: 13، وقد ذكرناه آنفاً في حكم النون الساكنة والتنوين.</a:t>
            </a:r>
            <a:endParaRPr lang="en-US" sz="1400" dirty="0">
              <a:solidFill>
                <a:schemeClr val="tx1"/>
              </a:solidFill>
              <a:latin typeface="Times New Roman"/>
              <a:ea typeface="Times New Roman"/>
            </a:endParaRPr>
          </a:p>
          <a:p>
            <a:pPr marL="245110" indent="-228600" algn="justLow">
              <a:tabLst>
                <a:tab pos="130810" algn="l"/>
              </a:tabLst>
            </a:pPr>
            <a:r>
              <a:rPr lang="ar-IQ" sz="1400" baseline="30000" dirty="0" smtClean="0">
                <a:solidFill>
                  <a:schemeClr val="tx1"/>
                </a:solidFill>
                <a:latin typeface="Times New Roman"/>
                <a:ea typeface="Times New Roman"/>
                <a:cs typeface="Simplified Arabic"/>
              </a:rPr>
              <a:t>(2)</a:t>
            </a:r>
            <a:r>
              <a:rPr lang="ar-IQ" sz="1400" dirty="0" smtClean="0">
                <a:solidFill>
                  <a:schemeClr val="tx1"/>
                </a:solidFill>
                <a:latin typeface="Times New Roman"/>
                <a:ea typeface="Times New Roman"/>
                <a:cs typeface="Simplified Arabic"/>
              </a:rPr>
              <a:t>   </a:t>
            </a:r>
            <a:r>
              <a:rPr lang="ar-IQ" sz="1400" dirty="0">
                <a:solidFill>
                  <a:schemeClr val="tx1"/>
                </a:solidFill>
                <a:latin typeface="Times New Roman"/>
                <a:ea typeface="Times New Roman"/>
                <a:cs typeface="Simplified Arabic"/>
              </a:rPr>
              <a:t>ينظر: نزهة القارئ وتحفة البارئ: 39.</a:t>
            </a:r>
            <a:endParaRPr lang="en-US" sz="1400" dirty="0">
              <a:solidFill>
                <a:schemeClr val="tx1"/>
              </a:solidFill>
              <a:effectLst/>
              <a:latin typeface="Times New Roman"/>
              <a:ea typeface="Times New Roman"/>
            </a:endParaRPr>
          </a:p>
        </p:txBody>
      </p:sp>
      <p:sp>
        <p:nvSpPr>
          <p:cNvPr id="9" name="مربع نص 8"/>
          <p:cNvSpPr txBox="1"/>
          <p:nvPr/>
        </p:nvSpPr>
        <p:spPr>
          <a:xfrm>
            <a:off x="7577438" y="22362"/>
            <a:ext cx="1281395"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b="1" dirty="0" smtClean="0">
                <a:solidFill>
                  <a:srgbClr val="000000"/>
                </a:solidFill>
                <a:latin typeface="Times New Roman"/>
                <a:ea typeface="Times New Roman"/>
                <a:cs typeface="Monotype Koufi"/>
              </a:rPr>
              <a:t>   </a:t>
            </a:r>
            <a:r>
              <a:rPr lang="ar-IQ" dirty="0">
                <a:solidFill>
                  <a:srgbClr val="000000"/>
                </a:solidFill>
                <a:latin typeface="Times New Roman"/>
                <a:ea typeface="Times New Roman"/>
                <a:cs typeface="Monotype Koufi"/>
              </a:rPr>
              <a:t>الإدغام:</a:t>
            </a:r>
            <a:endParaRPr lang="en-US" dirty="0">
              <a:effectLst/>
              <a:latin typeface="Times New Roman"/>
              <a:ea typeface="Times New Roman"/>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6584" y="2740025"/>
            <a:ext cx="5416550" cy="240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105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iterate type="wd">
                                    <p:tmPct val="10000"/>
                                  </p:iterate>
                                  <p:childTnLst>
                                    <p:set>
                                      <p:cBhvr>
                                        <p:cTn id="13" dur="1" fill="hold">
                                          <p:stCondLst>
                                            <p:cond delay="0"/>
                                          </p:stCondLst>
                                        </p:cTn>
                                        <p:tgtEl>
                                          <p:spTgt spid="8"/>
                                        </p:tgtEl>
                                        <p:attrNameLst>
                                          <p:attrName>style.visibility</p:attrName>
                                        </p:attrNameLst>
                                      </p:cBhvr>
                                      <p:to>
                                        <p:strVal val="visible"/>
                                      </p:to>
                                    </p:set>
                                    <p:animScale>
                                      <p:cBhvr>
                                        <p:cTn id="14"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8"/>
                                        </p:tgtEl>
                                        <p:attrNameLst>
                                          <p:attrName>ppt_x</p:attrName>
                                          <p:attrName>ppt_y</p:attrName>
                                        </p:attrNameLst>
                                      </p:cBhvr>
                                    </p:animMotion>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24" dur="1000" fill="hold"/>
                                        <p:tgtEl>
                                          <p:spTgt spid="9"/>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مربع نص 3"/>
          <p:cNvSpPr txBox="1"/>
          <p:nvPr/>
        </p:nvSpPr>
        <p:spPr>
          <a:xfrm>
            <a:off x="1475656" y="915565"/>
            <a:ext cx="7560841" cy="3126495"/>
          </a:xfrm>
          <a:prstGeom prst="rect">
            <a:avLst/>
          </a:prstGeom>
          <a:solidFill>
            <a:schemeClr val="accent4">
              <a:lumMod val="20000"/>
              <a:lumOff val="80000"/>
            </a:schemeClr>
          </a:solidFill>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لغةً: " هو التَبيين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ومنه أظهر الشيء أي بيّنه.</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واصطلاحاً: إذا وقع بعد الميم الساكنة أحد حروف التي هي ماعدا (الباء والميم) يكون النطق بالميم المذكورة ظاهراً على غير </a:t>
            </a:r>
            <a:r>
              <a:rPr lang="ar-IQ" dirty="0" smtClean="0">
                <a:solidFill>
                  <a:srgbClr val="000000"/>
                </a:solidFill>
                <a:latin typeface="Times New Roman"/>
                <a:ea typeface="Times New Roman"/>
                <a:cs typeface="Simplified Arabic"/>
              </a:rPr>
              <a:t>غنة</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rtl="0"/>
            <a:r>
              <a:rPr lang="ar-IQ" dirty="0">
                <a:solidFill>
                  <a:srgbClr val="000000"/>
                </a:solidFill>
                <a:latin typeface="Times New Roman"/>
                <a:ea typeface="Times New Roman"/>
                <a:cs typeface="Simplified Arabic"/>
              </a:rPr>
              <a:t>	وجوب عدم الغنّ في الميم الساكنة عندما يأتي بعدها أحد حروف الهجاء غير الباء والميم، ويسمى هذا إظهاراً شفوياً. وتكون أشد إظهاراً عند الواو والفاء، لقرب مخرج الميم من مخرجيهما، لئلا يحصل الإخفاء وإذا ظهرت في ذلك فليتحفظ </a:t>
            </a:r>
            <a:endParaRPr lang="en-US" dirty="0" smtClean="0">
              <a:solidFill>
                <a:srgbClr val="000000"/>
              </a:solidFill>
              <a:latin typeface="Times New Roman"/>
              <a:ea typeface="Times New Roman"/>
              <a:cs typeface="Simplified Arabic"/>
            </a:endParaRPr>
          </a:p>
          <a:p>
            <a:pPr rtl="0"/>
            <a:r>
              <a:rPr lang="ar-IQ" dirty="0" smtClean="0">
                <a:solidFill>
                  <a:srgbClr val="000000"/>
                </a:solidFill>
                <a:latin typeface="Times New Roman"/>
                <a:ea typeface="Times New Roman"/>
                <a:cs typeface="Simplified Arabic"/>
              </a:rPr>
              <a:t>بإسكانها </a:t>
            </a:r>
            <a:r>
              <a:rPr lang="ar-IQ" dirty="0">
                <a:solidFill>
                  <a:srgbClr val="000000"/>
                </a:solidFill>
                <a:latin typeface="Times New Roman"/>
                <a:ea typeface="Times New Roman"/>
                <a:cs typeface="Simplified Arabic"/>
              </a:rPr>
              <a:t>ويتحرز من تحريكها نحو: </a:t>
            </a:r>
            <a:r>
              <a:rPr lang="ar-SA" b="1" dirty="0" err="1">
                <a:solidFill>
                  <a:srgbClr val="000000"/>
                </a:solidFill>
                <a:latin typeface="Times New Roman"/>
                <a:ea typeface="Times New Roman"/>
                <a:cs typeface="QCF2BSML"/>
              </a:rPr>
              <a:t>ﱡﭐ</a:t>
            </a:r>
            <a:r>
              <a:rPr lang="ar-SA" b="1" dirty="0">
                <a:solidFill>
                  <a:srgbClr val="000000"/>
                </a:solidFill>
                <a:latin typeface="Times New Roman"/>
                <a:ea typeface="Times New Roman"/>
                <a:cs typeface="QCF2001"/>
              </a:rPr>
              <a:t> ﱡ  ﱢ ﱣ </a:t>
            </a:r>
            <a:r>
              <a:rPr lang="ar-SA" b="1" dirty="0">
                <a:solidFill>
                  <a:srgbClr val="000000"/>
                </a:solidFill>
                <a:latin typeface="Times New Roman"/>
                <a:ea typeface="Times New Roman"/>
                <a:cs typeface="QCF2BSML"/>
              </a:rPr>
              <a:t>ﱠ </a:t>
            </a:r>
            <a:r>
              <a:rPr lang="ar-SA" dirty="0">
                <a:solidFill>
                  <a:srgbClr val="000000"/>
                </a:solidFill>
                <a:latin typeface="QCF2BSML"/>
                <a:ea typeface="Times New Roman"/>
                <a:cs typeface="Simplified Arabic"/>
              </a:rPr>
              <a:t>،الفاتحة:7،</a:t>
            </a:r>
            <a:r>
              <a:rPr lang="ar-SA" dirty="0">
                <a:solidFill>
                  <a:srgbClr val="9DAB0C"/>
                </a:solidFill>
                <a:latin typeface="Times New Roman"/>
                <a:ea typeface="Times New Roman"/>
                <a:cs typeface="Simplified Arabic"/>
              </a:rPr>
              <a:t> </a:t>
            </a:r>
            <a:r>
              <a:rPr lang="ar-IQ" dirty="0">
                <a:solidFill>
                  <a:srgbClr val="000000"/>
                </a:solidFill>
                <a:latin typeface="Times New Roman"/>
                <a:ea typeface="Times New Roman"/>
                <a:cs typeface="Simplified Arabic"/>
              </a:rPr>
              <a:t>و</a:t>
            </a:r>
            <a:r>
              <a:rPr lang="ar-SA" dirty="0" err="1">
                <a:solidFill>
                  <a:srgbClr val="000000"/>
                </a:solidFill>
                <a:latin typeface="Times New Roman"/>
                <a:ea typeface="Times New Roman"/>
                <a:cs typeface="QCF2BSML"/>
              </a:rPr>
              <a:t>ﭐ</a:t>
            </a:r>
            <a:r>
              <a:rPr lang="ar-SA" b="1" dirty="0" err="1">
                <a:solidFill>
                  <a:srgbClr val="000000"/>
                </a:solidFill>
                <a:latin typeface="Times New Roman"/>
                <a:ea typeface="Times New Roman"/>
                <a:cs typeface="QCF2BSML"/>
              </a:rPr>
              <a:t>ﱡﭐ</a:t>
            </a:r>
            <a:r>
              <a:rPr lang="ar-SA" b="1" dirty="0">
                <a:solidFill>
                  <a:srgbClr val="000000"/>
                </a:solidFill>
                <a:latin typeface="Times New Roman"/>
                <a:ea typeface="Times New Roman"/>
                <a:cs typeface="QCF2582"/>
              </a:rPr>
              <a:t> ﱈ ﱉ ﱊ </a:t>
            </a:r>
            <a:r>
              <a:rPr lang="ar-SA" b="1" dirty="0" err="1" smtClean="0">
                <a:solidFill>
                  <a:srgbClr val="000000"/>
                </a:solidFill>
                <a:latin typeface="Times New Roman"/>
                <a:ea typeface="Times New Roman"/>
                <a:cs typeface="QCF2582"/>
              </a:rPr>
              <a:t>ﱋ</a:t>
            </a:r>
            <a:r>
              <a:rPr lang="ar-SA" b="1" dirty="0" err="1" smtClean="0">
                <a:solidFill>
                  <a:srgbClr val="000000"/>
                </a:solidFill>
                <a:latin typeface="Times New Roman"/>
                <a:ea typeface="Times New Roman"/>
                <a:cs typeface="QCF2BSML"/>
              </a:rPr>
              <a:t>ﱠ</a:t>
            </a:r>
            <a:r>
              <a:rPr lang="ar-SA" dirty="0">
                <a:solidFill>
                  <a:srgbClr val="000000"/>
                </a:solidFill>
                <a:latin typeface="QCF2BSML"/>
                <a:ea typeface="Times New Roman"/>
                <a:cs typeface="Simplified Arabic"/>
              </a:rPr>
              <a:t>، النبأ:3.</a:t>
            </a:r>
            <a:endParaRPr lang="en-US" dirty="0">
              <a:latin typeface="Times New Roman"/>
              <a:ea typeface="Times New Roman"/>
            </a:endParaRPr>
          </a:p>
          <a:p>
            <a:pPr marL="245110" indent="-228600" algn="justLow">
              <a:tabLst>
                <a:tab pos="130810" algn="l"/>
              </a:tabLst>
            </a:pPr>
            <a:endParaRPr lang="ar-IQ" sz="1200" baseline="30000" dirty="0" smtClean="0">
              <a:latin typeface="Times New Roman"/>
              <a:ea typeface="Times New Roman"/>
              <a:cs typeface="Simplified Arabic"/>
            </a:endParaRPr>
          </a:p>
          <a:p>
            <a:pPr marL="245110" indent="-228600" algn="justLow">
              <a:tabLst>
                <a:tab pos="130810" algn="l"/>
              </a:tabLst>
            </a:pPr>
            <a:endParaRPr lang="ar-IQ" sz="1400" baseline="30000" dirty="0">
              <a:latin typeface="Times New Roman"/>
              <a:ea typeface="Times New Roman"/>
              <a:cs typeface="Simplified Arabic"/>
            </a:endParaRPr>
          </a:p>
          <a:p>
            <a:pPr marL="245110" indent="-228600" algn="justLow">
              <a:tabLst>
                <a:tab pos="130810" algn="l"/>
              </a:tabLst>
            </a:pPr>
            <a:endParaRPr lang="ar-IQ" sz="1400" baseline="30000" dirty="0" smtClean="0">
              <a:latin typeface="Times New Roman"/>
              <a:ea typeface="Times New Roman"/>
              <a:cs typeface="Simplified Arabic"/>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لسان العرب (مادة ظهر): 8: 279 وقد ذكرناه آنفاً في حكم النون الساكنة والتنوين.</a:t>
            </a:r>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فن التجويد: 36.</a:t>
            </a:r>
            <a:endParaRPr lang="en-US" sz="1400" dirty="0">
              <a:effectLst/>
              <a:latin typeface="Times New Roman"/>
              <a:ea typeface="Times New Roman"/>
            </a:endParaRPr>
          </a:p>
        </p:txBody>
      </p:sp>
      <p:sp>
        <p:nvSpPr>
          <p:cNvPr id="6" name="مربع نص 5"/>
          <p:cNvSpPr txBox="1"/>
          <p:nvPr/>
        </p:nvSpPr>
        <p:spPr>
          <a:xfrm>
            <a:off x="7544344" y="368608"/>
            <a:ext cx="1281395" cy="346247"/>
          </a:xfrm>
          <a:prstGeom prst="rect">
            <a:avLst/>
          </a:prstGeom>
          <a:solidFill>
            <a:schemeClr val="accent3">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b="1" dirty="0" smtClean="0">
                <a:solidFill>
                  <a:srgbClr val="000000"/>
                </a:solidFill>
                <a:latin typeface="Times New Roman"/>
                <a:ea typeface="Times New Roman"/>
                <a:cs typeface="Monotype Koufi"/>
              </a:rPr>
              <a:t>   </a:t>
            </a:r>
            <a:r>
              <a:rPr lang="ar-IQ" dirty="0" smtClean="0">
                <a:solidFill>
                  <a:srgbClr val="000000"/>
                </a:solidFill>
                <a:latin typeface="Times New Roman"/>
                <a:ea typeface="Times New Roman"/>
                <a:cs typeface="Monotype Koufi"/>
              </a:rPr>
              <a:t>الإظهار</a:t>
            </a:r>
            <a:endParaRPr lang="en-US" dirty="0">
              <a:effectLst/>
              <a:latin typeface="Times New Roman"/>
              <a:ea typeface="Times New Roman"/>
            </a:endParaRPr>
          </a:p>
        </p:txBody>
      </p:sp>
    </p:spTree>
    <p:extLst>
      <p:ext uri="{BB962C8B-B14F-4D97-AF65-F5344CB8AC3E}">
        <p14:creationId xmlns:p14="http://schemas.microsoft.com/office/powerpoint/2010/main" val="305682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7" dur="1000" fill="hold"/>
                                        <p:tgtEl>
                                          <p:spTgt spid="6"/>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مربع نص 2"/>
          <p:cNvSpPr txBox="1"/>
          <p:nvPr/>
        </p:nvSpPr>
        <p:spPr>
          <a:xfrm>
            <a:off x="2123729" y="267494"/>
            <a:ext cx="6696744" cy="4809007"/>
          </a:xfrm>
          <a:prstGeom prst="rect">
            <a:avLst/>
          </a:prstGeom>
          <a:solidFill>
            <a:schemeClr val="accent4">
              <a:lumMod val="20000"/>
              <a:lumOff val="80000"/>
            </a:schemeClr>
          </a:solidFill>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ar-IQ" sz="1400" dirty="0">
              <a:latin typeface="Times New Roman"/>
              <a:ea typeface="Times New Roman"/>
            </a:endParaRPr>
          </a:p>
          <a:p>
            <a:pPr algn="justLow"/>
            <a:endParaRPr lang="ar-IQ" sz="1400" dirty="0" smtClean="0">
              <a:effectLst/>
              <a:latin typeface="Times New Roman"/>
              <a:ea typeface="Times New Roman"/>
            </a:endParaRPr>
          </a:p>
          <a:p>
            <a:pPr algn="justLow"/>
            <a:endParaRPr lang="en-US" sz="1400" dirty="0">
              <a:effectLst/>
              <a:latin typeface="Times New Roman"/>
              <a:ea typeface="Times New Roman"/>
            </a:endParaRPr>
          </a:p>
        </p:txBody>
      </p:sp>
      <p:graphicFrame>
        <p:nvGraphicFramePr>
          <p:cNvPr id="4" name="جدول 3"/>
          <p:cNvGraphicFramePr>
            <a:graphicFrameLocks noGrp="1"/>
          </p:cNvGraphicFramePr>
          <p:nvPr/>
        </p:nvGraphicFramePr>
        <p:xfrm>
          <a:off x="3181118" y="1487805"/>
          <a:ext cx="4207340" cy="3139440"/>
        </p:xfrm>
        <a:graphic>
          <a:graphicData uri="http://schemas.openxmlformats.org/drawingml/2006/table">
            <a:tbl>
              <a:tblPr rtl="1" firstRow="1" firstCol="1" lastRow="1" lastCol="1" bandRow="1" bandCol="1"/>
              <a:tblGrid>
                <a:gridCol w="440043"/>
                <a:gridCol w="1693607"/>
                <a:gridCol w="471039"/>
                <a:gridCol w="1602651"/>
              </a:tblGrid>
              <a:tr h="182928">
                <a:tc>
                  <a:txBody>
                    <a:bodyPr/>
                    <a:lstStyle/>
                    <a:p>
                      <a:pPr algn="ctr" rtl="1">
                        <a:spcAft>
                          <a:spcPts val="0"/>
                        </a:spcAft>
                      </a:pPr>
                      <a:r>
                        <a:rPr lang="ar-IQ" sz="1200" b="1">
                          <a:solidFill>
                            <a:srgbClr val="000000"/>
                          </a:solidFill>
                          <a:effectLst/>
                          <a:latin typeface="Times New Roman"/>
                          <a:ea typeface="Times New Roman"/>
                          <a:cs typeface="Simplified Arabic"/>
                        </a:rPr>
                        <a:t>الحرف</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a:solidFill>
                            <a:srgbClr val="000000"/>
                          </a:solidFill>
                          <a:effectLst/>
                          <a:latin typeface="Times New Roman"/>
                          <a:ea typeface="Times New Roman"/>
                          <a:cs typeface="Simplified Arabic"/>
                        </a:rPr>
                        <a:t>أمثلة الميم المظهرة</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a:solidFill>
                            <a:srgbClr val="000000"/>
                          </a:solidFill>
                          <a:effectLst/>
                          <a:latin typeface="Times New Roman"/>
                          <a:ea typeface="Times New Roman"/>
                          <a:cs typeface="Simplified Arabic"/>
                        </a:rPr>
                        <a:t>الحرف</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a:solidFill>
                            <a:srgbClr val="000000"/>
                          </a:solidFill>
                          <a:effectLst/>
                          <a:latin typeface="Times New Roman"/>
                          <a:ea typeface="Times New Roman"/>
                          <a:cs typeface="Simplified Arabic"/>
                        </a:rPr>
                        <a:t>أمثلة الميم المظهرة</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ء</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ايكمْ احسنُ عملا</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ض</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وامْضوا</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ت</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المْ تَرَ</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ط</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امثلهمْ طريقة</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ث</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لهمْ ثالث</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ظ</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وهمْ ظالمون</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ج</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خلق لكمْ جَنات</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ع</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وينصركمْ عليهم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ح</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وفي أموالهمْ حَق</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غ</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فعليهمْ غَضب</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د</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وامْدَدناهم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ف</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ذرأكمْ فيه</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ذ</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واتبعتهمْ ذُريتهم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ق</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بانهمْ قَوم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ر</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جاءكمْ رسول</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ك</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مالكمْ كيف</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ز</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لهمْ زهرة</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ل </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يعظكمْ لَعلكم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س</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همْ سَالمون</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ن</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حرمْنَا</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ش</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لم ينقصوكمْ شيئاً</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هـ</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انهمْ هُم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23">
                <a:tc>
                  <a:txBody>
                    <a:bodyPr/>
                    <a:lstStyle/>
                    <a:p>
                      <a:pPr algn="justLow" rtl="1">
                        <a:spcAft>
                          <a:spcPts val="0"/>
                        </a:spcAft>
                      </a:pPr>
                      <a:r>
                        <a:rPr lang="ar-IQ" sz="1300">
                          <a:solidFill>
                            <a:srgbClr val="000000"/>
                          </a:solidFill>
                          <a:effectLst/>
                          <a:latin typeface="Times New Roman"/>
                          <a:ea typeface="Times New Roman"/>
                          <a:cs typeface="Simplified Arabic"/>
                        </a:rPr>
                        <a:t>ص</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ان كنتمْ صادقين</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و</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ايمانهمْ وَهم</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246">
                <a:tc>
                  <a:txBody>
                    <a:bodyPr/>
                    <a:lstStyle/>
                    <a:p>
                      <a:pPr algn="justLow" rtl="1">
                        <a:spcAft>
                          <a:spcPts val="0"/>
                        </a:spcAft>
                      </a:pPr>
                      <a:r>
                        <a:rPr lang="ar-IQ" sz="1300">
                          <a:solidFill>
                            <a:srgbClr val="000000"/>
                          </a:solidFill>
                          <a:effectLst/>
                          <a:latin typeface="Times New Roman"/>
                          <a:ea typeface="Times New Roman"/>
                          <a:cs typeface="Simplified Arabic"/>
                        </a:rPr>
                        <a:t>ي</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لمْ يَنقصوكم</a:t>
                      </a:r>
                      <a:endParaRPr lang="en-US" sz="1000">
                        <a:effectLst/>
                        <a:latin typeface="Times New Roman"/>
                        <a:ea typeface="Times New Roman"/>
                      </a:endParaRPr>
                    </a:p>
                    <a:p>
                      <a:pPr algn="justLow" rtl="1">
                        <a:spcAft>
                          <a:spcPts val="0"/>
                        </a:spcAft>
                      </a:pPr>
                      <a:r>
                        <a:rPr lang="ar-IQ" sz="1300">
                          <a:solidFill>
                            <a:srgbClr val="000000"/>
                          </a:solidFill>
                          <a:effectLst/>
                          <a:latin typeface="Times New Roman"/>
                          <a:ea typeface="Times New Roman"/>
                          <a:cs typeface="Simplified Arabic"/>
                        </a:rPr>
                        <a:t> </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a:solidFill>
                            <a:srgbClr val="000000"/>
                          </a:solidFill>
                          <a:effectLst/>
                          <a:latin typeface="Times New Roman"/>
                          <a:ea typeface="Times New Roman"/>
                          <a:cs typeface="Simplified Arabic"/>
                        </a:rPr>
                        <a:t>خ</a:t>
                      </a:r>
                      <a:endParaRPr lang="en-US" sz="100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300" dirty="0">
                          <a:solidFill>
                            <a:srgbClr val="000000"/>
                          </a:solidFill>
                          <a:effectLst/>
                          <a:latin typeface="Times New Roman"/>
                          <a:ea typeface="Times New Roman"/>
                          <a:cs typeface="Simplified Arabic"/>
                        </a:rPr>
                        <a:t>لهمْ خَير</a:t>
                      </a:r>
                      <a:endParaRPr lang="en-US" sz="1000" dirty="0">
                        <a:effectLst/>
                        <a:latin typeface="Times New Roman"/>
                        <a:ea typeface="Times New Roman"/>
                      </a:endParaRPr>
                    </a:p>
                  </a:txBody>
                  <a:tcPr marL="54878" marR="548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4932040" y="699542"/>
            <a:ext cx="1296144" cy="600164"/>
          </a:xfrm>
          <a:prstGeom prst="rect">
            <a:avLst/>
          </a:prstGeo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rgbClr val="000000"/>
                </a:solidFill>
                <a:effectLst/>
                <a:latin typeface="Arial" pitchFamily="34" charset="0"/>
                <a:ea typeface="Times New Roman" pitchFamily="18" charset="0"/>
                <a:cs typeface="Monotype Koufi" pitchFamily="2" charset="-78"/>
              </a:rPr>
              <a:t>أمثلة تطبيقية: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7515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1299</TotalTime>
  <Words>247</Words>
  <Application>Microsoft Office PowerPoint</Application>
  <PresentationFormat>عرض على الشاشة (9:16)‏</PresentationFormat>
  <Paragraphs>135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1_ربطة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113</cp:revision>
  <dcterms:created xsi:type="dcterms:W3CDTF">2018-09-14T18:51:34Z</dcterms:created>
  <dcterms:modified xsi:type="dcterms:W3CDTF">2020-03-13T19:54:31Z</dcterms:modified>
</cp:coreProperties>
</file>