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sldIdLst>
    <p:sldId id="268" r:id="rId2"/>
    <p:sldId id="269" r:id="rId3"/>
    <p:sldId id="271" r:id="rId4"/>
    <p:sldId id="272" r:id="rId5"/>
    <p:sldId id="273" r:id="rId6"/>
    <p:sldId id="274" r:id="rId7"/>
  </p:sldIdLst>
  <p:sldSz cx="9144000" cy="5143500" type="screen16x9"/>
  <p:notesSz cx="6858000" cy="9144000"/>
  <p:defaultTextStyle>
    <a:defPPr>
      <a:defRPr lang="ar-AE"/>
    </a:defPPr>
    <a:lvl1pPr marL="0" algn="r" defTabSz="914355" rtl="1" eaLnBrk="1" latinLnBrk="0" hangingPunct="1">
      <a:defRPr sz="1800" kern="1200">
        <a:solidFill>
          <a:schemeClr val="tx1"/>
        </a:solidFill>
        <a:latin typeface="+mn-lt"/>
        <a:ea typeface="+mn-ea"/>
        <a:cs typeface="+mn-cs"/>
      </a:defRPr>
    </a:lvl1pPr>
    <a:lvl2pPr marL="457178" algn="r" defTabSz="914355" rtl="1" eaLnBrk="1" latinLnBrk="0" hangingPunct="1">
      <a:defRPr sz="1800" kern="1200">
        <a:solidFill>
          <a:schemeClr val="tx1"/>
        </a:solidFill>
        <a:latin typeface="+mn-lt"/>
        <a:ea typeface="+mn-ea"/>
        <a:cs typeface="+mn-cs"/>
      </a:defRPr>
    </a:lvl2pPr>
    <a:lvl3pPr marL="914355" algn="r" defTabSz="914355" rtl="1" eaLnBrk="1" latinLnBrk="0" hangingPunct="1">
      <a:defRPr sz="1800" kern="1200">
        <a:solidFill>
          <a:schemeClr val="tx1"/>
        </a:solidFill>
        <a:latin typeface="+mn-lt"/>
        <a:ea typeface="+mn-ea"/>
        <a:cs typeface="+mn-cs"/>
      </a:defRPr>
    </a:lvl3pPr>
    <a:lvl4pPr marL="1371532" algn="r" defTabSz="914355" rtl="1" eaLnBrk="1" latinLnBrk="0" hangingPunct="1">
      <a:defRPr sz="1800" kern="1200">
        <a:solidFill>
          <a:schemeClr val="tx1"/>
        </a:solidFill>
        <a:latin typeface="+mn-lt"/>
        <a:ea typeface="+mn-ea"/>
        <a:cs typeface="+mn-cs"/>
      </a:defRPr>
    </a:lvl4pPr>
    <a:lvl5pPr marL="1828709" algn="r" defTabSz="914355" rtl="1" eaLnBrk="1" latinLnBrk="0" hangingPunct="1">
      <a:defRPr sz="1800" kern="1200">
        <a:solidFill>
          <a:schemeClr val="tx1"/>
        </a:solidFill>
        <a:latin typeface="+mn-lt"/>
        <a:ea typeface="+mn-ea"/>
        <a:cs typeface="+mn-cs"/>
      </a:defRPr>
    </a:lvl5pPr>
    <a:lvl6pPr marL="2285886" algn="r" defTabSz="914355" rtl="1" eaLnBrk="1" latinLnBrk="0" hangingPunct="1">
      <a:defRPr sz="1800" kern="1200">
        <a:solidFill>
          <a:schemeClr val="tx1"/>
        </a:solidFill>
        <a:latin typeface="+mn-lt"/>
        <a:ea typeface="+mn-ea"/>
        <a:cs typeface="+mn-cs"/>
      </a:defRPr>
    </a:lvl6pPr>
    <a:lvl7pPr marL="2743064" algn="r" defTabSz="914355" rtl="1" eaLnBrk="1" latinLnBrk="0" hangingPunct="1">
      <a:defRPr sz="1800" kern="1200">
        <a:solidFill>
          <a:schemeClr val="tx1"/>
        </a:solidFill>
        <a:latin typeface="+mn-lt"/>
        <a:ea typeface="+mn-ea"/>
        <a:cs typeface="+mn-cs"/>
      </a:defRPr>
    </a:lvl7pPr>
    <a:lvl8pPr marL="3200240" algn="r" defTabSz="914355" rtl="1" eaLnBrk="1" latinLnBrk="0" hangingPunct="1">
      <a:defRPr sz="1800" kern="1200">
        <a:solidFill>
          <a:schemeClr val="tx1"/>
        </a:solidFill>
        <a:latin typeface="+mn-lt"/>
        <a:ea typeface="+mn-ea"/>
        <a:cs typeface="+mn-cs"/>
      </a:defRPr>
    </a:lvl8pPr>
    <a:lvl9pPr marL="3657418" algn="r" defTabSz="914355"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21" d="100"/>
          <a:sy n="121" d="100"/>
        </p:scale>
        <p:origin x="-102" y="19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1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4D3F877-0FF9-432D-AB52-28C2482279E8}" type="datetime1">
              <a:rPr lang="en-US" smtClean="0">
                <a:solidFill>
                  <a:prstClr val="black">
                    <a:tint val="75000"/>
                  </a:prstClr>
                </a:solidFill>
              </a:rPr>
              <a:pPr/>
              <a:t>3/13/2020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7984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5243E15-75D7-4ACD-AA5D-DC0B7691C824}" type="datetime1">
              <a:rPr lang="en-US" smtClean="0">
                <a:solidFill>
                  <a:prstClr val="black">
                    <a:tint val="75000"/>
                  </a:prstClr>
                </a:solidFill>
              </a:rPr>
              <a:pPr/>
              <a:t>3/13/2020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781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6707F4B-5795-4C96-82E8-418085B84C03}" type="datetime1">
              <a:rPr lang="en-US" smtClean="0">
                <a:solidFill>
                  <a:prstClr val="black">
                    <a:tint val="75000"/>
                  </a:prstClr>
                </a:solidFill>
              </a:rPr>
              <a:pPr/>
              <a:t>3/13/2020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177714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52BAC0F9-924D-417A-86F7-67D88CB38088}" type="datetime1">
              <a:rPr lang="en-US" smtClean="0">
                <a:solidFill>
                  <a:prstClr val="black">
                    <a:tint val="75000"/>
                  </a:prstClr>
                </a:solidFill>
              </a:rPr>
              <a:pPr/>
              <a:t>3/13/2020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3716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479EB006-26E3-4106-A218-A25462DF4867}" type="datetime1">
              <a:rPr lang="en-US" smtClean="0">
                <a:solidFill>
                  <a:prstClr val="black">
                    <a:tint val="75000"/>
                  </a:prstClr>
                </a:solidFill>
              </a:rPr>
              <a:pPr/>
              <a:t>3/13/2020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266374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930FCE16-F4BB-4ADB-A058-48E5AC4834AA}" type="datetime1">
              <a:rPr lang="en-US" smtClean="0">
                <a:solidFill>
                  <a:prstClr val="black">
                    <a:tint val="75000"/>
                  </a:prstClr>
                </a:solidFill>
              </a:rPr>
              <a:pPr/>
              <a:t>3/13/2020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9434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5AE1D48-3893-4E09-A3A3-BA57A8DFB6EC}" type="datetime1">
              <a:rPr lang="en-US" smtClean="0">
                <a:solidFill>
                  <a:prstClr val="black">
                    <a:tint val="75000"/>
                  </a:prstClr>
                </a:solidFill>
              </a:rPr>
              <a:pPr/>
              <a:t>3/13/2020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323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156CF9C-1549-4FFC-B8A7-BA3055155CFB}" type="datetime1">
              <a:rPr lang="en-US" smtClean="0">
                <a:solidFill>
                  <a:prstClr val="black">
                    <a:tint val="75000"/>
                  </a:prstClr>
                </a:solidFill>
              </a:rPr>
              <a:pPr/>
              <a:t>3/13/2020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39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10E7254-0E66-4EEF-969F-7BEFC23BC78D}" type="datetime1">
              <a:rPr lang="en-US" smtClean="0">
                <a:solidFill>
                  <a:prstClr val="black">
                    <a:tint val="75000"/>
                  </a:prstClr>
                </a:solidFill>
              </a:rPr>
              <a:pPr/>
              <a:t>3/13/2020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606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D519E588-DF5E-41B6-8F1B-8A68EE66B010}" type="datetime1">
              <a:rPr lang="en-US" smtClean="0">
                <a:solidFill>
                  <a:prstClr val="black">
                    <a:tint val="75000"/>
                  </a:prstClr>
                </a:solidFill>
              </a:rPr>
              <a:pPr/>
              <a:t>3/13/2020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642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225AD313-702A-49E5-82A9-8434BDB87314}" type="datetime1">
              <a:rPr lang="en-US" smtClean="0">
                <a:solidFill>
                  <a:prstClr val="black">
                    <a:tint val="75000"/>
                  </a:prstClr>
                </a:solidFill>
              </a:rPr>
              <a:pPr/>
              <a:t>3/13/2020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266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BB7B628-15B0-4666-9630-35F969A508FF}" type="datetime1">
              <a:rPr lang="en-US" smtClean="0">
                <a:solidFill>
                  <a:prstClr val="black">
                    <a:tint val="75000"/>
                  </a:prstClr>
                </a:solidFill>
              </a:rPr>
              <a:pPr/>
              <a:t>3/13/2020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411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9D2B8CF3-5A1F-4FAD-9935-2613ECAED084}" type="datetime1">
              <a:rPr lang="en-US" smtClean="0">
                <a:solidFill>
                  <a:prstClr val="black">
                    <a:tint val="75000"/>
                  </a:prstClr>
                </a:solidFill>
              </a:rPr>
              <a:pPr/>
              <a:t>3/13/2020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580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CC8AD-2E10-40E6-BFEF-0A7C71B525C9}" type="datetime1">
              <a:rPr lang="en-US" smtClean="0">
                <a:solidFill>
                  <a:prstClr val="black">
                    <a:tint val="75000"/>
                  </a:prstClr>
                </a:solidFill>
              </a:rPr>
              <a:pPr/>
              <a:t>3/13/2020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026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0CC2C579-D3F7-4A6E-B534-DA3C667D146C}" type="datetime1">
              <a:rPr lang="en-US" smtClean="0">
                <a:solidFill>
                  <a:prstClr val="black">
                    <a:tint val="75000"/>
                  </a:prstClr>
                </a:solidFill>
              </a:rPr>
              <a:pPr/>
              <a:t>3/13/2020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134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183F24F7-3F4A-4793-B4C2-E4F915A3F7DF}" type="datetime1">
              <a:rPr lang="en-US" smtClean="0">
                <a:solidFill>
                  <a:prstClr val="black">
                    <a:tint val="75000"/>
                  </a:prstClr>
                </a:solidFill>
              </a:rPr>
              <a:pPr/>
              <a:t>3/13/2020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855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68580" tIns="34290" rIns="68580" bIns="3429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68580" tIns="34290" rIns="68580" bIns="3429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68580" tIns="34290" rIns="68580" bIns="34290" rtlCol="0" anchor="ctr"/>
          <a:lstStyle>
            <a:lvl1pPr algn="r">
              <a:defRPr sz="700">
                <a:solidFill>
                  <a:schemeClr val="tx1">
                    <a:tint val="75000"/>
                  </a:schemeClr>
                </a:solidFill>
              </a:defRPr>
            </a:lvl1pPr>
          </a:lstStyle>
          <a:p>
            <a:pPr defTabSz="342900" rtl="0"/>
            <a:fld id="{42983E2D-9EAA-468D-8FE1-63A08348F7A8}" type="datetime1">
              <a:rPr lang="en-US" smtClean="0">
                <a:solidFill>
                  <a:prstClr val="black">
                    <a:tint val="75000"/>
                  </a:prstClr>
                </a:solidFill>
              </a:rPr>
              <a:pPr defTabSz="342900" rtl="0"/>
              <a:t>3/13/2020</a:t>
            </a:fld>
            <a:endParaRPr lang="en-US" dirty="0">
              <a:solidFill>
                <a:prstClr val="black">
                  <a:tint val="75000"/>
                </a:prstClr>
              </a:solidFill>
            </a:endParaRPr>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68580" tIns="34290" rIns="68580" bIns="34290" rtlCol="0" anchor="ctr"/>
          <a:lstStyle>
            <a:lvl1pPr algn="l">
              <a:defRPr sz="700">
                <a:solidFill>
                  <a:schemeClr val="tx1">
                    <a:tint val="75000"/>
                  </a:schemeClr>
                </a:solidFill>
              </a:defRPr>
            </a:lvl1pPr>
          </a:lstStyle>
          <a:p>
            <a:pPr defTabSz="342900" rtl="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68580" tIns="34290" rIns="68580" bIns="34290" rtlCol="0" anchor="ctr"/>
          <a:lstStyle>
            <a:lvl1pPr algn="r">
              <a:defRPr sz="1500">
                <a:solidFill>
                  <a:srgbClr val="FEFFFF"/>
                </a:solidFill>
              </a:defRPr>
            </a:lvl1p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21839065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342900" rtl="1" eaLnBrk="1" latinLnBrk="0" hangingPunct="1">
        <a:spcBef>
          <a:spcPct val="0"/>
        </a:spcBef>
        <a:buNone/>
        <a:defRPr sz="27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57175" indent="-257175" algn="r" defTabSz="342900" rtl="1" eaLnBrk="1" latinLnBrk="0" hangingPunct="1">
        <a:spcBef>
          <a:spcPts val="75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1pPr>
      <a:lvl2pPr marL="557213" indent="-214313" algn="r" defTabSz="342900" rtl="1"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r" defTabSz="342900" rtl="1" eaLnBrk="1" latinLnBrk="0" hangingPunct="1">
        <a:spcBef>
          <a:spcPts val="75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2001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r" defTabSz="342900" rtl="1" eaLnBrk="1" latinLnBrk="0" hangingPunct="1">
        <a:defRPr sz="1400" kern="1200">
          <a:solidFill>
            <a:schemeClr val="tx1"/>
          </a:solidFill>
          <a:latin typeface="+mn-lt"/>
          <a:ea typeface="+mn-ea"/>
          <a:cs typeface="+mn-cs"/>
        </a:defRPr>
      </a:lvl1pPr>
      <a:lvl2pPr marL="342900" algn="r" defTabSz="342900" rtl="1" eaLnBrk="1" latinLnBrk="0" hangingPunct="1">
        <a:defRPr sz="1400" kern="1200">
          <a:solidFill>
            <a:schemeClr val="tx1"/>
          </a:solidFill>
          <a:latin typeface="+mn-lt"/>
          <a:ea typeface="+mn-ea"/>
          <a:cs typeface="+mn-cs"/>
        </a:defRPr>
      </a:lvl2pPr>
      <a:lvl3pPr marL="685800" algn="r" defTabSz="342900" rtl="1" eaLnBrk="1" latinLnBrk="0" hangingPunct="1">
        <a:defRPr sz="1400" kern="1200">
          <a:solidFill>
            <a:schemeClr val="tx1"/>
          </a:solidFill>
          <a:latin typeface="+mn-lt"/>
          <a:ea typeface="+mn-ea"/>
          <a:cs typeface="+mn-cs"/>
        </a:defRPr>
      </a:lvl3pPr>
      <a:lvl4pPr marL="1028700" algn="r" defTabSz="342900" rtl="1" eaLnBrk="1" latinLnBrk="0" hangingPunct="1">
        <a:defRPr sz="1400" kern="1200">
          <a:solidFill>
            <a:schemeClr val="tx1"/>
          </a:solidFill>
          <a:latin typeface="+mn-lt"/>
          <a:ea typeface="+mn-ea"/>
          <a:cs typeface="+mn-cs"/>
        </a:defRPr>
      </a:lvl4pPr>
      <a:lvl5pPr marL="1371600" algn="r" defTabSz="342900" rtl="1" eaLnBrk="1" latinLnBrk="0" hangingPunct="1">
        <a:defRPr sz="1400" kern="1200">
          <a:solidFill>
            <a:schemeClr val="tx1"/>
          </a:solidFill>
          <a:latin typeface="+mn-lt"/>
          <a:ea typeface="+mn-ea"/>
          <a:cs typeface="+mn-cs"/>
        </a:defRPr>
      </a:lvl5pPr>
      <a:lvl6pPr marL="1714500" algn="r" defTabSz="342900" rtl="1" eaLnBrk="1" latinLnBrk="0" hangingPunct="1">
        <a:defRPr sz="1400" kern="1200">
          <a:solidFill>
            <a:schemeClr val="tx1"/>
          </a:solidFill>
          <a:latin typeface="+mn-lt"/>
          <a:ea typeface="+mn-ea"/>
          <a:cs typeface="+mn-cs"/>
        </a:defRPr>
      </a:lvl6pPr>
      <a:lvl7pPr marL="2057400" algn="r" defTabSz="342900" rtl="1" eaLnBrk="1" latinLnBrk="0" hangingPunct="1">
        <a:defRPr sz="1400" kern="1200">
          <a:solidFill>
            <a:schemeClr val="tx1"/>
          </a:solidFill>
          <a:latin typeface="+mn-lt"/>
          <a:ea typeface="+mn-ea"/>
          <a:cs typeface="+mn-cs"/>
        </a:defRPr>
      </a:lvl7pPr>
      <a:lvl8pPr marL="2400300" algn="r" defTabSz="342900" rtl="1" eaLnBrk="1" latinLnBrk="0" hangingPunct="1">
        <a:defRPr sz="1400" kern="1200">
          <a:solidFill>
            <a:schemeClr val="tx1"/>
          </a:solidFill>
          <a:latin typeface="+mn-lt"/>
          <a:ea typeface="+mn-ea"/>
          <a:cs typeface="+mn-cs"/>
        </a:defRPr>
      </a:lvl8pPr>
      <a:lvl9pPr marL="2743200" algn="r" defTabSz="342900" rtl="1"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1</a:t>
            </a:fld>
            <a:endParaRPr lang="en-US" dirty="0"/>
          </a:p>
        </p:txBody>
      </p:sp>
      <p:sp>
        <p:nvSpPr>
          <p:cNvPr id="4" name="مستطيل 3"/>
          <p:cNvSpPr/>
          <p:nvPr/>
        </p:nvSpPr>
        <p:spPr>
          <a:xfrm>
            <a:off x="1835696" y="1563638"/>
            <a:ext cx="5616624" cy="500135"/>
          </a:xfrm>
          <a:prstGeom prst="rect">
            <a:avLst/>
          </a:prstGeom>
          <a:solidFill>
            <a:srgbClr val="FFFF99"/>
          </a:solidFill>
        </p:spPr>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2800" dirty="0" smtClean="0">
                <a:solidFill>
                  <a:srgbClr val="000000"/>
                </a:solidFill>
                <a:latin typeface="Times New Roman"/>
                <a:ea typeface="Times New Roman"/>
                <a:cs typeface="Monotype Koufi"/>
              </a:rPr>
              <a:t>المحاضرة </a:t>
            </a:r>
            <a:r>
              <a:rPr lang="ar-IQ" sz="2800" dirty="0" smtClean="0">
                <a:solidFill>
                  <a:srgbClr val="000000"/>
                </a:solidFill>
                <a:latin typeface="Times New Roman"/>
                <a:ea typeface="Times New Roman"/>
                <a:cs typeface="Monotype Koufi"/>
              </a:rPr>
              <a:t>الخامسة </a:t>
            </a:r>
            <a:r>
              <a:rPr lang="ar-IQ" sz="2800" dirty="0" smtClean="0">
                <a:solidFill>
                  <a:srgbClr val="000000"/>
                </a:solidFill>
                <a:latin typeface="Times New Roman"/>
                <a:ea typeface="Times New Roman"/>
                <a:cs typeface="Monotype Koufi"/>
              </a:rPr>
              <a:t>و العشرون</a:t>
            </a:r>
            <a:endParaRPr lang="en-US" sz="2800" dirty="0">
              <a:effectLst/>
              <a:latin typeface="Times New Roman"/>
              <a:ea typeface="Times New Roman"/>
            </a:endParaRPr>
          </a:p>
        </p:txBody>
      </p:sp>
      <p:sp>
        <p:nvSpPr>
          <p:cNvPr id="2" name="مربع نص 1"/>
          <p:cNvSpPr txBox="1"/>
          <p:nvPr/>
        </p:nvSpPr>
        <p:spPr>
          <a:xfrm>
            <a:off x="7668344" y="411510"/>
            <a:ext cx="108012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4400" dirty="0" smtClean="0">
                <a:cs typeface="B Jadid" pitchFamily="2" charset="-78"/>
              </a:rPr>
              <a:t>25</a:t>
            </a:r>
            <a:endParaRPr lang="ar-IQ" sz="4400" dirty="0">
              <a:cs typeface="B Jadid" pitchFamily="2" charset="-78"/>
            </a:endParaRPr>
          </a:p>
        </p:txBody>
      </p:sp>
      <p:sp>
        <p:nvSpPr>
          <p:cNvPr id="6" name="مربع نص 5"/>
          <p:cNvSpPr txBox="1"/>
          <p:nvPr/>
        </p:nvSpPr>
        <p:spPr>
          <a:xfrm>
            <a:off x="1979712" y="2715766"/>
            <a:ext cx="518457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r>
              <a:rPr lang="ar-IQ" dirty="0">
                <a:solidFill>
                  <a:srgbClr val="000000"/>
                </a:solidFill>
                <a:latin typeface="Times New Roman"/>
                <a:ea typeface="Times New Roman"/>
                <a:cs typeface="Simple Bold Jut Out" pitchFamily="2" charset="-78"/>
              </a:rPr>
              <a:t>م. د. قيس عبدالله أحمد </a:t>
            </a:r>
            <a:endParaRPr lang="ar-IQ" dirty="0">
              <a:cs typeface="Simple Bold Jut Out" pitchFamily="2" charset="-78"/>
            </a:endParaRPr>
          </a:p>
        </p:txBody>
      </p:sp>
    </p:spTree>
    <p:extLst>
      <p:ext uri="{BB962C8B-B14F-4D97-AF65-F5344CB8AC3E}">
        <p14:creationId xmlns:p14="http://schemas.microsoft.com/office/powerpoint/2010/main" val="1397912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731922" y="83195"/>
            <a:ext cx="2550199" cy="438580"/>
          </a:xfrm>
          <a:prstGeom prst="rect">
            <a:avLst/>
          </a:prstGeom>
          <a:effectLst>
            <a:glow rad="101600">
              <a:schemeClr val="accent6">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2400" dirty="0">
                <a:solidFill>
                  <a:srgbClr val="000000"/>
                </a:solidFill>
                <a:latin typeface="Times New Roman"/>
                <a:ea typeface="Times New Roman"/>
                <a:cs typeface="Monotype Koufi"/>
              </a:rPr>
              <a:t>أحكام </a:t>
            </a:r>
            <a:r>
              <a:rPr lang="ar-IQ" sz="2400" dirty="0" smtClean="0">
                <a:solidFill>
                  <a:srgbClr val="000000"/>
                </a:solidFill>
                <a:latin typeface="Times New Roman"/>
                <a:ea typeface="Times New Roman"/>
                <a:cs typeface="Monotype Koufi"/>
              </a:rPr>
              <a:t>الميم الساكنة</a:t>
            </a:r>
            <a:endParaRPr lang="en-US" sz="2400" dirty="0">
              <a:effectLst/>
              <a:latin typeface="Times New Roman"/>
              <a:ea typeface="Times New Roman"/>
            </a:endParaRPr>
          </a:p>
        </p:txBody>
      </p:sp>
      <p:sp>
        <p:nvSpPr>
          <p:cNvPr id="3" name="عنصر نائب لرقم الشريحة 2"/>
          <p:cNvSpPr>
            <a:spLocks noGrp="1"/>
          </p:cNvSpPr>
          <p:nvPr>
            <p:ph type="sldNum" sz="quarter" idx="12"/>
          </p:nvPr>
        </p:nvSpPr>
        <p:spPr/>
        <p:txBody>
          <a:bodyPr/>
          <a:lstStyle/>
          <a:p>
            <a:fld id="{D57F1E4F-1CFF-5643-939E-217C01CDF565}" type="slidenum">
              <a:rPr lang="en-US" smtClean="0"/>
              <a:pPr/>
              <a:t>2</a:t>
            </a:fld>
            <a:endParaRPr lang="en-US" dirty="0"/>
          </a:p>
        </p:txBody>
      </p:sp>
      <p:sp>
        <p:nvSpPr>
          <p:cNvPr id="6" name="مربع نص 5"/>
          <p:cNvSpPr txBox="1"/>
          <p:nvPr/>
        </p:nvSpPr>
        <p:spPr>
          <a:xfrm>
            <a:off x="963973" y="1508529"/>
            <a:ext cx="8071634" cy="346247"/>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r>
              <a:rPr lang="ar-IQ" dirty="0">
                <a:solidFill>
                  <a:srgbClr val="000000"/>
                </a:solidFill>
                <a:latin typeface="Times New Roman"/>
                <a:ea typeface="Times New Roman"/>
                <a:cs typeface="Simplified Arabic"/>
              </a:rPr>
              <a:t>إذا وقع بعد الميم الساكنة أحد حروف الهجاء ألـ (28) فللميم الساكنة ثلاثة أحكام:</a:t>
            </a:r>
            <a:endParaRPr lang="en-US" sz="1400" dirty="0">
              <a:effectLst/>
              <a:latin typeface="Times New Roman"/>
              <a:ea typeface="Times New Roman"/>
            </a:endParaRPr>
          </a:p>
        </p:txBody>
      </p:sp>
      <p:sp>
        <p:nvSpPr>
          <p:cNvPr id="7" name="مربع نص 6"/>
          <p:cNvSpPr txBox="1"/>
          <p:nvPr/>
        </p:nvSpPr>
        <p:spPr>
          <a:xfrm>
            <a:off x="5519854" y="891106"/>
            <a:ext cx="225060" cy="484746"/>
          </a:xfrm>
          <a:prstGeom prst="rect">
            <a:avLst/>
          </a:prstGeom>
          <a:noFill/>
        </p:spPr>
        <p:txBody>
          <a:bodyPr wrap="none" lIns="68579" tIns="34289" rIns="68579" bIns="34289" rtlCol="1">
            <a:spAutoFit/>
          </a:bodyPr>
          <a:lstStyle/>
          <a:p>
            <a:pPr defTabSz="342892"/>
            <a:r>
              <a:rPr lang="ar-AE" sz="2700" dirty="0" smtClean="0">
                <a:solidFill>
                  <a:prstClr val="black"/>
                </a:solidFill>
                <a:cs typeface="Akhbar MT" pitchFamily="2" charset="-78"/>
              </a:rPr>
              <a:t> </a:t>
            </a:r>
            <a:endParaRPr lang="ar-AE" sz="2700" dirty="0">
              <a:solidFill>
                <a:prstClr val="black"/>
              </a:solidFill>
              <a:cs typeface="Akhbar MT" pitchFamily="2" charset="-78"/>
            </a:endParaRPr>
          </a:p>
        </p:txBody>
      </p:sp>
      <p:sp>
        <p:nvSpPr>
          <p:cNvPr id="8" name="مربع نص 7"/>
          <p:cNvSpPr txBox="1"/>
          <p:nvPr/>
        </p:nvSpPr>
        <p:spPr>
          <a:xfrm>
            <a:off x="6228184" y="2020995"/>
            <a:ext cx="1264900" cy="346247"/>
          </a:xfrm>
          <a:prstGeom prst="rect">
            <a:avLst/>
          </a:prstGeom>
          <a:solidFill>
            <a:schemeClr val="accent3">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b="1" dirty="0" smtClean="0">
                <a:solidFill>
                  <a:srgbClr val="000000"/>
                </a:solidFill>
                <a:latin typeface="Times New Roman"/>
                <a:ea typeface="Times New Roman"/>
                <a:cs typeface="Monotype Koufi"/>
              </a:rPr>
              <a:t>2. الادغام</a:t>
            </a:r>
            <a:endParaRPr lang="en-US" dirty="0">
              <a:effectLst/>
              <a:latin typeface="Times New Roman"/>
              <a:ea typeface="Times New Roman"/>
            </a:endParaRPr>
          </a:p>
        </p:txBody>
      </p:sp>
      <p:sp>
        <p:nvSpPr>
          <p:cNvPr id="10" name="مربع نص 9"/>
          <p:cNvSpPr txBox="1"/>
          <p:nvPr/>
        </p:nvSpPr>
        <p:spPr>
          <a:xfrm>
            <a:off x="7723909" y="1981271"/>
            <a:ext cx="1210151" cy="346247"/>
          </a:xfrm>
          <a:prstGeom prst="rect">
            <a:avLst/>
          </a:prstGeom>
          <a:solidFill>
            <a:schemeClr val="accent3">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b="1" dirty="0" smtClean="0">
                <a:solidFill>
                  <a:srgbClr val="000000"/>
                </a:solidFill>
                <a:latin typeface="Minion Pro SmBd" pitchFamily="18" charset="0"/>
                <a:ea typeface="Times New Roman"/>
                <a:cs typeface="Monotype Koufi"/>
              </a:rPr>
              <a:t>1</a:t>
            </a:r>
            <a:r>
              <a:rPr lang="ar-IQ" b="1" dirty="0" smtClean="0">
                <a:solidFill>
                  <a:srgbClr val="000000"/>
                </a:solidFill>
                <a:latin typeface="Times New Roman"/>
                <a:ea typeface="Times New Roman"/>
                <a:cs typeface="Monotype Koufi"/>
              </a:rPr>
              <a:t>. الاخفاء</a:t>
            </a:r>
            <a:endParaRPr lang="en-US" sz="1600" b="1" dirty="0">
              <a:effectLst/>
              <a:latin typeface="Times New Roman"/>
              <a:ea typeface="Times New Roman"/>
            </a:endParaRPr>
          </a:p>
        </p:txBody>
      </p:sp>
      <p:sp>
        <p:nvSpPr>
          <p:cNvPr id="11" name="مربع نص 10"/>
          <p:cNvSpPr txBox="1"/>
          <p:nvPr/>
        </p:nvSpPr>
        <p:spPr>
          <a:xfrm>
            <a:off x="1540148" y="2931790"/>
            <a:ext cx="7441430" cy="1946685"/>
          </a:xfrm>
          <a:prstGeom prst="rect">
            <a:avLst/>
          </a:prstGeom>
          <a:solidFill>
            <a:schemeClr val="accent3">
              <a:lumMod val="20000"/>
              <a:lumOff val="80000"/>
            </a:schemeClr>
          </a:solidFill>
        </p:spPr>
        <p:style>
          <a:lnRef idx="1">
            <a:schemeClr val="accent3"/>
          </a:lnRef>
          <a:fillRef idx="3">
            <a:schemeClr val="accent3"/>
          </a:fillRef>
          <a:effectRef idx="2">
            <a:schemeClr val="accent3"/>
          </a:effectRef>
          <a:fontRef idx="minor">
            <a:schemeClr val="lt1"/>
          </a:fontRef>
        </p:style>
        <p:txBody>
          <a:bodyPr wrap="square" lIns="68579" tIns="34289" rIns="68579" bIns="34289" rtlCol="1">
            <a:spAutoFit/>
          </a:bodyPr>
          <a:lstStyle/>
          <a:p>
            <a:pPr algn="justLow"/>
            <a:r>
              <a:rPr lang="ar-IQ" sz="2000" dirty="0">
                <a:solidFill>
                  <a:srgbClr val="000000"/>
                </a:solidFill>
                <a:latin typeface="Times New Roman"/>
                <a:ea typeface="Times New Roman"/>
                <a:cs typeface="Simplified Arabic"/>
              </a:rPr>
              <a:t>لُغةًً: " الستر، هو ما خفي المراد منه بعارض في غير الصيغة </a:t>
            </a:r>
            <a:r>
              <a:rPr lang="ar-IQ" sz="2000" dirty="0" smtClean="0">
                <a:solidFill>
                  <a:srgbClr val="000000"/>
                </a:solidFill>
                <a:latin typeface="Times New Roman"/>
                <a:ea typeface="Times New Roman"/>
                <a:cs typeface="Simplified Arabic"/>
              </a:rPr>
              <a:t>"</a:t>
            </a:r>
            <a:r>
              <a:rPr lang="ar-IQ" sz="2000" baseline="30000" dirty="0" smtClean="0">
                <a:solidFill>
                  <a:srgbClr val="000000"/>
                </a:solidFill>
                <a:latin typeface="Times New Roman"/>
                <a:ea typeface="Times New Roman"/>
                <a:cs typeface="Simplified Arabic"/>
              </a:rPr>
              <a:t>(1)</a:t>
            </a:r>
            <a:r>
              <a:rPr lang="ar-IQ" sz="2000" dirty="0" smtClean="0">
                <a:solidFill>
                  <a:srgbClr val="000000"/>
                </a:solidFill>
                <a:latin typeface="Times New Roman"/>
                <a:ea typeface="Times New Roman"/>
                <a:cs typeface="Simplified Arabic"/>
              </a:rPr>
              <a:t>.</a:t>
            </a:r>
            <a:endParaRPr lang="en-US" sz="2000" dirty="0">
              <a:latin typeface="Times New Roman"/>
              <a:ea typeface="Times New Roman"/>
            </a:endParaRPr>
          </a:p>
          <a:p>
            <a:pPr algn="justLow"/>
            <a:r>
              <a:rPr lang="ar-IQ" sz="2000" dirty="0">
                <a:solidFill>
                  <a:srgbClr val="000000"/>
                </a:solidFill>
                <a:latin typeface="Times New Roman"/>
                <a:ea typeface="Times New Roman"/>
                <a:cs typeface="Simplified Arabic"/>
              </a:rPr>
              <a:t>	واصطلاحاً: إذا وقع بعد الميم الساكنة حرف (ب) تكون الميم مخفاة بغنة </a:t>
            </a:r>
            <a:r>
              <a:rPr lang="ar-IQ" sz="2000" dirty="0" smtClean="0">
                <a:solidFill>
                  <a:srgbClr val="000000"/>
                </a:solidFill>
                <a:latin typeface="Times New Roman"/>
                <a:ea typeface="Times New Roman"/>
                <a:cs typeface="Simplified Arabic"/>
              </a:rPr>
              <a:t>كاملة</a:t>
            </a:r>
            <a:r>
              <a:rPr lang="ar-IQ" sz="2000" baseline="30000" dirty="0" smtClean="0">
                <a:solidFill>
                  <a:srgbClr val="000000"/>
                </a:solidFill>
                <a:latin typeface="Times New Roman"/>
                <a:ea typeface="Times New Roman"/>
                <a:cs typeface="Simplified Arabic"/>
              </a:rPr>
              <a:t>(2)</a:t>
            </a:r>
            <a:r>
              <a:rPr lang="ar-IQ" sz="2000" dirty="0" smtClean="0">
                <a:solidFill>
                  <a:srgbClr val="000000"/>
                </a:solidFill>
                <a:latin typeface="Times New Roman"/>
                <a:ea typeface="Times New Roman"/>
                <a:cs typeface="Simplified Arabic"/>
              </a:rPr>
              <a:t>، </a:t>
            </a:r>
            <a:r>
              <a:rPr lang="ar-IQ" sz="2000" dirty="0">
                <a:solidFill>
                  <a:srgbClr val="000000"/>
                </a:solidFill>
                <a:latin typeface="Times New Roman"/>
                <a:ea typeface="Times New Roman"/>
                <a:cs typeface="Simplified Arabic"/>
              </a:rPr>
              <a:t>ويسمى إخفاءً شفوياً </a:t>
            </a:r>
            <a:r>
              <a:rPr lang="ar-IQ" sz="2000" baseline="30000" dirty="0" smtClean="0">
                <a:solidFill>
                  <a:srgbClr val="000000"/>
                </a:solidFill>
                <a:latin typeface="Times New Roman"/>
                <a:ea typeface="Times New Roman"/>
                <a:cs typeface="Simplified Arabic"/>
              </a:rPr>
              <a:t>(3)</a:t>
            </a:r>
            <a:r>
              <a:rPr lang="ar-IQ" sz="2000" dirty="0" smtClean="0">
                <a:solidFill>
                  <a:srgbClr val="000000"/>
                </a:solidFill>
                <a:latin typeface="Times New Roman"/>
                <a:ea typeface="Times New Roman"/>
                <a:cs typeface="Simplified Arabic"/>
              </a:rPr>
              <a:t>.</a:t>
            </a:r>
          </a:p>
          <a:p>
            <a:pPr algn="justLow"/>
            <a:endParaRPr lang="en-US" sz="2000" dirty="0">
              <a:latin typeface="Times New Roman"/>
              <a:ea typeface="Times New Roman"/>
            </a:endParaRPr>
          </a:p>
          <a:p>
            <a:pPr marL="245110" indent="-228600" algn="justLow">
              <a:tabLst>
                <a:tab pos="130810" algn="l"/>
              </a:tabLst>
            </a:pPr>
            <a:r>
              <a:rPr lang="ar-IQ" sz="1400" baseline="30000" dirty="0" smtClean="0">
                <a:solidFill>
                  <a:schemeClr val="tx1"/>
                </a:solidFill>
                <a:latin typeface="Times New Roman"/>
                <a:ea typeface="Times New Roman"/>
                <a:cs typeface="Simplified Arabic"/>
              </a:rPr>
              <a:t>(1)</a:t>
            </a:r>
            <a:r>
              <a:rPr lang="ar-IQ" sz="1400" dirty="0" smtClean="0">
                <a:solidFill>
                  <a:schemeClr val="tx1"/>
                </a:solidFill>
                <a:latin typeface="Times New Roman"/>
                <a:ea typeface="Times New Roman"/>
                <a:cs typeface="Simplified Arabic"/>
              </a:rPr>
              <a:t>    </a:t>
            </a:r>
            <a:r>
              <a:rPr lang="ar-IQ" sz="1400" dirty="0">
                <a:solidFill>
                  <a:schemeClr val="tx1"/>
                </a:solidFill>
                <a:latin typeface="Times New Roman"/>
                <a:ea typeface="Times New Roman"/>
                <a:cs typeface="Simplified Arabic"/>
              </a:rPr>
              <a:t>التعريفات: 82، وقد ذكرناه آنفاً في حكم النون الساكنة والتنوين.</a:t>
            </a:r>
            <a:endParaRPr lang="en-US" sz="1400" dirty="0">
              <a:solidFill>
                <a:schemeClr val="tx1"/>
              </a:solidFill>
              <a:latin typeface="Times New Roman"/>
              <a:ea typeface="Times New Roman"/>
            </a:endParaRPr>
          </a:p>
          <a:p>
            <a:pPr marL="245110" indent="-228600" algn="justLow">
              <a:tabLst>
                <a:tab pos="130810" algn="l"/>
              </a:tabLst>
            </a:pPr>
            <a:r>
              <a:rPr lang="ar-IQ" sz="1400" baseline="30000" dirty="0" smtClean="0">
                <a:solidFill>
                  <a:schemeClr val="tx1"/>
                </a:solidFill>
                <a:latin typeface="Times New Roman"/>
                <a:ea typeface="Times New Roman"/>
                <a:cs typeface="Simplified Arabic"/>
              </a:rPr>
              <a:t>(2)</a:t>
            </a:r>
            <a:r>
              <a:rPr lang="ar-IQ" sz="1400" dirty="0" smtClean="0">
                <a:solidFill>
                  <a:schemeClr val="tx1"/>
                </a:solidFill>
                <a:latin typeface="Times New Roman"/>
                <a:ea typeface="Times New Roman"/>
                <a:cs typeface="Simplified Arabic"/>
              </a:rPr>
              <a:t>    </a:t>
            </a:r>
            <a:r>
              <a:rPr lang="ar-IQ" sz="1400" dirty="0">
                <a:solidFill>
                  <a:schemeClr val="tx1"/>
                </a:solidFill>
                <a:latin typeface="Times New Roman"/>
                <a:ea typeface="Times New Roman"/>
                <a:cs typeface="Simplified Arabic"/>
              </a:rPr>
              <a:t>فن التجويد: 35.   </a:t>
            </a:r>
            <a:endParaRPr lang="en-US" sz="1400" dirty="0">
              <a:solidFill>
                <a:schemeClr val="tx1"/>
              </a:solidFill>
              <a:latin typeface="Times New Roman"/>
              <a:ea typeface="Times New Roman"/>
            </a:endParaRPr>
          </a:p>
          <a:p>
            <a:pPr marL="245110" indent="-228600" algn="justLow">
              <a:tabLst>
                <a:tab pos="130810" algn="l"/>
              </a:tabLst>
            </a:pPr>
            <a:r>
              <a:rPr lang="ar-IQ" sz="1400" baseline="30000" dirty="0" smtClean="0">
                <a:solidFill>
                  <a:schemeClr val="tx1"/>
                </a:solidFill>
                <a:latin typeface="Times New Roman"/>
                <a:ea typeface="Times New Roman"/>
                <a:cs typeface="Simplified Arabic"/>
              </a:rPr>
              <a:t>(3)</a:t>
            </a:r>
            <a:r>
              <a:rPr lang="ar-IQ" sz="1400" dirty="0" smtClean="0">
                <a:solidFill>
                  <a:schemeClr val="tx1"/>
                </a:solidFill>
                <a:latin typeface="Times New Roman"/>
                <a:ea typeface="Times New Roman"/>
                <a:cs typeface="Simplified Arabic"/>
              </a:rPr>
              <a:t>   </a:t>
            </a:r>
            <a:r>
              <a:rPr lang="ar-IQ" sz="1400" dirty="0">
                <a:solidFill>
                  <a:schemeClr val="tx1"/>
                </a:solidFill>
                <a:latin typeface="Times New Roman"/>
                <a:ea typeface="Times New Roman"/>
                <a:cs typeface="Simplified Arabic"/>
              </a:rPr>
              <a:t>وسبب تسمية الإخفاء الشفوي هو لخروج الميم من بين الشفتين. ينظر: النشر في القراءات العشر: 1/222.</a:t>
            </a:r>
            <a:endParaRPr lang="en-US" sz="1400" dirty="0">
              <a:solidFill>
                <a:schemeClr val="tx1"/>
              </a:solidFill>
              <a:effectLst/>
              <a:latin typeface="Times New Roman"/>
              <a:ea typeface="Times New Roman"/>
            </a:endParaRPr>
          </a:p>
        </p:txBody>
      </p:sp>
      <p:sp>
        <p:nvSpPr>
          <p:cNvPr id="12" name="مربع نص 11"/>
          <p:cNvSpPr txBox="1"/>
          <p:nvPr/>
        </p:nvSpPr>
        <p:spPr>
          <a:xfrm>
            <a:off x="7771427" y="2499742"/>
            <a:ext cx="1210151" cy="346247"/>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b="1" dirty="0" smtClean="0">
                <a:solidFill>
                  <a:srgbClr val="000000"/>
                </a:solidFill>
                <a:latin typeface="Times New Roman"/>
                <a:ea typeface="Times New Roman"/>
                <a:cs typeface="Monotype Koufi"/>
              </a:rPr>
              <a:t>الاخفاء</a:t>
            </a:r>
            <a:endParaRPr lang="en-US" sz="1600" b="1" dirty="0">
              <a:effectLst/>
              <a:latin typeface="Times New Roman"/>
              <a:ea typeface="Times New Roman"/>
            </a:endParaRPr>
          </a:p>
        </p:txBody>
      </p:sp>
      <p:sp>
        <p:nvSpPr>
          <p:cNvPr id="15" name="مربع نص 14"/>
          <p:cNvSpPr txBox="1"/>
          <p:nvPr/>
        </p:nvSpPr>
        <p:spPr>
          <a:xfrm>
            <a:off x="4675339" y="2067694"/>
            <a:ext cx="1264900" cy="346247"/>
          </a:xfrm>
          <a:prstGeom prst="rect">
            <a:avLst/>
          </a:prstGeom>
          <a:solidFill>
            <a:schemeClr val="accent3">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b="1" dirty="0" smtClean="0">
                <a:solidFill>
                  <a:srgbClr val="000000"/>
                </a:solidFill>
                <a:latin typeface="Times New Roman"/>
                <a:ea typeface="Times New Roman"/>
                <a:cs typeface="Monotype Koufi"/>
              </a:rPr>
              <a:t>3. الاظهار</a:t>
            </a:r>
            <a:endParaRPr lang="en-US" dirty="0">
              <a:effectLst/>
              <a:latin typeface="Times New Roman"/>
              <a:ea typeface="Times New Roman"/>
            </a:endParaRPr>
          </a:p>
        </p:txBody>
      </p:sp>
    </p:spTree>
    <p:extLst>
      <p:ext uri="{BB962C8B-B14F-4D97-AF65-F5344CB8AC3E}">
        <p14:creationId xmlns:p14="http://schemas.microsoft.com/office/powerpoint/2010/main" val="11279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iterate type="wd">
                                    <p:tmPct val="10000"/>
                                  </p:iterate>
                                  <p:childTnLst>
                                    <p:set>
                                      <p:cBhvr>
                                        <p:cTn id="24" dur="1" fill="hold">
                                          <p:stCondLst>
                                            <p:cond delay="0"/>
                                          </p:stCondLst>
                                        </p:cTn>
                                        <p:tgtEl>
                                          <p:spTgt spid="6"/>
                                        </p:tgtEl>
                                        <p:attrNameLst>
                                          <p:attrName>style.visibility</p:attrName>
                                        </p:attrNameLst>
                                      </p:cBhvr>
                                      <p:to>
                                        <p:strVal val="visible"/>
                                      </p:to>
                                    </p:set>
                                    <p:animScale>
                                      <p:cBhvr>
                                        <p:cTn id="25"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gtEl>
                                        <p:attrNameLst>
                                          <p:attrName>ppt_x</p:attrName>
                                          <p:attrName>ppt_y</p:attrName>
                                        </p:attrNameLst>
                                      </p:cBhvr>
                                    </p:animMotion>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5"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35" dur="1000" fill="hold"/>
                                        <p:tgtEl>
                                          <p:spTgt spid="8"/>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25"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47" dur="1000" fill="hold"/>
                                        <p:tgtEl>
                                          <p:spTgt spid="10"/>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iterate type="wd">
                                    <p:tmPct val="10000"/>
                                  </p:iterate>
                                  <p:childTnLst>
                                    <p:set>
                                      <p:cBhvr>
                                        <p:cTn id="55" dur="1" fill="hold">
                                          <p:stCondLst>
                                            <p:cond delay="0"/>
                                          </p:stCondLst>
                                        </p:cTn>
                                        <p:tgtEl>
                                          <p:spTgt spid="11"/>
                                        </p:tgtEl>
                                        <p:attrNameLst>
                                          <p:attrName>style.visibility</p:attrName>
                                        </p:attrNameLst>
                                      </p:cBhvr>
                                      <p:to>
                                        <p:strVal val="visible"/>
                                      </p:to>
                                    </p:set>
                                    <p:animScale>
                                      <p:cBhvr>
                                        <p:cTn id="56"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11"/>
                                        </p:tgtEl>
                                        <p:attrNameLst>
                                          <p:attrName>ppt_x</p:attrName>
                                          <p:attrName>ppt_y</p:attrName>
                                        </p:attrNameLst>
                                      </p:cBhvr>
                                    </p:animMotion>
                                    <p:animEffect transition="in" filter="fade">
                                      <p:cBhvr>
                                        <p:cTn id="58" dur="10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66" dur="1000" fill="hold"/>
                                        <p:tgtEl>
                                          <p:spTgt spid="12"/>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12"/>
                                        </p:tgtEl>
                                      </p:cBhvr>
                                    </p:animEffect>
                                  </p:childTnLst>
                                </p:cTn>
                              </p:par>
                            </p:childTnLst>
                          </p:cTn>
                        </p:par>
                      </p:childTnLst>
                    </p:cTn>
                  </p:par>
                  <p:par>
                    <p:cTn id="71" fill="hold">
                      <p:stCondLst>
                        <p:cond delay="indefinite"/>
                      </p:stCondLst>
                      <p:childTnLst>
                        <p:par>
                          <p:cTn id="72" fill="hold">
                            <p:stCondLst>
                              <p:cond delay="0"/>
                            </p:stCondLst>
                            <p:childTnLst>
                              <p:par>
                                <p:cTn id="73" presetID="25" presetClass="entr" presetSubtype="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p:cTn id="75"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76"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77"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78" dur="1000" fill="hold"/>
                                        <p:tgtEl>
                                          <p:spTgt spid="15"/>
                                        </p:tgtEl>
                                        <p:attrNameLst>
                                          <p:attrName>ppt_h</p:attrName>
                                        </p:attrNameLst>
                                      </p:cBhvr>
                                      <p:tavLst>
                                        <p:tav tm="0">
                                          <p:val>
                                            <p:strVal val="#ppt_h"/>
                                          </p:val>
                                        </p:tav>
                                        <p:tav tm="100000">
                                          <p:val>
                                            <p:strVal val="#ppt_h"/>
                                          </p:val>
                                        </p:tav>
                                      </p:tavLst>
                                    </p:anim>
                                    <p:anim calcmode="lin" valueType="num">
                                      <p:cBhvr>
                                        <p:cTn id="79"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80"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81"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82" dur="1000" decel="50000">
                                          <p:stCondLst>
                                            <p:cond delay="0"/>
                                          </p:stCondLst>
                                        </p:cTn>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8" grpId="0" animBg="1"/>
      <p:bldP spid="10" grpId="0" animBg="1"/>
      <p:bldP spid="11"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57F1E4F-1CFF-5643-939E-217C01CDF565}" type="slidenum">
              <a:rPr lang="en-US" smtClean="0"/>
              <a:pPr/>
              <a:t>3</a:t>
            </a:fld>
            <a:endParaRPr lang="en-US" dirty="0"/>
          </a:p>
        </p:txBody>
      </p:sp>
      <p:sp>
        <p:nvSpPr>
          <p:cNvPr id="4" name="مربع نص 3"/>
          <p:cNvSpPr txBox="1"/>
          <p:nvPr/>
        </p:nvSpPr>
        <p:spPr>
          <a:xfrm>
            <a:off x="1415275" y="411510"/>
            <a:ext cx="7560841" cy="2008240"/>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endParaRPr lang="ar-IQ" sz="1400" dirty="0" smtClean="0">
              <a:latin typeface="Times New Roman"/>
              <a:ea typeface="Times New Roman"/>
            </a:endParaRPr>
          </a:p>
          <a:p>
            <a:pPr algn="justLow"/>
            <a:endParaRPr lang="ar-IQ" sz="1400" dirty="0">
              <a:latin typeface="Times New Roman"/>
              <a:ea typeface="Times New Roman"/>
            </a:endParaRPr>
          </a:p>
          <a:p>
            <a:pPr algn="justLow"/>
            <a:endParaRPr lang="ar-IQ" sz="1400" dirty="0" smtClean="0">
              <a:latin typeface="Times New Roman"/>
              <a:ea typeface="Times New Roman"/>
            </a:endParaRPr>
          </a:p>
          <a:p>
            <a:pPr algn="justLow"/>
            <a:endParaRPr lang="ar-IQ" sz="1400" dirty="0">
              <a:latin typeface="Times New Roman"/>
              <a:ea typeface="Times New Roman"/>
            </a:endParaRPr>
          </a:p>
          <a:p>
            <a:pPr algn="justLow"/>
            <a:endParaRPr lang="ar-IQ" sz="1400" dirty="0" smtClean="0">
              <a:latin typeface="Times New Roman"/>
              <a:ea typeface="Times New Roman"/>
            </a:endParaRPr>
          </a:p>
          <a:p>
            <a:pPr algn="justLow"/>
            <a:endParaRPr lang="ar-IQ" sz="1400" dirty="0">
              <a:latin typeface="Times New Roman"/>
              <a:ea typeface="Times New Roman"/>
            </a:endParaRPr>
          </a:p>
          <a:p>
            <a:pPr algn="justLow"/>
            <a:endParaRPr lang="ar-IQ" sz="1400" dirty="0" smtClean="0">
              <a:latin typeface="Times New Roman"/>
              <a:ea typeface="Times New Roman"/>
            </a:endParaRPr>
          </a:p>
          <a:p>
            <a:pPr algn="justLow"/>
            <a:endParaRPr lang="ar-IQ" sz="1400" dirty="0">
              <a:latin typeface="Times New Roman"/>
              <a:ea typeface="Times New Roman"/>
            </a:endParaRPr>
          </a:p>
          <a:p>
            <a:pPr algn="justLow"/>
            <a:endParaRPr lang="ar-IQ" sz="1400" dirty="0" smtClean="0">
              <a:latin typeface="Times New Roman"/>
              <a:ea typeface="Times New Roman"/>
            </a:endParaRPr>
          </a:p>
        </p:txBody>
      </p:sp>
      <p:sp>
        <p:nvSpPr>
          <p:cNvPr id="5" name="مربع نص 4"/>
          <p:cNvSpPr txBox="1"/>
          <p:nvPr/>
        </p:nvSpPr>
        <p:spPr>
          <a:xfrm>
            <a:off x="1337301" y="3291830"/>
            <a:ext cx="7611719" cy="1300354"/>
          </a:xfrm>
          <a:prstGeom prst="rect">
            <a:avLst/>
          </a:prstGeom>
          <a:solidFill>
            <a:schemeClr val="accent3">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dirty="0" smtClean="0">
                <a:solidFill>
                  <a:srgbClr val="000000"/>
                </a:solidFill>
                <a:latin typeface="Times New Roman"/>
                <a:ea typeface="Times New Roman"/>
                <a:cs typeface="Simplified Arabic"/>
              </a:rPr>
              <a:t>    وسبب </a:t>
            </a:r>
            <a:r>
              <a:rPr lang="ar-IQ" dirty="0">
                <a:solidFill>
                  <a:srgbClr val="000000"/>
                </a:solidFill>
                <a:latin typeface="Times New Roman"/>
                <a:ea typeface="Times New Roman"/>
                <a:cs typeface="Simplified Arabic"/>
              </a:rPr>
              <a:t>هذا الإخفاء أنَّ الميم والباء لما اشتركتا في المخرج وتجانستا في الصفة (</a:t>
            </a:r>
            <a:r>
              <a:rPr lang="ar-IQ" dirty="0" err="1">
                <a:solidFill>
                  <a:srgbClr val="000000"/>
                </a:solidFill>
                <a:latin typeface="Times New Roman"/>
                <a:ea typeface="Times New Roman"/>
                <a:cs typeface="Simplified Arabic"/>
              </a:rPr>
              <a:t>الإنفتاح</a:t>
            </a:r>
            <a:r>
              <a:rPr lang="ar-IQ" dirty="0">
                <a:solidFill>
                  <a:srgbClr val="000000"/>
                </a:solidFill>
                <a:latin typeface="Times New Roman"/>
                <a:ea typeface="Times New Roman"/>
                <a:cs typeface="Simplified Arabic"/>
              </a:rPr>
              <a:t>) ثقل الإظهار والإدغام، فعدل بهما إلى الإخفاء مع (الغنة</a:t>
            </a:r>
            <a:r>
              <a:rPr lang="ar-IQ" dirty="0" smtClean="0">
                <a:solidFill>
                  <a:srgbClr val="000000"/>
                </a:solidFill>
                <a:latin typeface="Times New Roman"/>
                <a:ea typeface="Times New Roman"/>
                <a:cs typeface="Simplified Arabic"/>
              </a:rPr>
              <a:t>)</a:t>
            </a:r>
            <a:r>
              <a:rPr lang="ar-IQ" sz="1600" baseline="30000" dirty="0" smtClean="0">
                <a:solidFill>
                  <a:srgbClr val="000000"/>
                </a:solidFill>
                <a:latin typeface="Times New Roman"/>
                <a:ea typeface="Times New Roman"/>
                <a:cs typeface="Simplified Arabic"/>
              </a:rPr>
              <a:t>(1)</a:t>
            </a:r>
            <a:r>
              <a:rPr lang="ar-IQ" dirty="0" smtClean="0">
                <a:solidFill>
                  <a:srgbClr val="000000"/>
                </a:solidFill>
                <a:latin typeface="Times New Roman"/>
                <a:ea typeface="Times New Roman"/>
                <a:cs typeface="Simplified Arabic"/>
              </a:rPr>
              <a:t>.</a:t>
            </a:r>
          </a:p>
          <a:p>
            <a:pPr algn="justLow"/>
            <a:endParaRPr lang="ar-IQ" sz="1400" dirty="0">
              <a:solidFill>
                <a:srgbClr val="000000"/>
              </a:solidFill>
              <a:latin typeface="Times New Roman"/>
              <a:ea typeface="Times New Roman"/>
              <a:cs typeface="Simplified Arabic"/>
            </a:endParaRPr>
          </a:p>
          <a:p>
            <a:pPr algn="justLow"/>
            <a:endParaRPr lang="en-US" sz="1400" dirty="0">
              <a:latin typeface="Times New Roman"/>
              <a:ea typeface="Times New Roman"/>
            </a:endParaRPr>
          </a:p>
          <a:p>
            <a:pPr marL="245110" indent="-228600" algn="justLow">
              <a:tabLst>
                <a:tab pos="130810" algn="l"/>
              </a:tabLst>
            </a:pPr>
            <a:r>
              <a:rPr lang="ar-IQ" sz="1600" baseline="30000" dirty="0" smtClean="0">
                <a:latin typeface="Times New Roman"/>
                <a:ea typeface="Times New Roman"/>
                <a:cs typeface="Simplified Arabic"/>
              </a:rPr>
              <a:t>(1)</a:t>
            </a:r>
            <a:r>
              <a:rPr lang="ar-IQ" sz="1600" dirty="0" smtClean="0">
                <a:latin typeface="Times New Roman"/>
                <a:ea typeface="Times New Roman"/>
                <a:cs typeface="Simplified Arabic"/>
              </a:rPr>
              <a:t>   </a:t>
            </a:r>
            <a:r>
              <a:rPr lang="ar-IQ" sz="1600" dirty="0">
                <a:latin typeface="Times New Roman"/>
                <a:ea typeface="Times New Roman"/>
                <a:cs typeface="Simplified Arabic"/>
              </a:rPr>
              <a:t>ينظر: نزهة القارئ وتحفة البارئ: 35.</a:t>
            </a:r>
            <a:endParaRPr lang="en-US" sz="1050" dirty="0">
              <a:effectLst/>
              <a:latin typeface="Times New Roman"/>
              <a:ea typeface="Times New Roman"/>
            </a:endParaRPr>
          </a:p>
        </p:txBody>
      </p:sp>
      <p:sp>
        <p:nvSpPr>
          <p:cNvPr id="6" name="مربع نص 5"/>
          <p:cNvSpPr txBox="1"/>
          <p:nvPr/>
        </p:nvSpPr>
        <p:spPr>
          <a:xfrm>
            <a:off x="7650902" y="2724479"/>
            <a:ext cx="1281395" cy="346247"/>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b="1" dirty="0" smtClean="0">
                <a:solidFill>
                  <a:srgbClr val="000000"/>
                </a:solidFill>
                <a:latin typeface="Times New Roman"/>
                <a:ea typeface="Times New Roman"/>
                <a:cs typeface="Monotype Koufi"/>
              </a:rPr>
              <a:t>  </a:t>
            </a:r>
            <a:r>
              <a:rPr lang="ar-IQ" b="1" dirty="0" smtClean="0">
                <a:solidFill>
                  <a:srgbClr val="000000"/>
                </a:solidFill>
                <a:latin typeface="Times New Roman"/>
                <a:ea typeface="Times New Roman"/>
                <a:cs typeface="Monotype Koufi"/>
              </a:rPr>
              <a:t>علة الاخفاء</a:t>
            </a:r>
            <a:endParaRPr lang="en-US" dirty="0">
              <a:effectLst/>
              <a:latin typeface="Times New Roman"/>
              <a:ea typeface="Times New Roman"/>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1722" y="411510"/>
            <a:ext cx="5416550" cy="197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511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7" dur="1000" fill="hold"/>
                                        <p:tgtEl>
                                          <p:spTgt spid="5"/>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9" dur="1000" fill="hold"/>
                                        <p:tgtEl>
                                          <p:spTgt spid="6"/>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57F1E4F-1CFF-5643-939E-217C01CDF565}" type="slidenum">
              <a:rPr lang="en-US" smtClean="0"/>
              <a:pPr/>
              <a:t>4</a:t>
            </a:fld>
            <a:endParaRPr lang="en-US" dirty="0"/>
          </a:p>
        </p:txBody>
      </p:sp>
      <p:sp>
        <p:nvSpPr>
          <p:cNvPr id="6" name="مربع نص 5"/>
          <p:cNvSpPr txBox="1"/>
          <p:nvPr/>
        </p:nvSpPr>
        <p:spPr>
          <a:xfrm>
            <a:off x="1403648" y="2643758"/>
            <a:ext cx="7560841" cy="2285239"/>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endParaRPr lang="ar-IQ" dirty="0" smtClean="0">
              <a:effectLst/>
              <a:latin typeface="Times New Roman"/>
              <a:ea typeface="Times New Roman"/>
            </a:endParaRPr>
          </a:p>
          <a:p>
            <a:pPr algn="justLow"/>
            <a:endParaRPr lang="ar-IQ" dirty="0">
              <a:latin typeface="Times New Roman"/>
              <a:ea typeface="Times New Roman"/>
            </a:endParaRPr>
          </a:p>
          <a:p>
            <a:pPr algn="justLow"/>
            <a:endParaRPr lang="ar-IQ" dirty="0" smtClean="0">
              <a:latin typeface="Times New Roman"/>
              <a:ea typeface="Times New Roman"/>
            </a:endParaRPr>
          </a:p>
          <a:p>
            <a:pPr algn="justLow"/>
            <a:endParaRPr lang="ar-IQ" dirty="0">
              <a:latin typeface="Times New Roman"/>
              <a:ea typeface="Times New Roman"/>
            </a:endParaRPr>
          </a:p>
          <a:p>
            <a:pPr algn="justLow"/>
            <a:endParaRPr lang="ar-IQ" dirty="0" smtClean="0">
              <a:latin typeface="Times New Roman"/>
              <a:ea typeface="Times New Roman"/>
            </a:endParaRPr>
          </a:p>
          <a:p>
            <a:pPr algn="justLow"/>
            <a:endParaRPr lang="ar-IQ" dirty="0">
              <a:latin typeface="Times New Roman"/>
              <a:ea typeface="Times New Roman"/>
            </a:endParaRPr>
          </a:p>
          <a:p>
            <a:pPr algn="justLow"/>
            <a:endParaRPr lang="ar-IQ" dirty="0" smtClean="0">
              <a:latin typeface="Times New Roman"/>
              <a:ea typeface="Times New Roman"/>
            </a:endParaRPr>
          </a:p>
          <a:p>
            <a:pPr algn="justLow"/>
            <a:endParaRPr lang="ar-IQ" dirty="0" smtClean="0">
              <a:latin typeface="Times New Roman"/>
              <a:ea typeface="Times New Roman"/>
            </a:endParaRPr>
          </a:p>
        </p:txBody>
      </p:sp>
      <p:sp>
        <p:nvSpPr>
          <p:cNvPr id="8" name="مربع نص 7"/>
          <p:cNvSpPr txBox="1"/>
          <p:nvPr/>
        </p:nvSpPr>
        <p:spPr>
          <a:xfrm>
            <a:off x="1403648" y="483518"/>
            <a:ext cx="7560841" cy="2039018"/>
          </a:xfrm>
          <a:prstGeom prst="rect">
            <a:avLst/>
          </a:prstGeom>
          <a:solidFill>
            <a:schemeClr val="accent3">
              <a:lumMod val="20000"/>
              <a:lumOff val="80000"/>
            </a:schemeClr>
          </a:solidFill>
        </p:spPr>
        <p:style>
          <a:lnRef idx="1">
            <a:schemeClr val="accent3"/>
          </a:lnRef>
          <a:fillRef idx="3">
            <a:schemeClr val="accent3"/>
          </a:fillRef>
          <a:effectRef idx="2">
            <a:schemeClr val="accent3"/>
          </a:effectRef>
          <a:fontRef idx="minor">
            <a:schemeClr val="lt1"/>
          </a:fontRef>
        </p:style>
        <p:txBody>
          <a:bodyPr wrap="square" lIns="68579" tIns="34289" rIns="68579" bIns="34289" rtlCol="1">
            <a:spAutoFit/>
          </a:bodyPr>
          <a:lstStyle/>
          <a:p>
            <a:pPr algn="justLow"/>
            <a:r>
              <a:rPr lang="ar-IQ" dirty="0">
                <a:solidFill>
                  <a:srgbClr val="000000"/>
                </a:solidFill>
                <a:latin typeface="Times New Roman"/>
                <a:ea typeface="Times New Roman"/>
                <a:cs typeface="Simplified Arabic"/>
              </a:rPr>
              <a:t>	لغةً: " إدخال الشيء في الشيء </a:t>
            </a:r>
            <a:r>
              <a:rPr lang="ar-IQ"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(1)</a:t>
            </a:r>
            <a:r>
              <a:rPr lang="ar-IQ" dirty="0" smtClean="0">
                <a:solidFill>
                  <a:srgbClr val="000000"/>
                </a:solidFill>
                <a:latin typeface="Times New Roman"/>
                <a:ea typeface="Times New Roman"/>
                <a:cs typeface="Simplified Arabic"/>
              </a:rPr>
              <a:t>، </a:t>
            </a:r>
            <a:r>
              <a:rPr lang="ar-IQ" dirty="0">
                <a:solidFill>
                  <a:srgbClr val="000000"/>
                </a:solidFill>
                <a:latin typeface="Times New Roman"/>
                <a:ea typeface="Times New Roman"/>
                <a:cs typeface="Simplified Arabic"/>
              </a:rPr>
              <a:t>ومنه يقال: الإدغام: إدخال اللجام في أفواه الدواب.</a:t>
            </a:r>
            <a:endParaRPr lang="en-US" dirty="0">
              <a:latin typeface="Times New Roman"/>
              <a:ea typeface="Times New Roman"/>
            </a:endParaRPr>
          </a:p>
          <a:p>
            <a:pPr algn="justLow"/>
            <a:r>
              <a:rPr lang="ar-IQ" dirty="0">
                <a:solidFill>
                  <a:srgbClr val="000000"/>
                </a:solidFill>
                <a:latin typeface="Times New Roman"/>
                <a:ea typeface="Times New Roman"/>
                <a:cs typeface="Simplified Arabic"/>
              </a:rPr>
              <a:t>	واصطلاحاً: تدغم الميم الساكنة إذا لاقت ميماً متحركة بحيث يصيران ميماً واحدة مشددة (بغنة) ويسمى إدغام </a:t>
            </a:r>
            <a:r>
              <a:rPr lang="ar-IQ" dirty="0" smtClean="0">
                <a:solidFill>
                  <a:srgbClr val="000000"/>
                </a:solidFill>
                <a:latin typeface="Times New Roman"/>
                <a:ea typeface="Times New Roman"/>
                <a:cs typeface="Simplified Arabic"/>
              </a:rPr>
              <a:t>المثلين</a:t>
            </a:r>
            <a:r>
              <a:rPr lang="ar-IQ" baseline="30000" dirty="0" smtClean="0">
                <a:solidFill>
                  <a:srgbClr val="000000"/>
                </a:solidFill>
                <a:latin typeface="Times New Roman"/>
                <a:ea typeface="Times New Roman"/>
                <a:cs typeface="Simplified Arabic"/>
              </a:rPr>
              <a:t>(2)</a:t>
            </a:r>
            <a:r>
              <a:rPr lang="ar-IQ" dirty="0" smtClean="0">
                <a:solidFill>
                  <a:srgbClr val="000000"/>
                </a:solidFill>
                <a:latin typeface="Times New Roman"/>
                <a:ea typeface="Times New Roman"/>
                <a:cs typeface="Simplified Arabic"/>
              </a:rPr>
              <a:t> </a:t>
            </a:r>
            <a:r>
              <a:rPr lang="ar-IQ" dirty="0">
                <a:solidFill>
                  <a:srgbClr val="000000"/>
                </a:solidFill>
                <a:latin typeface="Times New Roman"/>
                <a:ea typeface="Times New Roman"/>
                <a:cs typeface="Simplified Arabic"/>
              </a:rPr>
              <a:t>أو المتماثلين، وسواءً كانت هذه الميم أصلية كما تقدم أم مقلوبة عن النون الساكنة، نحو (</a:t>
            </a:r>
            <a:r>
              <a:rPr lang="ar-IQ" b="1" dirty="0">
                <a:solidFill>
                  <a:srgbClr val="000000"/>
                </a:solidFill>
                <a:latin typeface="Times New Roman"/>
                <a:ea typeface="Times New Roman"/>
                <a:cs typeface="Simplified Arabic"/>
              </a:rPr>
              <a:t>منْ مال</a:t>
            </a:r>
            <a:r>
              <a:rPr lang="ar-IQ" dirty="0">
                <a:solidFill>
                  <a:srgbClr val="000000"/>
                </a:solidFill>
                <a:latin typeface="Times New Roman"/>
                <a:ea typeface="Times New Roman"/>
                <a:cs typeface="Simplified Arabic"/>
              </a:rPr>
              <a:t>) فتصير (</a:t>
            </a:r>
            <a:r>
              <a:rPr lang="ar-IQ" b="1" dirty="0">
                <a:solidFill>
                  <a:srgbClr val="000000"/>
                </a:solidFill>
                <a:latin typeface="Times New Roman"/>
                <a:ea typeface="Times New Roman"/>
                <a:cs typeface="Simplified Arabic"/>
              </a:rPr>
              <a:t>مِمّال</a:t>
            </a:r>
            <a:r>
              <a:rPr lang="ar-IQ" dirty="0">
                <a:solidFill>
                  <a:srgbClr val="000000"/>
                </a:solidFill>
                <a:latin typeface="Times New Roman"/>
                <a:ea typeface="Times New Roman"/>
                <a:cs typeface="Simplified Arabic"/>
              </a:rPr>
              <a:t>) و(</a:t>
            </a:r>
            <a:r>
              <a:rPr lang="ar-IQ" b="1" dirty="0">
                <a:solidFill>
                  <a:srgbClr val="000000"/>
                </a:solidFill>
                <a:latin typeface="Times New Roman"/>
                <a:ea typeface="Times New Roman"/>
                <a:cs typeface="Simplified Arabic"/>
              </a:rPr>
              <a:t>منْ ماء</a:t>
            </a:r>
            <a:r>
              <a:rPr lang="ar-IQ" dirty="0">
                <a:solidFill>
                  <a:srgbClr val="000000"/>
                </a:solidFill>
                <a:latin typeface="Times New Roman"/>
                <a:ea typeface="Times New Roman"/>
                <a:cs typeface="Simplified Arabic"/>
              </a:rPr>
              <a:t>) فتصير (</a:t>
            </a:r>
            <a:r>
              <a:rPr lang="ar-IQ" b="1" dirty="0" err="1">
                <a:solidFill>
                  <a:srgbClr val="000000"/>
                </a:solidFill>
                <a:latin typeface="Times New Roman"/>
                <a:ea typeface="Times New Roman"/>
                <a:cs typeface="Simplified Arabic"/>
              </a:rPr>
              <a:t>مِمّاء</a:t>
            </a:r>
            <a:r>
              <a:rPr lang="ar-IQ" dirty="0" smtClean="0">
                <a:solidFill>
                  <a:srgbClr val="000000"/>
                </a:solidFill>
                <a:latin typeface="Times New Roman"/>
                <a:ea typeface="Times New Roman"/>
                <a:cs typeface="Simplified Arabic"/>
              </a:rPr>
              <a:t>).</a:t>
            </a:r>
          </a:p>
          <a:p>
            <a:pPr algn="justLow"/>
            <a:endParaRPr lang="ar-IQ" sz="1400" dirty="0">
              <a:solidFill>
                <a:srgbClr val="000000"/>
              </a:solidFill>
              <a:latin typeface="Times New Roman"/>
              <a:ea typeface="Times New Roman"/>
              <a:cs typeface="Simplified Arabic"/>
            </a:endParaRPr>
          </a:p>
          <a:p>
            <a:pPr algn="justLow"/>
            <a:endParaRPr lang="en-US" sz="1400" dirty="0">
              <a:latin typeface="Times New Roman"/>
              <a:ea typeface="Times New Roman"/>
            </a:endParaRPr>
          </a:p>
          <a:p>
            <a:pPr marL="245110" indent="-228600" algn="justLow">
              <a:tabLst>
                <a:tab pos="130810" algn="l"/>
              </a:tabLst>
            </a:pPr>
            <a:r>
              <a:rPr lang="ar-IQ" sz="1400" baseline="30000" dirty="0" smtClean="0">
                <a:solidFill>
                  <a:schemeClr val="tx1"/>
                </a:solidFill>
                <a:latin typeface="Times New Roman"/>
                <a:ea typeface="Times New Roman"/>
                <a:cs typeface="Simplified Arabic"/>
              </a:rPr>
              <a:t>(1)</a:t>
            </a:r>
            <a:r>
              <a:rPr lang="ar-IQ" sz="1400" dirty="0" smtClean="0">
                <a:solidFill>
                  <a:schemeClr val="tx1"/>
                </a:solidFill>
                <a:latin typeface="Times New Roman"/>
                <a:ea typeface="Times New Roman"/>
                <a:cs typeface="Simplified Arabic"/>
              </a:rPr>
              <a:t>   </a:t>
            </a:r>
            <a:r>
              <a:rPr lang="ar-IQ" sz="1400" dirty="0">
                <a:solidFill>
                  <a:schemeClr val="tx1"/>
                </a:solidFill>
                <a:latin typeface="Times New Roman"/>
                <a:ea typeface="Times New Roman"/>
                <a:cs typeface="Simplified Arabic"/>
              </a:rPr>
              <a:t>التعريفات: 13، وقد ذكرناه آنفاً في حكم النون الساكنة والتنوين.</a:t>
            </a:r>
            <a:endParaRPr lang="en-US" sz="1400" dirty="0">
              <a:solidFill>
                <a:schemeClr val="tx1"/>
              </a:solidFill>
              <a:latin typeface="Times New Roman"/>
              <a:ea typeface="Times New Roman"/>
            </a:endParaRPr>
          </a:p>
          <a:p>
            <a:pPr marL="245110" indent="-228600" algn="justLow">
              <a:tabLst>
                <a:tab pos="130810" algn="l"/>
              </a:tabLst>
            </a:pPr>
            <a:r>
              <a:rPr lang="ar-IQ" sz="1400" baseline="30000" dirty="0" smtClean="0">
                <a:solidFill>
                  <a:schemeClr val="tx1"/>
                </a:solidFill>
                <a:latin typeface="Times New Roman"/>
                <a:ea typeface="Times New Roman"/>
                <a:cs typeface="Simplified Arabic"/>
              </a:rPr>
              <a:t>(2)</a:t>
            </a:r>
            <a:r>
              <a:rPr lang="ar-IQ" sz="1400" dirty="0" smtClean="0">
                <a:solidFill>
                  <a:schemeClr val="tx1"/>
                </a:solidFill>
                <a:latin typeface="Times New Roman"/>
                <a:ea typeface="Times New Roman"/>
                <a:cs typeface="Simplified Arabic"/>
              </a:rPr>
              <a:t>   </a:t>
            </a:r>
            <a:r>
              <a:rPr lang="ar-IQ" sz="1400" dirty="0">
                <a:solidFill>
                  <a:schemeClr val="tx1"/>
                </a:solidFill>
                <a:latin typeface="Times New Roman"/>
                <a:ea typeface="Times New Roman"/>
                <a:cs typeface="Simplified Arabic"/>
              </a:rPr>
              <a:t>ينظر: نزهة القارئ وتحفة البارئ: 39.</a:t>
            </a:r>
            <a:endParaRPr lang="en-US" sz="1400" dirty="0">
              <a:solidFill>
                <a:schemeClr val="tx1"/>
              </a:solidFill>
              <a:effectLst/>
              <a:latin typeface="Times New Roman"/>
              <a:ea typeface="Times New Roman"/>
            </a:endParaRPr>
          </a:p>
        </p:txBody>
      </p:sp>
      <p:sp>
        <p:nvSpPr>
          <p:cNvPr id="9" name="مربع نص 8"/>
          <p:cNvSpPr txBox="1"/>
          <p:nvPr/>
        </p:nvSpPr>
        <p:spPr>
          <a:xfrm>
            <a:off x="7577438" y="22362"/>
            <a:ext cx="1281395" cy="346247"/>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sz="1400" b="1" dirty="0" smtClean="0">
                <a:solidFill>
                  <a:srgbClr val="000000"/>
                </a:solidFill>
                <a:latin typeface="Times New Roman"/>
                <a:ea typeface="Times New Roman"/>
                <a:cs typeface="Monotype Koufi"/>
              </a:rPr>
              <a:t>   </a:t>
            </a:r>
            <a:r>
              <a:rPr lang="ar-IQ" dirty="0">
                <a:solidFill>
                  <a:srgbClr val="000000"/>
                </a:solidFill>
                <a:latin typeface="Times New Roman"/>
                <a:ea typeface="Times New Roman"/>
                <a:cs typeface="Monotype Koufi"/>
              </a:rPr>
              <a:t>الإدغام:</a:t>
            </a:r>
            <a:endParaRPr lang="en-US" dirty="0">
              <a:effectLst/>
              <a:latin typeface="Times New Roman"/>
              <a:ea typeface="Times New Roman"/>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6584" y="2740025"/>
            <a:ext cx="5416550" cy="240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105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iterate type="wd">
                                    <p:tmPct val="10000"/>
                                  </p:iterate>
                                  <p:childTnLst>
                                    <p:set>
                                      <p:cBhvr>
                                        <p:cTn id="6" dur="1" fill="hold">
                                          <p:stCondLst>
                                            <p:cond delay="0"/>
                                          </p:stCondLst>
                                        </p:cTn>
                                        <p:tgtEl>
                                          <p:spTgt spid="6"/>
                                        </p:tgtEl>
                                        <p:attrNameLst>
                                          <p:attrName>style.visibility</p:attrName>
                                        </p:attrNameLst>
                                      </p:cBhvr>
                                      <p:to>
                                        <p:strVal val="visible"/>
                                      </p:to>
                                    </p:set>
                                    <p:animScale>
                                      <p:cBhvr>
                                        <p:cTn id="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gtEl>
                                        <p:attrNameLst>
                                          <p:attrName>ppt_x</p:attrName>
                                          <p:attrName>ppt_y</p:attrName>
                                        </p:attrNameLst>
                                      </p:cBhvr>
                                    </p:animMotion>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iterate type="wd">
                                    <p:tmPct val="10000"/>
                                  </p:iterate>
                                  <p:childTnLst>
                                    <p:set>
                                      <p:cBhvr>
                                        <p:cTn id="13" dur="1" fill="hold">
                                          <p:stCondLst>
                                            <p:cond delay="0"/>
                                          </p:stCondLst>
                                        </p:cTn>
                                        <p:tgtEl>
                                          <p:spTgt spid="8"/>
                                        </p:tgtEl>
                                        <p:attrNameLst>
                                          <p:attrName>style.visibility</p:attrName>
                                        </p:attrNameLst>
                                      </p:cBhvr>
                                      <p:to>
                                        <p:strVal val="visible"/>
                                      </p:to>
                                    </p:set>
                                    <p:animScale>
                                      <p:cBhvr>
                                        <p:cTn id="14"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8"/>
                                        </p:tgtEl>
                                        <p:attrNameLst>
                                          <p:attrName>ppt_x</p:attrName>
                                          <p:attrName>ppt_y</p:attrName>
                                        </p:attrNameLst>
                                      </p:cBhvr>
                                    </p:animMotion>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5"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24" dur="1000" fill="hold"/>
                                        <p:tgtEl>
                                          <p:spTgt spid="9"/>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57F1E4F-1CFF-5643-939E-217C01CDF565}" type="slidenum">
              <a:rPr lang="en-US" smtClean="0"/>
              <a:pPr/>
              <a:t>5</a:t>
            </a:fld>
            <a:endParaRPr lang="en-US" dirty="0"/>
          </a:p>
        </p:txBody>
      </p:sp>
      <p:sp>
        <p:nvSpPr>
          <p:cNvPr id="4" name="مربع نص 3"/>
          <p:cNvSpPr txBox="1"/>
          <p:nvPr/>
        </p:nvSpPr>
        <p:spPr>
          <a:xfrm>
            <a:off x="1475656" y="915565"/>
            <a:ext cx="7560841" cy="3126495"/>
          </a:xfrm>
          <a:prstGeom prst="rect">
            <a:avLst/>
          </a:prstGeom>
          <a:solidFill>
            <a:schemeClr val="accent4">
              <a:lumMod val="20000"/>
              <a:lumOff val="80000"/>
            </a:schemeClr>
          </a:solidFill>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r>
              <a:rPr lang="ar-IQ" dirty="0">
                <a:solidFill>
                  <a:srgbClr val="000000"/>
                </a:solidFill>
                <a:latin typeface="Times New Roman"/>
                <a:ea typeface="Times New Roman"/>
                <a:cs typeface="Simplified Arabic"/>
              </a:rPr>
              <a:t>لغةً: " هو التَبيين </a:t>
            </a:r>
            <a:r>
              <a:rPr lang="ar-IQ"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(1)</a:t>
            </a:r>
            <a:r>
              <a:rPr lang="ar-IQ" dirty="0" smtClean="0">
                <a:solidFill>
                  <a:srgbClr val="000000"/>
                </a:solidFill>
                <a:latin typeface="Times New Roman"/>
                <a:ea typeface="Times New Roman"/>
                <a:cs typeface="Simplified Arabic"/>
              </a:rPr>
              <a:t>، </a:t>
            </a:r>
            <a:r>
              <a:rPr lang="ar-IQ" dirty="0">
                <a:solidFill>
                  <a:srgbClr val="000000"/>
                </a:solidFill>
                <a:latin typeface="Times New Roman"/>
                <a:ea typeface="Times New Roman"/>
                <a:cs typeface="Simplified Arabic"/>
              </a:rPr>
              <a:t>ومنه أظهر الشيء أي بيّنه.</a:t>
            </a:r>
            <a:endParaRPr lang="en-US" dirty="0">
              <a:latin typeface="Times New Roman"/>
              <a:ea typeface="Times New Roman"/>
            </a:endParaRPr>
          </a:p>
          <a:p>
            <a:pPr algn="justLow"/>
            <a:r>
              <a:rPr lang="ar-IQ" dirty="0">
                <a:solidFill>
                  <a:srgbClr val="000000"/>
                </a:solidFill>
                <a:latin typeface="Times New Roman"/>
                <a:ea typeface="Times New Roman"/>
                <a:cs typeface="Simplified Arabic"/>
              </a:rPr>
              <a:t>واصطلاحاً: إذا وقع بعد الميم الساكنة أحد حروف التي هي ماعدا (الباء والميم) يكون النطق بالميم المذكورة ظاهراً على غير </a:t>
            </a:r>
            <a:r>
              <a:rPr lang="ar-IQ" dirty="0" smtClean="0">
                <a:solidFill>
                  <a:srgbClr val="000000"/>
                </a:solidFill>
                <a:latin typeface="Times New Roman"/>
                <a:ea typeface="Times New Roman"/>
                <a:cs typeface="Simplified Arabic"/>
              </a:rPr>
              <a:t>غنة</a:t>
            </a:r>
            <a:r>
              <a:rPr lang="ar-IQ" baseline="30000" dirty="0" smtClean="0">
                <a:solidFill>
                  <a:srgbClr val="000000"/>
                </a:solidFill>
                <a:latin typeface="Times New Roman"/>
                <a:ea typeface="Times New Roman"/>
                <a:cs typeface="Simplified Arabic"/>
              </a:rPr>
              <a:t>(2)</a:t>
            </a:r>
            <a:r>
              <a:rPr lang="ar-IQ" dirty="0" smtClean="0">
                <a:solidFill>
                  <a:srgbClr val="000000"/>
                </a:solidFill>
                <a:latin typeface="Times New Roman"/>
                <a:ea typeface="Times New Roman"/>
                <a:cs typeface="Simplified Arabic"/>
              </a:rPr>
              <a:t>.</a:t>
            </a:r>
            <a:endParaRPr lang="en-US" dirty="0">
              <a:latin typeface="Times New Roman"/>
              <a:ea typeface="Times New Roman"/>
            </a:endParaRPr>
          </a:p>
          <a:p>
            <a:pPr rtl="0"/>
            <a:r>
              <a:rPr lang="ar-IQ" dirty="0">
                <a:solidFill>
                  <a:srgbClr val="000000"/>
                </a:solidFill>
                <a:latin typeface="Times New Roman"/>
                <a:ea typeface="Times New Roman"/>
                <a:cs typeface="Simplified Arabic"/>
              </a:rPr>
              <a:t>	وجوب عدم الغنّ في الميم الساكنة عندما يأتي بعدها أحد حروف الهجاء غير الباء والميم، ويسمى هذا إظهاراً شفوياً. وتكون أشد إظهاراً عند الواو والفاء، لقرب مخرج الميم من مخرجيهما، لئلا يحصل الإخفاء وإذا ظهرت في ذلك فليتحفظ </a:t>
            </a:r>
            <a:endParaRPr lang="en-US" dirty="0" smtClean="0">
              <a:solidFill>
                <a:srgbClr val="000000"/>
              </a:solidFill>
              <a:latin typeface="Times New Roman"/>
              <a:ea typeface="Times New Roman"/>
              <a:cs typeface="Simplified Arabic"/>
            </a:endParaRPr>
          </a:p>
          <a:p>
            <a:pPr rtl="0"/>
            <a:r>
              <a:rPr lang="ar-IQ" dirty="0" smtClean="0">
                <a:solidFill>
                  <a:srgbClr val="000000"/>
                </a:solidFill>
                <a:latin typeface="Times New Roman"/>
                <a:ea typeface="Times New Roman"/>
                <a:cs typeface="Simplified Arabic"/>
              </a:rPr>
              <a:t>بإسكانها </a:t>
            </a:r>
            <a:r>
              <a:rPr lang="ar-IQ" dirty="0">
                <a:solidFill>
                  <a:srgbClr val="000000"/>
                </a:solidFill>
                <a:latin typeface="Times New Roman"/>
                <a:ea typeface="Times New Roman"/>
                <a:cs typeface="Simplified Arabic"/>
              </a:rPr>
              <a:t>ويتحرز من تحريكها نحو: </a:t>
            </a:r>
            <a:r>
              <a:rPr lang="ar-SA" b="1" dirty="0" err="1">
                <a:solidFill>
                  <a:srgbClr val="000000"/>
                </a:solidFill>
                <a:latin typeface="Times New Roman"/>
                <a:ea typeface="Times New Roman"/>
                <a:cs typeface="QCF2BSML"/>
              </a:rPr>
              <a:t>ﱡﭐ</a:t>
            </a:r>
            <a:r>
              <a:rPr lang="ar-SA" b="1" dirty="0">
                <a:solidFill>
                  <a:srgbClr val="000000"/>
                </a:solidFill>
                <a:latin typeface="Times New Roman"/>
                <a:ea typeface="Times New Roman"/>
                <a:cs typeface="QCF2001"/>
              </a:rPr>
              <a:t> ﱡ  ﱢ ﱣ </a:t>
            </a:r>
            <a:r>
              <a:rPr lang="ar-SA" b="1" dirty="0">
                <a:solidFill>
                  <a:srgbClr val="000000"/>
                </a:solidFill>
                <a:latin typeface="Times New Roman"/>
                <a:ea typeface="Times New Roman"/>
                <a:cs typeface="QCF2BSML"/>
              </a:rPr>
              <a:t>ﱠ </a:t>
            </a:r>
            <a:r>
              <a:rPr lang="ar-SA" dirty="0">
                <a:solidFill>
                  <a:srgbClr val="000000"/>
                </a:solidFill>
                <a:latin typeface="QCF2BSML"/>
                <a:ea typeface="Times New Roman"/>
                <a:cs typeface="Simplified Arabic"/>
              </a:rPr>
              <a:t>،الفاتحة:7،</a:t>
            </a:r>
            <a:r>
              <a:rPr lang="ar-SA" dirty="0">
                <a:solidFill>
                  <a:srgbClr val="9DAB0C"/>
                </a:solidFill>
                <a:latin typeface="Times New Roman"/>
                <a:ea typeface="Times New Roman"/>
                <a:cs typeface="Simplified Arabic"/>
              </a:rPr>
              <a:t> </a:t>
            </a:r>
            <a:r>
              <a:rPr lang="ar-IQ" dirty="0">
                <a:solidFill>
                  <a:srgbClr val="000000"/>
                </a:solidFill>
                <a:latin typeface="Times New Roman"/>
                <a:ea typeface="Times New Roman"/>
                <a:cs typeface="Simplified Arabic"/>
              </a:rPr>
              <a:t>و</a:t>
            </a:r>
            <a:r>
              <a:rPr lang="ar-SA" dirty="0" err="1">
                <a:solidFill>
                  <a:srgbClr val="000000"/>
                </a:solidFill>
                <a:latin typeface="Times New Roman"/>
                <a:ea typeface="Times New Roman"/>
                <a:cs typeface="QCF2BSML"/>
              </a:rPr>
              <a:t>ﭐ</a:t>
            </a:r>
            <a:r>
              <a:rPr lang="ar-SA" b="1" dirty="0" err="1">
                <a:solidFill>
                  <a:srgbClr val="000000"/>
                </a:solidFill>
                <a:latin typeface="Times New Roman"/>
                <a:ea typeface="Times New Roman"/>
                <a:cs typeface="QCF2BSML"/>
              </a:rPr>
              <a:t>ﱡﭐ</a:t>
            </a:r>
            <a:r>
              <a:rPr lang="ar-SA" b="1" dirty="0">
                <a:solidFill>
                  <a:srgbClr val="000000"/>
                </a:solidFill>
                <a:latin typeface="Times New Roman"/>
                <a:ea typeface="Times New Roman"/>
                <a:cs typeface="QCF2582"/>
              </a:rPr>
              <a:t> ﱈ ﱉ ﱊ </a:t>
            </a:r>
            <a:r>
              <a:rPr lang="ar-SA" b="1" dirty="0" err="1" smtClean="0">
                <a:solidFill>
                  <a:srgbClr val="000000"/>
                </a:solidFill>
                <a:latin typeface="Times New Roman"/>
                <a:ea typeface="Times New Roman"/>
                <a:cs typeface="QCF2582"/>
              </a:rPr>
              <a:t>ﱋ</a:t>
            </a:r>
            <a:r>
              <a:rPr lang="ar-SA" b="1" dirty="0" err="1" smtClean="0">
                <a:solidFill>
                  <a:srgbClr val="000000"/>
                </a:solidFill>
                <a:latin typeface="Times New Roman"/>
                <a:ea typeface="Times New Roman"/>
                <a:cs typeface="QCF2BSML"/>
              </a:rPr>
              <a:t>ﱠ</a:t>
            </a:r>
            <a:r>
              <a:rPr lang="ar-SA" dirty="0">
                <a:solidFill>
                  <a:srgbClr val="000000"/>
                </a:solidFill>
                <a:latin typeface="QCF2BSML"/>
                <a:ea typeface="Times New Roman"/>
                <a:cs typeface="Simplified Arabic"/>
              </a:rPr>
              <a:t>، النبأ:3.</a:t>
            </a:r>
            <a:endParaRPr lang="en-US" dirty="0">
              <a:latin typeface="Times New Roman"/>
              <a:ea typeface="Times New Roman"/>
            </a:endParaRPr>
          </a:p>
          <a:p>
            <a:pPr marL="245110" indent="-228600" algn="justLow">
              <a:tabLst>
                <a:tab pos="130810" algn="l"/>
              </a:tabLst>
            </a:pPr>
            <a:endParaRPr lang="ar-IQ" sz="1200" baseline="30000" dirty="0" smtClean="0">
              <a:latin typeface="Times New Roman"/>
              <a:ea typeface="Times New Roman"/>
              <a:cs typeface="Simplified Arabic"/>
            </a:endParaRPr>
          </a:p>
          <a:p>
            <a:pPr marL="245110" indent="-228600" algn="justLow">
              <a:tabLst>
                <a:tab pos="130810" algn="l"/>
              </a:tabLst>
            </a:pPr>
            <a:endParaRPr lang="ar-IQ" sz="1400" baseline="30000" dirty="0">
              <a:latin typeface="Times New Roman"/>
              <a:ea typeface="Times New Roman"/>
              <a:cs typeface="Simplified Arabic"/>
            </a:endParaRPr>
          </a:p>
          <a:p>
            <a:pPr marL="245110" indent="-228600" algn="justLow">
              <a:tabLst>
                <a:tab pos="130810" algn="l"/>
              </a:tabLst>
            </a:pPr>
            <a:endParaRPr lang="ar-IQ" sz="1400" baseline="30000" dirty="0" smtClean="0">
              <a:latin typeface="Times New Roman"/>
              <a:ea typeface="Times New Roman"/>
              <a:cs typeface="Simplified Arabic"/>
            </a:endParaRPr>
          </a:p>
          <a:p>
            <a:pPr marL="245110" indent="-228600" algn="justLow">
              <a:tabLst>
                <a:tab pos="130810" algn="l"/>
              </a:tabLst>
            </a:pPr>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IQ" sz="1400" dirty="0">
                <a:latin typeface="Times New Roman"/>
                <a:ea typeface="Times New Roman"/>
                <a:cs typeface="Simplified Arabic"/>
              </a:rPr>
              <a:t>لسان العرب (مادة ظهر): 8: 279 وقد ذكرناه آنفاً في حكم النون الساكنة والتنوين.</a:t>
            </a:r>
            <a:endParaRPr lang="en-US" sz="1400" dirty="0">
              <a:latin typeface="Times New Roman"/>
              <a:ea typeface="Times New Roman"/>
            </a:endParaRPr>
          </a:p>
          <a:p>
            <a:pPr marL="245110" indent="-228600" algn="justLow">
              <a:tabLst>
                <a:tab pos="130810" algn="l"/>
              </a:tabLst>
            </a:pPr>
            <a:r>
              <a:rPr lang="ar-IQ" sz="1400" baseline="30000" dirty="0" smtClean="0">
                <a:latin typeface="Times New Roman"/>
                <a:ea typeface="Times New Roman"/>
                <a:cs typeface="Simplified Arabic"/>
              </a:rPr>
              <a:t>(2)</a:t>
            </a:r>
            <a:r>
              <a:rPr lang="ar-IQ" sz="1400" dirty="0" smtClean="0">
                <a:latin typeface="Times New Roman"/>
                <a:ea typeface="Times New Roman"/>
                <a:cs typeface="Simplified Arabic"/>
              </a:rPr>
              <a:t>   </a:t>
            </a:r>
            <a:r>
              <a:rPr lang="ar-IQ" sz="1400" dirty="0">
                <a:latin typeface="Times New Roman"/>
                <a:ea typeface="Times New Roman"/>
                <a:cs typeface="Simplified Arabic"/>
              </a:rPr>
              <a:t>ينظر: فن التجويد: 36.</a:t>
            </a:r>
            <a:endParaRPr lang="en-US" sz="1400" dirty="0">
              <a:effectLst/>
              <a:latin typeface="Times New Roman"/>
              <a:ea typeface="Times New Roman"/>
            </a:endParaRPr>
          </a:p>
        </p:txBody>
      </p:sp>
      <p:sp>
        <p:nvSpPr>
          <p:cNvPr id="6" name="مربع نص 5"/>
          <p:cNvSpPr txBox="1"/>
          <p:nvPr/>
        </p:nvSpPr>
        <p:spPr>
          <a:xfrm>
            <a:off x="7544344" y="368608"/>
            <a:ext cx="1281395" cy="346247"/>
          </a:xfrm>
          <a:prstGeom prst="rect">
            <a:avLst/>
          </a:prstGeom>
          <a:solidFill>
            <a:schemeClr val="accent3">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sz="1400" b="1" dirty="0" smtClean="0">
                <a:solidFill>
                  <a:srgbClr val="000000"/>
                </a:solidFill>
                <a:latin typeface="Times New Roman"/>
                <a:ea typeface="Times New Roman"/>
                <a:cs typeface="Monotype Koufi"/>
              </a:rPr>
              <a:t>   </a:t>
            </a:r>
            <a:r>
              <a:rPr lang="ar-IQ" dirty="0" smtClean="0">
                <a:solidFill>
                  <a:srgbClr val="000000"/>
                </a:solidFill>
                <a:latin typeface="Times New Roman"/>
                <a:ea typeface="Times New Roman"/>
                <a:cs typeface="Monotype Koufi"/>
              </a:rPr>
              <a:t>الإظهار</a:t>
            </a:r>
            <a:endParaRPr lang="en-US" dirty="0">
              <a:effectLst/>
              <a:latin typeface="Times New Roman"/>
              <a:ea typeface="Times New Roman"/>
            </a:endParaRPr>
          </a:p>
        </p:txBody>
      </p:sp>
    </p:spTree>
    <p:extLst>
      <p:ext uri="{BB962C8B-B14F-4D97-AF65-F5344CB8AC3E}">
        <p14:creationId xmlns:p14="http://schemas.microsoft.com/office/powerpoint/2010/main" val="305682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7" dur="1000" fill="hold"/>
                                        <p:tgtEl>
                                          <p:spTgt spid="6"/>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57F1E4F-1CFF-5643-939E-217C01CDF565}" type="slidenum">
              <a:rPr lang="en-US" smtClean="0"/>
              <a:pPr/>
              <a:t>6</a:t>
            </a:fld>
            <a:endParaRPr lang="en-US" dirty="0"/>
          </a:p>
        </p:txBody>
      </p:sp>
      <p:sp>
        <p:nvSpPr>
          <p:cNvPr id="3" name="مربع نص 2"/>
          <p:cNvSpPr txBox="1"/>
          <p:nvPr/>
        </p:nvSpPr>
        <p:spPr>
          <a:xfrm>
            <a:off x="2123729" y="267494"/>
            <a:ext cx="6696744" cy="4809007"/>
          </a:xfrm>
          <a:prstGeom prst="rect">
            <a:avLst/>
          </a:prstGeom>
          <a:solidFill>
            <a:schemeClr val="accent4">
              <a:lumMod val="20000"/>
              <a:lumOff val="80000"/>
            </a:schemeClr>
          </a:solidFill>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en-US" sz="1400" dirty="0">
              <a:effectLst/>
              <a:latin typeface="Times New Roman"/>
              <a:ea typeface="Times New Roman"/>
            </a:endParaRPr>
          </a:p>
        </p:txBody>
      </p:sp>
      <p:graphicFrame>
        <p:nvGraphicFramePr>
          <p:cNvPr id="4" name="جدول 3"/>
          <p:cNvGraphicFramePr>
            <a:graphicFrameLocks noGrp="1"/>
          </p:cNvGraphicFramePr>
          <p:nvPr/>
        </p:nvGraphicFramePr>
        <p:xfrm>
          <a:off x="3181118" y="1487805"/>
          <a:ext cx="4207340" cy="3139440"/>
        </p:xfrm>
        <a:graphic>
          <a:graphicData uri="http://schemas.openxmlformats.org/drawingml/2006/table">
            <a:tbl>
              <a:tblPr rtl="1" firstRow="1" firstCol="1" lastRow="1" lastCol="1" bandRow="1" bandCol="1"/>
              <a:tblGrid>
                <a:gridCol w="440043"/>
                <a:gridCol w="1693607"/>
                <a:gridCol w="471039"/>
                <a:gridCol w="1602651"/>
              </a:tblGrid>
              <a:tr h="182928">
                <a:tc>
                  <a:txBody>
                    <a:bodyPr/>
                    <a:lstStyle/>
                    <a:p>
                      <a:pPr algn="ctr" rtl="1">
                        <a:spcAft>
                          <a:spcPts val="0"/>
                        </a:spcAft>
                      </a:pPr>
                      <a:r>
                        <a:rPr lang="ar-IQ" sz="1200" b="1">
                          <a:solidFill>
                            <a:srgbClr val="000000"/>
                          </a:solidFill>
                          <a:effectLst/>
                          <a:latin typeface="Times New Roman"/>
                          <a:ea typeface="Times New Roman"/>
                          <a:cs typeface="Simplified Arabic"/>
                        </a:rPr>
                        <a:t>الحرف</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1200" b="1">
                          <a:solidFill>
                            <a:srgbClr val="000000"/>
                          </a:solidFill>
                          <a:effectLst/>
                          <a:latin typeface="Times New Roman"/>
                          <a:ea typeface="Times New Roman"/>
                          <a:cs typeface="Simplified Arabic"/>
                        </a:rPr>
                        <a:t>أمثلة الميم المظهرة</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1200" b="1">
                          <a:solidFill>
                            <a:srgbClr val="000000"/>
                          </a:solidFill>
                          <a:effectLst/>
                          <a:latin typeface="Times New Roman"/>
                          <a:ea typeface="Times New Roman"/>
                          <a:cs typeface="Simplified Arabic"/>
                        </a:rPr>
                        <a:t>الحرف</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1200" b="1">
                          <a:solidFill>
                            <a:srgbClr val="000000"/>
                          </a:solidFill>
                          <a:effectLst/>
                          <a:latin typeface="Times New Roman"/>
                          <a:ea typeface="Times New Roman"/>
                          <a:cs typeface="Simplified Arabic"/>
                        </a:rPr>
                        <a:t>أمثلة الميم المظهرة</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23">
                <a:tc>
                  <a:txBody>
                    <a:bodyPr/>
                    <a:lstStyle/>
                    <a:p>
                      <a:pPr algn="justLow" rtl="1">
                        <a:spcAft>
                          <a:spcPts val="0"/>
                        </a:spcAft>
                      </a:pPr>
                      <a:r>
                        <a:rPr lang="ar-IQ" sz="1300">
                          <a:solidFill>
                            <a:srgbClr val="000000"/>
                          </a:solidFill>
                          <a:effectLst/>
                          <a:latin typeface="Times New Roman"/>
                          <a:ea typeface="Times New Roman"/>
                          <a:cs typeface="Simplified Arabic"/>
                        </a:rPr>
                        <a:t>ء</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ايكمْ احسنُ عملا</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ض</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وامْضوا</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23">
                <a:tc>
                  <a:txBody>
                    <a:bodyPr/>
                    <a:lstStyle/>
                    <a:p>
                      <a:pPr algn="justLow" rtl="1">
                        <a:spcAft>
                          <a:spcPts val="0"/>
                        </a:spcAft>
                      </a:pPr>
                      <a:r>
                        <a:rPr lang="ar-IQ" sz="1300">
                          <a:solidFill>
                            <a:srgbClr val="000000"/>
                          </a:solidFill>
                          <a:effectLst/>
                          <a:latin typeface="Times New Roman"/>
                          <a:ea typeface="Times New Roman"/>
                          <a:cs typeface="Simplified Arabic"/>
                        </a:rPr>
                        <a:t>ت</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المْ تَرَ</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ط</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امثلهمْ طريقة</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23">
                <a:tc>
                  <a:txBody>
                    <a:bodyPr/>
                    <a:lstStyle/>
                    <a:p>
                      <a:pPr algn="justLow" rtl="1">
                        <a:spcAft>
                          <a:spcPts val="0"/>
                        </a:spcAft>
                      </a:pPr>
                      <a:r>
                        <a:rPr lang="ar-IQ" sz="1300">
                          <a:solidFill>
                            <a:srgbClr val="000000"/>
                          </a:solidFill>
                          <a:effectLst/>
                          <a:latin typeface="Times New Roman"/>
                          <a:ea typeface="Times New Roman"/>
                          <a:cs typeface="Simplified Arabic"/>
                        </a:rPr>
                        <a:t>ث</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لهمْ ثالث</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ظ</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وهمْ ظالمون</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23">
                <a:tc>
                  <a:txBody>
                    <a:bodyPr/>
                    <a:lstStyle/>
                    <a:p>
                      <a:pPr algn="justLow" rtl="1">
                        <a:spcAft>
                          <a:spcPts val="0"/>
                        </a:spcAft>
                      </a:pPr>
                      <a:r>
                        <a:rPr lang="ar-IQ" sz="1300">
                          <a:solidFill>
                            <a:srgbClr val="000000"/>
                          </a:solidFill>
                          <a:effectLst/>
                          <a:latin typeface="Times New Roman"/>
                          <a:ea typeface="Times New Roman"/>
                          <a:cs typeface="Simplified Arabic"/>
                        </a:rPr>
                        <a:t>ج</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خلق لكمْ جَنات</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ع</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وينصركمْ عليهم</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23">
                <a:tc>
                  <a:txBody>
                    <a:bodyPr/>
                    <a:lstStyle/>
                    <a:p>
                      <a:pPr algn="justLow" rtl="1">
                        <a:spcAft>
                          <a:spcPts val="0"/>
                        </a:spcAft>
                      </a:pPr>
                      <a:r>
                        <a:rPr lang="ar-IQ" sz="1300">
                          <a:solidFill>
                            <a:srgbClr val="000000"/>
                          </a:solidFill>
                          <a:effectLst/>
                          <a:latin typeface="Times New Roman"/>
                          <a:ea typeface="Times New Roman"/>
                          <a:cs typeface="Simplified Arabic"/>
                        </a:rPr>
                        <a:t>ح</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وفي أموالهمْ حَق</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غ</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فعليهمْ غَضب</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23">
                <a:tc>
                  <a:txBody>
                    <a:bodyPr/>
                    <a:lstStyle/>
                    <a:p>
                      <a:pPr algn="justLow" rtl="1">
                        <a:spcAft>
                          <a:spcPts val="0"/>
                        </a:spcAft>
                      </a:pPr>
                      <a:r>
                        <a:rPr lang="ar-IQ" sz="1300">
                          <a:solidFill>
                            <a:srgbClr val="000000"/>
                          </a:solidFill>
                          <a:effectLst/>
                          <a:latin typeface="Times New Roman"/>
                          <a:ea typeface="Times New Roman"/>
                          <a:cs typeface="Simplified Arabic"/>
                        </a:rPr>
                        <a:t>د</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وامْدَدناهم</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ف</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ذرأكمْ فيه</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23">
                <a:tc>
                  <a:txBody>
                    <a:bodyPr/>
                    <a:lstStyle/>
                    <a:p>
                      <a:pPr algn="justLow" rtl="1">
                        <a:spcAft>
                          <a:spcPts val="0"/>
                        </a:spcAft>
                      </a:pPr>
                      <a:r>
                        <a:rPr lang="ar-IQ" sz="1300">
                          <a:solidFill>
                            <a:srgbClr val="000000"/>
                          </a:solidFill>
                          <a:effectLst/>
                          <a:latin typeface="Times New Roman"/>
                          <a:ea typeface="Times New Roman"/>
                          <a:cs typeface="Simplified Arabic"/>
                        </a:rPr>
                        <a:t>ذ</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واتبعتهمْ ذُريتهم</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ق</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بانهمْ قَوم</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23">
                <a:tc>
                  <a:txBody>
                    <a:bodyPr/>
                    <a:lstStyle/>
                    <a:p>
                      <a:pPr algn="justLow" rtl="1">
                        <a:spcAft>
                          <a:spcPts val="0"/>
                        </a:spcAft>
                      </a:pPr>
                      <a:r>
                        <a:rPr lang="ar-IQ" sz="1300">
                          <a:solidFill>
                            <a:srgbClr val="000000"/>
                          </a:solidFill>
                          <a:effectLst/>
                          <a:latin typeface="Times New Roman"/>
                          <a:ea typeface="Times New Roman"/>
                          <a:cs typeface="Simplified Arabic"/>
                        </a:rPr>
                        <a:t>ر</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جاءكمْ رسول</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ك</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مالكمْ كيف</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23">
                <a:tc>
                  <a:txBody>
                    <a:bodyPr/>
                    <a:lstStyle/>
                    <a:p>
                      <a:pPr algn="justLow" rtl="1">
                        <a:spcAft>
                          <a:spcPts val="0"/>
                        </a:spcAft>
                      </a:pPr>
                      <a:r>
                        <a:rPr lang="ar-IQ" sz="1300">
                          <a:solidFill>
                            <a:srgbClr val="000000"/>
                          </a:solidFill>
                          <a:effectLst/>
                          <a:latin typeface="Times New Roman"/>
                          <a:ea typeface="Times New Roman"/>
                          <a:cs typeface="Simplified Arabic"/>
                        </a:rPr>
                        <a:t>ز</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لهمْ زهرة</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ل </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يعظكمْ لَعلكم</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23">
                <a:tc>
                  <a:txBody>
                    <a:bodyPr/>
                    <a:lstStyle/>
                    <a:p>
                      <a:pPr algn="justLow" rtl="1">
                        <a:spcAft>
                          <a:spcPts val="0"/>
                        </a:spcAft>
                      </a:pPr>
                      <a:r>
                        <a:rPr lang="ar-IQ" sz="1300">
                          <a:solidFill>
                            <a:srgbClr val="000000"/>
                          </a:solidFill>
                          <a:effectLst/>
                          <a:latin typeface="Times New Roman"/>
                          <a:ea typeface="Times New Roman"/>
                          <a:cs typeface="Simplified Arabic"/>
                        </a:rPr>
                        <a:t>س</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همْ سَالمون</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ن</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حرمْنَا</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23">
                <a:tc>
                  <a:txBody>
                    <a:bodyPr/>
                    <a:lstStyle/>
                    <a:p>
                      <a:pPr algn="justLow" rtl="1">
                        <a:spcAft>
                          <a:spcPts val="0"/>
                        </a:spcAft>
                      </a:pPr>
                      <a:r>
                        <a:rPr lang="ar-IQ" sz="1300">
                          <a:solidFill>
                            <a:srgbClr val="000000"/>
                          </a:solidFill>
                          <a:effectLst/>
                          <a:latin typeface="Times New Roman"/>
                          <a:ea typeface="Times New Roman"/>
                          <a:cs typeface="Simplified Arabic"/>
                        </a:rPr>
                        <a:t>ش</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لم ينقصوكمْ شيئاً</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هـ</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انهمْ هُم</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23">
                <a:tc>
                  <a:txBody>
                    <a:bodyPr/>
                    <a:lstStyle/>
                    <a:p>
                      <a:pPr algn="justLow" rtl="1">
                        <a:spcAft>
                          <a:spcPts val="0"/>
                        </a:spcAft>
                      </a:pPr>
                      <a:r>
                        <a:rPr lang="ar-IQ" sz="1300">
                          <a:solidFill>
                            <a:srgbClr val="000000"/>
                          </a:solidFill>
                          <a:effectLst/>
                          <a:latin typeface="Times New Roman"/>
                          <a:ea typeface="Times New Roman"/>
                          <a:cs typeface="Simplified Arabic"/>
                        </a:rPr>
                        <a:t>ص</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ان كنتمْ صادقين</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و</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ايمانهمْ وَهم</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246">
                <a:tc>
                  <a:txBody>
                    <a:bodyPr/>
                    <a:lstStyle/>
                    <a:p>
                      <a:pPr algn="justLow" rtl="1">
                        <a:spcAft>
                          <a:spcPts val="0"/>
                        </a:spcAft>
                      </a:pPr>
                      <a:r>
                        <a:rPr lang="ar-IQ" sz="1300">
                          <a:solidFill>
                            <a:srgbClr val="000000"/>
                          </a:solidFill>
                          <a:effectLst/>
                          <a:latin typeface="Times New Roman"/>
                          <a:ea typeface="Times New Roman"/>
                          <a:cs typeface="Simplified Arabic"/>
                        </a:rPr>
                        <a:t>ي</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لمْ يَنقصوكم</a:t>
                      </a:r>
                      <a:endParaRPr lang="en-US" sz="1000">
                        <a:effectLst/>
                        <a:latin typeface="Times New Roman"/>
                        <a:ea typeface="Times New Roman"/>
                      </a:endParaRPr>
                    </a:p>
                    <a:p>
                      <a:pPr algn="justLow" rtl="1">
                        <a:spcAft>
                          <a:spcPts val="0"/>
                        </a:spcAft>
                      </a:pPr>
                      <a:r>
                        <a:rPr lang="ar-IQ" sz="1300">
                          <a:solidFill>
                            <a:srgbClr val="000000"/>
                          </a:solidFill>
                          <a:effectLst/>
                          <a:latin typeface="Times New Roman"/>
                          <a:ea typeface="Times New Roman"/>
                          <a:cs typeface="Simplified Arabic"/>
                        </a:rPr>
                        <a:t> </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a:solidFill>
                            <a:srgbClr val="000000"/>
                          </a:solidFill>
                          <a:effectLst/>
                          <a:latin typeface="Times New Roman"/>
                          <a:ea typeface="Times New Roman"/>
                          <a:cs typeface="Simplified Arabic"/>
                        </a:rPr>
                        <a:t>خ</a:t>
                      </a:r>
                      <a:endParaRPr lang="en-US" sz="100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300" dirty="0">
                          <a:solidFill>
                            <a:srgbClr val="000000"/>
                          </a:solidFill>
                          <a:effectLst/>
                          <a:latin typeface="Times New Roman"/>
                          <a:ea typeface="Times New Roman"/>
                          <a:cs typeface="Simplified Arabic"/>
                        </a:rPr>
                        <a:t>لهمْ خَير</a:t>
                      </a:r>
                      <a:endParaRPr lang="en-US" sz="1000" dirty="0">
                        <a:effectLst/>
                        <a:latin typeface="Times New Roman"/>
                        <a:ea typeface="Times New Roman"/>
                      </a:endParaRPr>
                    </a:p>
                  </a:txBody>
                  <a:tcPr marL="54878" marR="548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3"/>
          <p:cNvSpPr>
            <a:spLocks noChangeArrowheads="1"/>
          </p:cNvSpPr>
          <p:nvPr/>
        </p:nvSpPr>
        <p:spPr bwMode="auto">
          <a:xfrm>
            <a:off x="4932040" y="699542"/>
            <a:ext cx="1296144" cy="600164"/>
          </a:xfrm>
          <a:prstGeom prst="rect">
            <a:avLst/>
          </a:prstGeom>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dirty="0" smtClean="0">
                <a:ln>
                  <a:noFill/>
                </a:ln>
                <a:solidFill>
                  <a:srgbClr val="000000"/>
                </a:solidFill>
                <a:effectLst/>
                <a:latin typeface="Arial" pitchFamily="34" charset="0"/>
                <a:ea typeface="Times New Roman" pitchFamily="18" charset="0"/>
                <a:cs typeface="Monotype Koufi" pitchFamily="2" charset="-78"/>
              </a:rPr>
              <a:t>أمثلة تطبيقية:</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7515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iterate type="wd">
                                    <p:tmPct val="10000"/>
                                  </p:iterate>
                                  <p:childTnLst>
                                    <p:set>
                                      <p:cBhvr>
                                        <p:cTn id="6" dur="1" fill="hold">
                                          <p:stCondLst>
                                            <p:cond delay="0"/>
                                          </p:stCondLst>
                                        </p:cTn>
                                        <p:tgtEl>
                                          <p:spTgt spid="3"/>
                                        </p:tgtEl>
                                        <p:attrNameLst>
                                          <p:attrName>style.visibility</p:attrName>
                                        </p:attrNameLst>
                                      </p:cBhvr>
                                      <p:to>
                                        <p:strVal val="visible"/>
                                      </p:to>
                                    </p:set>
                                    <p:animScale>
                                      <p:cBhvr>
                                        <p:cTn id="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gtEl>
                                        <p:attrNameLst>
                                          <p:attrName>ppt_x</p:attrName>
                                          <p:attrName>ppt_y</p:attrName>
                                        </p:attrNameLst>
                                      </p:cBhvr>
                                    </p:animMotion>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1_ربطة">
  <a:themeElements>
    <a:clrScheme name="أزرق">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ربط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1299</TotalTime>
  <Words>247</Words>
  <Application>Microsoft Office PowerPoint</Application>
  <PresentationFormat>عرض على الشاشة (9:16)‏</PresentationFormat>
  <Paragraphs>135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1_ربطة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Moodi Alfayoumy</dc:creator>
  <cp:lastModifiedBy>DR.Ahmed Saker 2o1O</cp:lastModifiedBy>
  <cp:revision>113</cp:revision>
  <dcterms:created xsi:type="dcterms:W3CDTF">2018-09-14T18:51:34Z</dcterms:created>
  <dcterms:modified xsi:type="dcterms:W3CDTF">2020-03-13T19:54:31Z</dcterms:modified>
</cp:coreProperties>
</file>