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66" r:id="rId4"/>
    <p:sldId id="258" r:id="rId5"/>
    <p:sldId id="259" r:id="rId6"/>
    <p:sldId id="267" r:id="rId7"/>
    <p:sldId id="260" r:id="rId8"/>
    <p:sldId id="261" r:id="rId9"/>
    <p:sldId id="262" r:id="rId10"/>
    <p:sldId id="263" r:id="rId11"/>
    <p:sldId id="264" r:id="rId12"/>
    <p:sldId id="268" r:id="rId13"/>
    <p:sldId id="265" r:id="rId14"/>
    <p:sldId id="270" r:id="rId15"/>
    <p:sldId id="269"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57786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4010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4671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8589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73261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78530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15/07/1441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43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15/07/1441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4728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15/07/1441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690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9433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86782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32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15/07/1441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984839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92697"/>
            <a:ext cx="7772400" cy="2907754"/>
          </a:xfrm>
        </p:spPr>
        <p:txBody>
          <a:bodyPr>
            <a:normAutofit/>
          </a:bodyPr>
          <a:lstStyle/>
          <a:p>
            <a:r>
              <a:rPr lang="ar-IQ" sz="6000" b="1" dirty="0">
                <a:solidFill>
                  <a:srgbClr val="FFFF00"/>
                </a:solidFill>
              </a:rPr>
              <a:t>مص </a:t>
            </a:r>
            <a:r>
              <a:rPr lang="ar-IQ" sz="6000" b="1" dirty="0" smtClean="0">
                <a:solidFill>
                  <a:srgbClr val="FFFF00"/>
                </a:solidFill>
              </a:rPr>
              <a:t>الاصابع عند الأطفال</a:t>
            </a:r>
            <a:endParaRPr lang="ar-IQ" sz="6000" b="1" dirty="0">
              <a:solidFill>
                <a:srgbClr val="FFFF00"/>
              </a:solidFill>
            </a:endParaRPr>
          </a:p>
        </p:txBody>
      </p:sp>
      <p:sp>
        <p:nvSpPr>
          <p:cNvPr id="3" name="عنوان فرعي 2"/>
          <p:cNvSpPr>
            <a:spLocks noGrp="1"/>
          </p:cNvSpPr>
          <p:nvPr>
            <p:ph type="subTitle" idx="1"/>
          </p:nvPr>
        </p:nvSpPr>
        <p:spPr/>
        <p:txBody>
          <a:bodyPr>
            <a:normAutofit fontScale="85000" lnSpcReduction="20000"/>
          </a:bodyPr>
          <a:lstStyle/>
          <a:p>
            <a:r>
              <a:rPr lang="ar-IQ" b="1" dirty="0">
                <a:solidFill>
                  <a:srgbClr val="FFFF00"/>
                </a:solidFill>
              </a:rPr>
              <a:t>أعداد</a:t>
            </a:r>
          </a:p>
          <a:p>
            <a:r>
              <a:rPr lang="ar-IQ" b="1" dirty="0">
                <a:solidFill>
                  <a:srgbClr val="FFFF00"/>
                </a:solidFill>
              </a:rPr>
              <a:t>الأستاذ المساعد الدكتور</a:t>
            </a:r>
          </a:p>
          <a:p>
            <a:r>
              <a:rPr lang="ar-IQ" b="1" dirty="0">
                <a:solidFill>
                  <a:srgbClr val="FFFF00"/>
                </a:solidFill>
              </a:rPr>
              <a:t>علي محسن ياس العامري</a:t>
            </a:r>
          </a:p>
          <a:p>
            <a:r>
              <a:rPr lang="ar-IQ" b="1" dirty="0">
                <a:solidFill>
                  <a:srgbClr val="FFFF00"/>
                </a:solidFill>
              </a:rPr>
              <a:t>الجامعة المستنصرية/ كلية التربية الأساسية</a:t>
            </a:r>
          </a:p>
          <a:p>
            <a:endParaRPr lang="ar-IQ" dirty="0"/>
          </a:p>
          <a:p>
            <a:endParaRPr lang="ar-IQ" dirty="0"/>
          </a:p>
        </p:txBody>
      </p:sp>
    </p:spTree>
    <p:extLst>
      <p:ext uri="{BB962C8B-B14F-4D97-AF65-F5344CB8AC3E}">
        <p14:creationId xmlns:p14="http://schemas.microsoft.com/office/powerpoint/2010/main" val="234904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036496" cy="6186309"/>
          </a:xfrm>
          <a:prstGeom prst="rect">
            <a:avLst/>
          </a:prstGeom>
        </p:spPr>
        <p:txBody>
          <a:bodyPr wrap="square">
            <a:spAutoFit/>
          </a:bodyPr>
          <a:lstStyle/>
          <a:p>
            <a:pPr algn="just"/>
            <a:r>
              <a:rPr lang="ar-IQ" sz="4400" dirty="0" smtClean="0"/>
              <a:t>3</a:t>
            </a:r>
            <a:r>
              <a:rPr lang="ar-IQ" sz="4400" b="1" dirty="0" smtClean="0">
                <a:solidFill>
                  <a:srgbClr val="FF0000"/>
                </a:solidFill>
              </a:rPr>
              <a:t>- توفير </a:t>
            </a:r>
            <a:r>
              <a:rPr lang="ar-IQ" sz="4400" b="1" dirty="0">
                <a:solidFill>
                  <a:srgbClr val="FF0000"/>
                </a:solidFill>
              </a:rPr>
              <a:t>الأمان </a:t>
            </a:r>
            <a:r>
              <a:rPr lang="ar-IQ" sz="4400" dirty="0"/>
              <a:t>: كلما شعر الطفل بالأمان قلت حاجيته إلى البحث عن الراحة بمص إبهامه لأن أي مصدر للتوتر يجعل الطفل يبحث عن الأمن والذي قد يكون بمص إبهامه وبالتالي توفير جو من الراحة والأمان يساعد في الوقاية من هذه العادة.</a:t>
            </a:r>
          </a:p>
          <a:p>
            <a:pPr algn="just"/>
            <a:r>
              <a:rPr lang="ar-IQ" sz="4400" b="1" dirty="0" smtClean="0">
                <a:solidFill>
                  <a:srgbClr val="FF0000"/>
                </a:solidFill>
              </a:rPr>
              <a:t>4- إطالة </a:t>
            </a:r>
            <a:r>
              <a:rPr lang="ar-IQ" sz="4400" b="1" dirty="0">
                <a:solidFill>
                  <a:srgbClr val="FF0000"/>
                </a:solidFill>
              </a:rPr>
              <a:t>مدة الرضاعة: </a:t>
            </a:r>
            <a:r>
              <a:rPr lang="ar-IQ" sz="4400" dirty="0"/>
              <a:t>إذا كان الطفل يمص إبهامه فور انتهائه من الرضاعة فيستحسن إطالة مدة الرضاعة ويتضمن ذلك إطالة فترة الرضاعة وتأخير الطعام.</a:t>
            </a:r>
          </a:p>
        </p:txBody>
      </p:sp>
    </p:spTree>
    <p:extLst>
      <p:ext uri="{BB962C8B-B14F-4D97-AF65-F5344CB8AC3E}">
        <p14:creationId xmlns:p14="http://schemas.microsoft.com/office/powerpoint/2010/main" val="79121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IQ" b="1" dirty="0">
                <a:solidFill>
                  <a:srgbClr val="FF0000"/>
                </a:solidFill>
              </a:rPr>
              <a:t>الأرشاد والعلاج</a:t>
            </a:r>
          </a:p>
        </p:txBody>
      </p:sp>
      <p:sp>
        <p:nvSpPr>
          <p:cNvPr id="3" name="مستطيل 2"/>
          <p:cNvSpPr/>
          <p:nvPr/>
        </p:nvSpPr>
        <p:spPr>
          <a:xfrm>
            <a:off x="0" y="980728"/>
            <a:ext cx="8964488" cy="5693866"/>
          </a:xfrm>
          <a:prstGeom prst="rect">
            <a:avLst/>
          </a:prstGeom>
        </p:spPr>
        <p:txBody>
          <a:bodyPr wrap="square">
            <a:spAutoFit/>
          </a:bodyPr>
          <a:lstStyle/>
          <a:p>
            <a:pPr algn="just"/>
            <a:r>
              <a:rPr lang="ar-IQ" sz="4000" b="1" dirty="0" smtClean="0">
                <a:solidFill>
                  <a:srgbClr val="FF0000"/>
                </a:solidFill>
              </a:rPr>
              <a:t>1- </a:t>
            </a:r>
            <a:r>
              <a:rPr lang="ar-IQ" sz="3600" b="1" dirty="0" smtClean="0">
                <a:solidFill>
                  <a:srgbClr val="FF0000"/>
                </a:solidFill>
              </a:rPr>
              <a:t>التجاهل</a:t>
            </a:r>
            <a:r>
              <a:rPr lang="ar-IQ" sz="3600" b="1" dirty="0">
                <a:solidFill>
                  <a:srgbClr val="FF0000"/>
                </a:solidFill>
              </a:rPr>
              <a:t>: </a:t>
            </a:r>
            <a:r>
              <a:rPr lang="ar-IQ" sz="3600" dirty="0"/>
              <a:t>ذلك للأطفال دون سن السادسة، لأن معظمهم يقلعون عن هذه العادة تلقائياً ولأن المبالغة في مكافحة هذه العادة تزيد في تعقيد المشكلة وتضخمها، وعلى ذلك فإن من الأفضل إتخاذ موقف متسامح حتى يشعر الطفل أن المص قضية غير مهمة، وأظهر حبك له والتفاهم الواسع، وخفف من توتره، ولا تلجأ إلى إجراءات تأديبية عنيفة حتى لا يؤثر ذلك على نفسية الطفل.</a:t>
            </a:r>
          </a:p>
          <a:p>
            <a:pPr algn="just"/>
            <a:r>
              <a:rPr lang="ar-IQ" sz="3600" b="1" dirty="0" smtClean="0">
                <a:solidFill>
                  <a:srgbClr val="FF0000"/>
                </a:solidFill>
              </a:rPr>
              <a:t>2-  </a:t>
            </a:r>
            <a:r>
              <a:rPr lang="ar-IQ" sz="3600" b="1" dirty="0">
                <a:solidFill>
                  <a:srgbClr val="FF0000"/>
                </a:solidFill>
              </a:rPr>
              <a:t>التوجيه: </a:t>
            </a:r>
            <a:r>
              <a:rPr lang="ar-IQ" sz="3600" dirty="0"/>
              <a:t>من المفيد أن يعلم الطفل مخاطر هذه العادة، ويطلع على النتائج السلبية لها، فيطلب من والديه التعاون معه للتخلص منها.</a:t>
            </a:r>
          </a:p>
        </p:txBody>
      </p:sp>
    </p:spTree>
    <p:extLst>
      <p:ext uri="{BB962C8B-B14F-4D97-AF65-F5344CB8AC3E}">
        <p14:creationId xmlns:p14="http://schemas.microsoft.com/office/powerpoint/2010/main" val="199547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20" y="116632"/>
            <a:ext cx="868096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89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928992" cy="6863417"/>
          </a:xfrm>
          <a:prstGeom prst="rect">
            <a:avLst/>
          </a:prstGeom>
        </p:spPr>
        <p:txBody>
          <a:bodyPr wrap="square">
            <a:spAutoFit/>
          </a:bodyPr>
          <a:lstStyle/>
          <a:p>
            <a:pPr algn="just"/>
            <a:r>
              <a:rPr lang="ar-IQ" b="1" dirty="0" smtClean="0">
                <a:solidFill>
                  <a:srgbClr val="FF0000"/>
                </a:solidFill>
              </a:rPr>
              <a:t>3 </a:t>
            </a:r>
            <a:r>
              <a:rPr lang="ar-IQ" sz="4000" b="1" dirty="0" smtClean="0">
                <a:solidFill>
                  <a:srgbClr val="FF0000"/>
                </a:solidFill>
              </a:rPr>
              <a:t>الثواب </a:t>
            </a:r>
            <a:r>
              <a:rPr lang="ar-IQ" sz="4000" b="1" dirty="0">
                <a:solidFill>
                  <a:srgbClr val="FF0000"/>
                </a:solidFill>
              </a:rPr>
              <a:t>والعقاب</a:t>
            </a:r>
            <a:r>
              <a:rPr lang="ar-IQ" sz="4000" dirty="0"/>
              <a:t>: لقد أثبت الثواب جدواه، سواء أكان مديحاً أم هدايا تقدم للطفل، وتعتبر المأكولات بديلاً عن المص وهي نوع من الفطام عنه، فيستحب مكافأة الطفل كلما وجد اصبعه جافاً، وتعديد أشكال الثواب، بالإضافة إلى جدوى وجود عقوبة بسيطة لكل مرة يضبط فيها الطفل وهو يمص إبهامه، كحرمانه من بعض الحلوى أو إغلاق التلفاز مثلاً . وهناك أساليب أخرى يفضل أن تقترن بإجراء الثواب والعقاب منها : التذكير : تذكير الطفل بوقف المص كلما قام بذلك • الحرمان: حرمان الطفل من شيء مفضل لديه •</a:t>
            </a:r>
          </a:p>
          <a:p>
            <a:pPr algn="just"/>
            <a:r>
              <a:rPr lang="ar-IQ" sz="4000" b="1" dirty="0" smtClean="0">
                <a:solidFill>
                  <a:srgbClr val="FF0000"/>
                </a:solidFill>
              </a:rPr>
              <a:t> </a:t>
            </a:r>
            <a:endParaRPr lang="ar-IQ" sz="4000" dirty="0"/>
          </a:p>
        </p:txBody>
      </p:sp>
    </p:spTree>
    <p:extLst>
      <p:ext uri="{BB962C8B-B14F-4D97-AF65-F5344CB8AC3E}">
        <p14:creationId xmlns:p14="http://schemas.microsoft.com/office/powerpoint/2010/main" val="570413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5262979"/>
          </a:xfrm>
          <a:prstGeom prst="rect">
            <a:avLst/>
          </a:prstGeom>
        </p:spPr>
        <p:txBody>
          <a:bodyPr wrap="square">
            <a:spAutoFit/>
          </a:bodyPr>
          <a:lstStyle/>
          <a:p>
            <a:pPr algn="just"/>
            <a:r>
              <a:rPr lang="ar-IQ" sz="4800" b="1" dirty="0" smtClean="0">
                <a:solidFill>
                  <a:srgbClr val="FF0000"/>
                </a:solidFill>
              </a:rPr>
              <a:t>4- الاستجابة </a:t>
            </a:r>
            <a:r>
              <a:rPr lang="ar-IQ" sz="4800" b="1" dirty="0">
                <a:solidFill>
                  <a:srgbClr val="FF0000"/>
                </a:solidFill>
              </a:rPr>
              <a:t>المنافسة</a:t>
            </a:r>
            <a:r>
              <a:rPr lang="ar-IQ" sz="4800" dirty="0"/>
              <a:t>: وذلك بأن يعلم الطفل أن يقوم بأعمال أخرى ،بنفس اليد عندما يشعر بحاجته للمص.</a:t>
            </a:r>
          </a:p>
          <a:p>
            <a:pPr algn="just"/>
            <a:r>
              <a:rPr lang="ar-IQ" sz="4800" dirty="0" smtClean="0"/>
              <a:t> </a:t>
            </a:r>
            <a:r>
              <a:rPr lang="ar-IQ" sz="4800" b="1" dirty="0" smtClean="0">
                <a:solidFill>
                  <a:srgbClr val="FF0000"/>
                </a:solidFill>
              </a:rPr>
              <a:t>5- </a:t>
            </a:r>
            <a:r>
              <a:rPr lang="ar-IQ" sz="4800" b="1" dirty="0">
                <a:solidFill>
                  <a:srgbClr val="FF0000"/>
                </a:solidFill>
              </a:rPr>
              <a:t>أجهزة تركب على الأسنان: </a:t>
            </a:r>
            <a:r>
              <a:rPr lang="ar-IQ" sz="4800" dirty="0"/>
              <a:t>وهي من أنجح السبل لإيقاف المص وهو جهاز يوضع على سقف الحلق فيمنع تلامس الإبهام مع سقف الحلق.</a:t>
            </a:r>
          </a:p>
        </p:txBody>
      </p:sp>
    </p:spTree>
    <p:extLst>
      <p:ext uri="{BB962C8B-B14F-4D97-AF65-F5344CB8AC3E}">
        <p14:creationId xmlns:p14="http://schemas.microsoft.com/office/powerpoint/2010/main" val="438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3838"/>
            <a:ext cx="9755188"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42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ar-IQ" b="1" dirty="0">
                <a:solidFill>
                  <a:srgbClr val="FF0000"/>
                </a:solidFill>
              </a:rPr>
              <a:t>مفهومه</a:t>
            </a:r>
          </a:p>
        </p:txBody>
      </p:sp>
      <p:sp>
        <p:nvSpPr>
          <p:cNvPr id="3" name="مستطيل 2"/>
          <p:cNvSpPr/>
          <p:nvPr/>
        </p:nvSpPr>
        <p:spPr>
          <a:xfrm>
            <a:off x="179512" y="980728"/>
            <a:ext cx="8784976" cy="6247864"/>
          </a:xfrm>
          <a:prstGeom prst="rect">
            <a:avLst/>
          </a:prstGeom>
        </p:spPr>
        <p:txBody>
          <a:bodyPr wrap="square">
            <a:spAutoFit/>
          </a:bodyPr>
          <a:lstStyle/>
          <a:p>
            <a:pPr algn="just"/>
            <a:r>
              <a:rPr lang="ar-IQ" sz="4000" dirty="0"/>
              <a:t>عندما يولج الطفل إبهامه في فمه تنغلق عليه الشفتان وتتلو ذلك حركات مص من الشفتين والوجنتين واللسان ويكون الإظفار عادة إلى أسفل وفي الغالب ما تحك يد الطفل الأخرى جزءً من الجسم كالأذن أو الشعر أو شيئاً آخر كالغطاء وبالرغم من انتشار مص الإصبع بين أبناء السنة والسنتين فإن هذه العادة ستضمحل تدريجياً مع نمو الطفل وقلة من الأطفال تستمر عندهم هذه العادة إلى سن المراهقة والشباب ويكون عدد البنات يتجاوز عدد الأولاد بين ماصي أصابعهم.</a:t>
            </a:r>
          </a:p>
        </p:txBody>
      </p:sp>
    </p:spTree>
    <p:extLst>
      <p:ext uri="{BB962C8B-B14F-4D97-AF65-F5344CB8AC3E}">
        <p14:creationId xmlns:p14="http://schemas.microsoft.com/office/powerpoint/2010/main" val="205763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58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45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smtClean="0">
                <a:solidFill>
                  <a:srgbClr val="FF0000"/>
                </a:solidFill>
              </a:rPr>
              <a:t>الأسباب</a:t>
            </a:r>
            <a:endParaRPr lang="ar-IQ" b="1" dirty="0">
              <a:solidFill>
                <a:srgbClr val="FF0000"/>
              </a:solidFill>
            </a:endParaRPr>
          </a:p>
        </p:txBody>
      </p:sp>
      <p:sp>
        <p:nvSpPr>
          <p:cNvPr id="3" name="مستطيل 2"/>
          <p:cNvSpPr/>
          <p:nvPr/>
        </p:nvSpPr>
        <p:spPr>
          <a:xfrm>
            <a:off x="0" y="836712"/>
            <a:ext cx="9036496" cy="6186309"/>
          </a:xfrm>
          <a:prstGeom prst="rect">
            <a:avLst/>
          </a:prstGeom>
        </p:spPr>
        <p:txBody>
          <a:bodyPr wrap="square">
            <a:spAutoFit/>
          </a:bodyPr>
          <a:lstStyle/>
          <a:p>
            <a:pPr algn="just"/>
            <a:r>
              <a:rPr lang="ar-IQ" sz="3600" dirty="0" smtClean="0"/>
              <a:t>1- الميل </a:t>
            </a:r>
            <a:r>
              <a:rPr lang="ar-IQ" sz="3600" dirty="0"/>
              <a:t>القوي للمص عند الصغار وهناك أدلة على أن بعض الأجنة </a:t>
            </a:r>
            <a:r>
              <a:rPr lang="ar-IQ" sz="3600" dirty="0" smtClean="0"/>
              <a:t>تمص أصابعها </a:t>
            </a:r>
            <a:r>
              <a:rPr lang="ar-IQ" sz="3600" dirty="0"/>
              <a:t>وهي في الرحم .</a:t>
            </a:r>
          </a:p>
          <a:p>
            <a:pPr algn="just"/>
            <a:r>
              <a:rPr lang="ar-IQ" sz="3600" dirty="0" smtClean="0"/>
              <a:t>2- الإحساس </a:t>
            </a:r>
            <a:r>
              <a:rPr lang="ar-IQ" sz="3600" dirty="0"/>
              <a:t>بالسعادة والدفء والرضا و المتعة عند مص الأصبع.</a:t>
            </a:r>
          </a:p>
          <a:p>
            <a:pPr algn="just"/>
            <a:r>
              <a:rPr lang="ar-IQ" sz="3600" dirty="0" smtClean="0"/>
              <a:t>3-  </a:t>
            </a:r>
            <a:r>
              <a:rPr lang="ar-IQ" sz="3600" dirty="0"/>
              <a:t>المص ممارسته تمنح الطفل الراحة والإسترخاء. يعرف جميع الناس الأثر المهديء للمصاصة ( الثدي الكاذب ) في الطفل والذي يلجأ إلى مص الأصبع عندما يخاف أو يجوع أو ينعس وأو عندما تكون حاجة لممارسة متعة ما وبالتدريج يتوقف هذا السلوك تلقائياً مع نمو الطفل وعند تعرفه على مصادر بديلة للشعور بالأمن والمتعة. والأطفال الذين يمصون إصبعهم أقل قلقاًَ وأقل اضطراباً عاطفياً من غيرهم.</a:t>
            </a:r>
          </a:p>
        </p:txBody>
      </p:sp>
    </p:spTree>
    <p:extLst>
      <p:ext uri="{BB962C8B-B14F-4D97-AF65-F5344CB8AC3E}">
        <p14:creationId xmlns:p14="http://schemas.microsoft.com/office/powerpoint/2010/main" val="260301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r>
              <a:rPr lang="ar-IQ" b="1" dirty="0">
                <a:solidFill>
                  <a:srgbClr val="FF0000"/>
                </a:solidFill>
              </a:rPr>
              <a:t>أثار مص الأصبع</a:t>
            </a:r>
          </a:p>
        </p:txBody>
      </p:sp>
      <p:sp>
        <p:nvSpPr>
          <p:cNvPr id="3" name="مستطيل 2"/>
          <p:cNvSpPr/>
          <p:nvPr/>
        </p:nvSpPr>
        <p:spPr>
          <a:xfrm>
            <a:off x="251520" y="908720"/>
            <a:ext cx="8712968" cy="6186309"/>
          </a:xfrm>
          <a:prstGeom prst="rect">
            <a:avLst/>
          </a:prstGeom>
        </p:spPr>
        <p:txBody>
          <a:bodyPr wrap="square">
            <a:spAutoFit/>
          </a:bodyPr>
          <a:lstStyle/>
          <a:p>
            <a:pPr algn="just"/>
            <a:r>
              <a:rPr lang="ar-IQ" sz="4400" dirty="0"/>
              <a:t>ظل أطباء الأسنان يحذرون من النتائج السيئة التي يتركها مص الإبهام على عظام الفك وتشوه الأسنان وصعوبة المضغ والتنفس وتشوه الوجه نفسه. ويؤثر عمر الطفل ومدة المص وشدته ووضع الفم في إمكانية خلق المشاكل في الأسنان والمص يؤدي إلى ضغط على سقف الحلق وعلى الأسنان الأمامية وعلى الأمامية التحتية مما يدفع الأسنان العلوية إلى البروز إلى الخارج والسفلية إلى الداخل فيضيق سقف الحلق.</a:t>
            </a:r>
          </a:p>
        </p:txBody>
      </p:sp>
    </p:spTree>
    <p:extLst>
      <p:ext uri="{BB962C8B-B14F-4D97-AF65-F5344CB8AC3E}">
        <p14:creationId xmlns:p14="http://schemas.microsoft.com/office/powerpoint/2010/main" val="369930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0" y="404664"/>
            <a:ext cx="906168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87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740307"/>
          </a:xfrm>
          <a:prstGeom prst="rect">
            <a:avLst/>
          </a:prstGeom>
        </p:spPr>
        <p:txBody>
          <a:bodyPr wrap="square">
            <a:spAutoFit/>
          </a:bodyPr>
          <a:lstStyle/>
          <a:p>
            <a:pPr algn="just"/>
            <a:r>
              <a:rPr lang="ar-IQ" sz="4800" dirty="0"/>
              <a:t>لن تكون هناك أثار سيئة في العادة لو انتهى المص قبل ظهور الأسنان الدائمة، فعندما يتوقف المص قبل سن الخامسة وظهور الأسنان الدائمة فإن تشوه الأطباق ( الأسنان والحلق) يصلح نفسه بنفسه، ولكم يزداد الخطر إذا استمرت عملية المص بعد سقوط الأسنان اللبنية ويؤدي إلى إحداث عدم توازن دائم في عضلات الفك، فيتشوه الفك طوال مدة نمو الطفل.</a:t>
            </a:r>
          </a:p>
        </p:txBody>
      </p:sp>
    </p:spTree>
    <p:extLst>
      <p:ext uri="{BB962C8B-B14F-4D97-AF65-F5344CB8AC3E}">
        <p14:creationId xmlns:p14="http://schemas.microsoft.com/office/powerpoint/2010/main" val="189819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5262979"/>
          </a:xfrm>
          <a:prstGeom prst="rect">
            <a:avLst/>
          </a:prstGeom>
        </p:spPr>
        <p:txBody>
          <a:bodyPr wrap="square">
            <a:spAutoFit/>
          </a:bodyPr>
          <a:lstStyle/>
          <a:p>
            <a:pPr algn="just"/>
            <a:r>
              <a:rPr lang="ar-IQ" sz="4800" dirty="0"/>
              <a:t>لأصبعه أثناء هذه العملية يكون أقلاً ميلاً الأستجابة حتى أنه لا يستجيب لنداء السائل لو ناده باسمه ذلك لأن الطفل أثناء المص ينقطع عن العالم الخارجي ويغرق في الأحلام، حتى أن التكلم معه لا يجدي وتزداد هذه الحالة عندما يسخر منهم أطفال آخرون خاصة إذا كانوا أصغر سناً منهم.</a:t>
            </a:r>
          </a:p>
        </p:txBody>
      </p:sp>
    </p:spTree>
    <p:extLst>
      <p:ext uri="{BB962C8B-B14F-4D97-AF65-F5344CB8AC3E}">
        <p14:creationId xmlns:p14="http://schemas.microsoft.com/office/powerpoint/2010/main" val="146966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b="1" dirty="0">
                <a:solidFill>
                  <a:srgbClr val="FF0000"/>
                </a:solidFill>
              </a:rPr>
              <a:t>طرق الوقاية </a:t>
            </a:r>
          </a:p>
        </p:txBody>
      </p:sp>
      <p:sp>
        <p:nvSpPr>
          <p:cNvPr id="3" name="مستطيل 2"/>
          <p:cNvSpPr/>
          <p:nvPr/>
        </p:nvSpPr>
        <p:spPr>
          <a:xfrm>
            <a:off x="0" y="1052736"/>
            <a:ext cx="9144000" cy="5570756"/>
          </a:xfrm>
          <a:prstGeom prst="rect">
            <a:avLst/>
          </a:prstGeom>
        </p:spPr>
        <p:txBody>
          <a:bodyPr wrap="square">
            <a:spAutoFit/>
          </a:bodyPr>
          <a:lstStyle/>
          <a:p>
            <a:pPr algn="just"/>
            <a:r>
              <a:rPr lang="ar-IQ" sz="4800" dirty="0" smtClean="0"/>
              <a:t>1- </a:t>
            </a:r>
            <a:r>
              <a:rPr lang="ar-IQ" sz="4400" dirty="0" smtClean="0"/>
              <a:t>إعطاء </a:t>
            </a:r>
            <a:r>
              <a:rPr lang="ar-IQ" sz="4400" dirty="0"/>
              <a:t>مصاصة كبديل : وهذه تستخدم كبديل ناجح، وعادة يقلع الأطفال عنها ببلوغهم سن الثالثة، ولكن ذلك لا يحدث في حالة الإبهام، ويؤدي إلى تشوه أقل منه في حالة الإبهام، حيث أنه يعتقد أنها قد تصحح تشوه الإنغلاق عند الأطفال.</a:t>
            </a:r>
          </a:p>
          <a:p>
            <a:pPr algn="just"/>
            <a:r>
              <a:rPr lang="ar-IQ" sz="4400" dirty="0" smtClean="0"/>
              <a:t>2-  </a:t>
            </a:r>
            <a:r>
              <a:rPr lang="ar-IQ" sz="4400" dirty="0"/>
              <a:t>التسامح : فلا يحدث الأبوان ضجة في حالة مص الطفل لإبهامه وهو صغير دون الرابعة، لأنه عادة يقلع عنها بعد هذا السن.</a:t>
            </a:r>
          </a:p>
        </p:txBody>
      </p:sp>
    </p:spTree>
    <p:extLst>
      <p:ext uri="{BB962C8B-B14F-4D97-AF65-F5344CB8AC3E}">
        <p14:creationId xmlns:p14="http://schemas.microsoft.com/office/powerpoint/2010/main" val="4213846041"/>
      </p:ext>
    </p:extLst>
  </p:cSld>
  <p:clrMapOvr>
    <a:masterClrMapping/>
  </p:clrMapOvr>
</p:sld>
</file>

<file path=ppt/theme/theme1.xml><?xml version="1.0" encoding="utf-8"?>
<a:theme xmlns:a="http://schemas.openxmlformats.org/drawingml/2006/main" name="نسق Office">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755</Words>
  <Application>Microsoft Office PowerPoint</Application>
  <PresentationFormat>عرض على الشاشة (3:4)‏</PresentationFormat>
  <Paragraphs>27</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مص الاصابع عند الأطفال</vt:lpstr>
      <vt:lpstr>مفهومه</vt:lpstr>
      <vt:lpstr>عرض تقديمي في PowerPoint</vt:lpstr>
      <vt:lpstr>الأسباب</vt:lpstr>
      <vt:lpstr>أثار مص الأصبع</vt:lpstr>
      <vt:lpstr>عرض تقديمي في PowerPoint</vt:lpstr>
      <vt:lpstr>عرض تقديمي في PowerPoint</vt:lpstr>
      <vt:lpstr>عرض تقديمي في PowerPoint</vt:lpstr>
      <vt:lpstr>طرق الوقاية </vt:lpstr>
      <vt:lpstr>عرض تقديمي في PowerPoint</vt:lpstr>
      <vt:lpstr>الأرشاد والعلاج</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مص الاصابع عند الأطفال</dc:title>
  <dc:creator>almadar</dc:creator>
  <cp:lastModifiedBy>almadar</cp:lastModifiedBy>
  <cp:revision>5</cp:revision>
  <dcterms:created xsi:type="dcterms:W3CDTF">2020-03-08T18:54:44Z</dcterms:created>
  <dcterms:modified xsi:type="dcterms:W3CDTF">2020-03-09T11:04:19Z</dcterms:modified>
</cp:coreProperties>
</file>