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6" r:id="rId3"/>
    <p:sldId id="270" r:id="rId4"/>
    <p:sldId id="257" r:id="rId5"/>
    <p:sldId id="258" r:id="rId6"/>
    <p:sldId id="259" r:id="rId7"/>
    <p:sldId id="267" r:id="rId8"/>
    <p:sldId id="260" r:id="rId9"/>
    <p:sldId id="261" r:id="rId10"/>
    <p:sldId id="269" r:id="rId11"/>
    <p:sldId id="262" r:id="rId12"/>
    <p:sldId id="263" r:id="rId13"/>
    <p:sldId id="268" r:id="rId14"/>
    <p:sldId id="264" r:id="rId15"/>
    <p:sldId id="265"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15/07/1441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15/07/1441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15/07/1441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15/07/1441</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1"/>
            <a:ext cx="7772400" cy="2304255"/>
          </a:xfrm>
        </p:spPr>
        <p:txBody>
          <a:bodyPr>
            <a:normAutofit/>
          </a:bodyPr>
          <a:lstStyle/>
          <a:p>
            <a:pPr algn="ctr"/>
            <a:r>
              <a:rPr lang="ar-IQ" sz="6000" b="1" dirty="0">
                <a:solidFill>
                  <a:srgbClr val="FF0000"/>
                </a:solidFill>
                <a:latin typeface="Times New Roman" pitchFamily="18" charset="0"/>
                <a:cs typeface="Times New Roman" pitchFamily="18" charset="0"/>
              </a:rPr>
              <a:t>مشكلات النطق </a:t>
            </a:r>
            <a:r>
              <a:rPr lang="ar-IQ" sz="6000" b="1" dirty="0" smtClean="0">
                <a:solidFill>
                  <a:srgbClr val="FF0000"/>
                </a:solidFill>
                <a:latin typeface="Times New Roman" pitchFamily="18" charset="0"/>
                <a:cs typeface="Times New Roman" pitchFamily="18" charset="0"/>
              </a:rPr>
              <a:t>والكلام عند الأطفال</a:t>
            </a:r>
            <a:endParaRPr lang="ar-IQ" sz="6000" b="1" dirty="0">
              <a:solidFill>
                <a:srgbClr val="FF000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395536" y="3886200"/>
            <a:ext cx="8568952" cy="1752600"/>
          </a:xfrm>
        </p:spPr>
        <p:txBody>
          <a:bodyPr>
            <a:noAutofit/>
          </a:bodyPr>
          <a:lstStyle/>
          <a:p>
            <a:pPr algn="ctr"/>
            <a:r>
              <a:rPr lang="ar-IQ" sz="3600" b="1" dirty="0">
                <a:solidFill>
                  <a:srgbClr val="7030A0"/>
                </a:solidFill>
                <a:latin typeface="Times New Roman" pitchFamily="18" charset="0"/>
                <a:cs typeface="Times New Roman" pitchFamily="18" charset="0"/>
              </a:rPr>
              <a:t>أعداد</a:t>
            </a:r>
          </a:p>
          <a:p>
            <a:pPr algn="ctr"/>
            <a:r>
              <a:rPr lang="ar-IQ" sz="3600" b="1" dirty="0">
                <a:solidFill>
                  <a:srgbClr val="7030A0"/>
                </a:solidFill>
                <a:latin typeface="Times New Roman" pitchFamily="18" charset="0"/>
                <a:cs typeface="Times New Roman" pitchFamily="18" charset="0"/>
              </a:rPr>
              <a:t>الأستاذ المساعد الدكتور</a:t>
            </a:r>
          </a:p>
          <a:p>
            <a:pPr algn="ctr"/>
            <a:r>
              <a:rPr lang="ar-IQ" sz="3600" b="1" dirty="0">
                <a:solidFill>
                  <a:srgbClr val="7030A0"/>
                </a:solidFill>
                <a:latin typeface="Times New Roman" pitchFamily="18" charset="0"/>
                <a:cs typeface="Times New Roman" pitchFamily="18" charset="0"/>
              </a:rPr>
              <a:t>علي محسن ياس العامري</a:t>
            </a:r>
          </a:p>
          <a:p>
            <a:pPr algn="ctr"/>
            <a:r>
              <a:rPr lang="ar-IQ" sz="3600" b="1" dirty="0">
                <a:solidFill>
                  <a:srgbClr val="7030A0"/>
                </a:solidFill>
                <a:latin typeface="Times New Roman" pitchFamily="18" charset="0"/>
                <a:cs typeface="Times New Roman" pitchFamily="18" charset="0"/>
              </a:rPr>
              <a:t>الجامعة المستنصرية/ كلية التربية الأساسية</a:t>
            </a:r>
          </a:p>
          <a:p>
            <a:pPr algn="ctr"/>
            <a:endParaRPr lang="ar-IQ" sz="4400" dirty="0">
              <a:solidFill>
                <a:srgbClr val="7030A0"/>
              </a:solidFill>
            </a:endParaRPr>
          </a:p>
        </p:txBody>
      </p:sp>
    </p:spTree>
    <p:extLst>
      <p:ext uri="{BB962C8B-B14F-4D97-AF65-F5344CB8AC3E}">
        <p14:creationId xmlns:p14="http://schemas.microsoft.com/office/powerpoint/2010/main" val="67599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186309"/>
          </a:xfrm>
          <a:prstGeom prst="rect">
            <a:avLst/>
          </a:prstGeom>
        </p:spPr>
        <p:txBody>
          <a:bodyPr wrap="square">
            <a:spAutoFit/>
          </a:bodyPr>
          <a:lstStyle/>
          <a:p>
            <a:pPr algn="just"/>
            <a:r>
              <a:rPr lang="ar-IQ" sz="4400" dirty="0"/>
              <a:t>فانعدام شعور الطفل بالطمأنينة والأمن النفسي والعطف يولد القلق والخوف والتوتر النفسي عند الطفل الصغير ، فيضطر للقيام بأنماط من السلوك الشاذ ، أو يتأثر سلوكه عامة بهذا التوتر النفسي ، والذي قد تكون من مظاهره مشكلات النطق والكلام ، فإنه لا يستطيع حينئذ التحكم في حركات النطق ويفقد القدرة على إحداث التوافق بين الحروف والكلمات ، ومن ثم يصاب بالتهتهة والفأفأة عامة</a:t>
            </a:r>
          </a:p>
        </p:txBody>
      </p:sp>
    </p:spTree>
    <p:extLst>
      <p:ext uri="{BB962C8B-B14F-4D97-AF65-F5344CB8AC3E}">
        <p14:creationId xmlns:p14="http://schemas.microsoft.com/office/powerpoint/2010/main" val="356859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247864"/>
          </a:xfrm>
          <a:prstGeom prst="rect">
            <a:avLst/>
          </a:prstGeom>
        </p:spPr>
        <p:txBody>
          <a:bodyPr wrap="square">
            <a:spAutoFit/>
          </a:bodyPr>
          <a:lstStyle/>
          <a:p>
            <a:pPr algn="just"/>
            <a:r>
              <a:rPr lang="ar-IQ" sz="4000" b="1" dirty="0">
                <a:solidFill>
                  <a:srgbClr val="FF0000"/>
                </a:solidFill>
                <a:latin typeface="Times New Roman" pitchFamily="18" charset="0"/>
                <a:cs typeface="Times New Roman" pitchFamily="18" charset="0"/>
              </a:rPr>
              <a:t>رابعا : الشدة والقسوة في التعامل مع الطفل </a:t>
            </a:r>
            <a:r>
              <a:rPr lang="ar-IQ" sz="4000" dirty="0">
                <a:latin typeface="Times New Roman" pitchFamily="18" charset="0"/>
                <a:cs typeface="Times New Roman" pitchFamily="18" charset="0"/>
              </a:rPr>
              <a:t>: فتعرض الطفل المستمر للضرب من الوالدين أو إحداهما ، والعقاب الصارم من المدرس للطفل يؤدي إلى الشعور بالذلة والإنطواء ، وحيث أنه لا يستطيع الدفاع عن نفسه واقعيا ، فإنه يكبت انفعاله داخل نفسه ، ويحاول الدفاع لا شعوريا عن ذاته بأساليب مرضيه شاذة من ضمن مظاهرها عدم القدرة على التحكم في أصوات الحروف وإحداث التوافق بين الكلمات . كما أن التهتهة قد تتولد مباشرة من تكرار الضرب المستمر للطفل وعدم إعطائه الفرصة الكافية للكلام</a:t>
            </a:r>
          </a:p>
        </p:txBody>
      </p:sp>
    </p:spTree>
    <p:extLst>
      <p:ext uri="{BB962C8B-B14F-4D97-AF65-F5344CB8AC3E}">
        <p14:creationId xmlns:p14="http://schemas.microsoft.com/office/powerpoint/2010/main" val="9075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800" b="1" dirty="0">
                <a:solidFill>
                  <a:srgbClr val="FF0000"/>
                </a:solidFill>
                <a:latin typeface="Times New Roman" pitchFamily="18" charset="0"/>
                <a:cs typeface="Times New Roman" pitchFamily="18" charset="0"/>
              </a:rPr>
              <a:t>أساليب العلاج مشكلات النطق والكلام</a:t>
            </a:r>
          </a:p>
        </p:txBody>
      </p:sp>
      <p:sp>
        <p:nvSpPr>
          <p:cNvPr id="3" name="مستطيل 2"/>
          <p:cNvSpPr/>
          <p:nvPr/>
        </p:nvSpPr>
        <p:spPr>
          <a:xfrm>
            <a:off x="0" y="1052737"/>
            <a:ext cx="9036496" cy="6186309"/>
          </a:xfrm>
          <a:prstGeom prst="rect">
            <a:avLst/>
          </a:prstGeom>
        </p:spPr>
        <p:txBody>
          <a:bodyPr wrap="square">
            <a:spAutoFit/>
          </a:bodyPr>
          <a:lstStyle/>
          <a:p>
            <a:pPr algn="just"/>
            <a:r>
              <a:rPr lang="ar-IQ" sz="3600" b="1" dirty="0" smtClean="0">
                <a:solidFill>
                  <a:srgbClr val="FF0000"/>
                </a:solidFill>
                <a:latin typeface="Times New Roman" pitchFamily="18" charset="0"/>
                <a:cs typeface="Times New Roman" pitchFamily="18" charset="0"/>
              </a:rPr>
              <a:t> 1- العلاج </a:t>
            </a:r>
            <a:r>
              <a:rPr lang="ar-IQ" sz="3600" b="1" dirty="0">
                <a:solidFill>
                  <a:srgbClr val="FF0000"/>
                </a:solidFill>
                <a:latin typeface="Times New Roman" pitchFamily="18" charset="0"/>
                <a:cs typeface="Times New Roman" pitchFamily="18" charset="0"/>
              </a:rPr>
              <a:t>الطبي . </a:t>
            </a:r>
            <a:r>
              <a:rPr lang="ar-IQ" sz="4400" dirty="0">
                <a:latin typeface="Times New Roman" pitchFamily="18" charset="0"/>
                <a:cs typeface="Times New Roman" pitchFamily="18" charset="0"/>
              </a:rPr>
              <a:t>علاج أمراض الجهاز التنفسي أو العيوب التي تصيب أعضاء النطق والكلام .</a:t>
            </a:r>
          </a:p>
          <a:p>
            <a:pPr algn="just"/>
            <a:r>
              <a:rPr lang="ar-IQ" sz="4400" dirty="0">
                <a:latin typeface="Times New Roman" pitchFamily="18" charset="0"/>
                <a:cs typeface="Times New Roman" pitchFamily="18" charset="0"/>
              </a:rPr>
              <a:t>2- تشجيع الطفل على الكلام ، والعمل على تقوية ثقته بنفسه بشتى الطرق ومنها تكليف التلميذ بواجبات مناسبة ، واستحسان ما يؤديه أمام زملائه ، ومساعدته ومعاملته معاملة طيبة .</a:t>
            </a:r>
          </a:p>
          <a:p>
            <a:pPr algn="just"/>
            <a:r>
              <a:rPr lang="ar-IQ" sz="4400" dirty="0">
                <a:latin typeface="Times New Roman" pitchFamily="18" charset="0"/>
                <a:cs typeface="Times New Roman" pitchFamily="18" charset="0"/>
              </a:rPr>
              <a:t>3- توجيه أهل الطفل إلى معاملته معاملة متأنية بالتشجيع والاهتمام بأمره والتحدث معه في هدوء ، وعدم إشعاره مطلقا بالضيق أو الضيق منه .</a:t>
            </a:r>
          </a:p>
        </p:txBody>
      </p:sp>
    </p:spTree>
    <p:extLst>
      <p:ext uri="{BB962C8B-B14F-4D97-AF65-F5344CB8AC3E}">
        <p14:creationId xmlns:p14="http://schemas.microsoft.com/office/powerpoint/2010/main" val="263370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0" y="260648"/>
            <a:ext cx="90301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7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9036496" cy="6186309"/>
          </a:xfrm>
          <a:prstGeom prst="rect">
            <a:avLst/>
          </a:prstGeom>
        </p:spPr>
        <p:txBody>
          <a:bodyPr wrap="square">
            <a:spAutoFit/>
          </a:bodyPr>
          <a:lstStyle/>
          <a:p>
            <a:pPr algn="just"/>
            <a:r>
              <a:rPr lang="ar-IQ" sz="4400" dirty="0" smtClean="0">
                <a:latin typeface="Times New Roman" pitchFamily="18" charset="0"/>
                <a:cs typeface="Times New Roman" pitchFamily="18" charset="0"/>
              </a:rPr>
              <a:t>4- تقويه </a:t>
            </a:r>
            <a:r>
              <a:rPr lang="ar-IQ" sz="4400" dirty="0">
                <a:latin typeface="Times New Roman" pitchFamily="18" charset="0"/>
                <a:cs typeface="Times New Roman" pitchFamily="18" charset="0"/>
              </a:rPr>
              <a:t>الروح الاجتماعية لدى الطفل بإشراكه في الأنشطة التي يميل إليها والعمل على إيجاد صلات من التعاون والتفاهم والمودة بينه وبين زملائه .</a:t>
            </a:r>
          </a:p>
          <a:p>
            <a:pPr algn="just"/>
            <a:r>
              <a:rPr lang="ar-IQ" sz="4400" dirty="0">
                <a:latin typeface="Times New Roman" pitchFamily="18" charset="0"/>
                <a:cs typeface="Times New Roman" pitchFamily="18" charset="0"/>
              </a:rPr>
              <a:t>5- ضرورة التدريب المستمر للطفل على النطق الصحيح للكلمات ، وأن يتعاون في ذلك المدرس والوالدين ، إلى جانب تدريبات أخرى يحددها الإخصائي النفسي أو الطبيب المختص .</a:t>
            </a:r>
          </a:p>
          <a:p>
            <a:pPr algn="just"/>
            <a:r>
              <a:rPr lang="ar-IQ" sz="4400" dirty="0">
                <a:latin typeface="Times New Roman" pitchFamily="18" charset="0"/>
                <a:cs typeface="Times New Roman" pitchFamily="18" charset="0"/>
              </a:rPr>
              <a:t>6- إعطاء الطفل الفرصة للسؤال أو الإجابة عن الأسئلة دون حثه على السرعة في الكلام .</a:t>
            </a:r>
          </a:p>
        </p:txBody>
      </p:sp>
    </p:spTree>
    <p:extLst>
      <p:ext uri="{BB962C8B-B14F-4D97-AF65-F5344CB8AC3E}">
        <p14:creationId xmlns:p14="http://schemas.microsoft.com/office/powerpoint/2010/main" val="325824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55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3638"/>
            <a:ext cx="8712968" cy="654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80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5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640960" cy="6186309"/>
          </a:xfrm>
          <a:prstGeom prst="rect">
            <a:avLst/>
          </a:prstGeom>
        </p:spPr>
        <p:txBody>
          <a:bodyPr wrap="square">
            <a:spAutoFit/>
          </a:bodyPr>
          <a:lstStyle/>
          <a:p>
            <a:pPr algn="just"/>
            <a:r>
              <a:rPr lang="ar-IQ" dirty="0"/>
              <a:t>ـ </a:t>
            </a:r>
            <a:r>
              <a:rPr lang="ar-IQ" sz="4400" dirty="0">
                <a:solidFill>
                  <a:srgbClr val="0070C0"/>
                </a:solidFill>
              </a:rPr>
              <a:t>تشمل مشكلات النطق والكلام لدى الأطفال مصادر مختلفة هي :</a:t>
            </a:r>
          </a:p>
          <a:p>
            <a:pPr algn="just"/>
            <a:r>
              <a:rPr lang="ar-IQ" sz="4400" dirty="0" smtClean="0">
                <a:solidFill>
                  <a:srgbClr val="0070C0"/>
                </a:solidFill>
              </a:rPr>
              <a:t>1-عيوب </a:t>
            </a:r>
            <a:r>
              <a:rPr lang="ar-IQ" sz="4400" dirty="0">
                <a:solidFill>
                  <a:srgbClr val="0070C0"/>
                </a:solidFill>
              </a:rPr>
              <a:t>كلامية مصدرها العوامل النفسية مثل اللجلجة والتهتهة .</a:t>
            </a:r>
          </a:p>
          <a:p>
            <a:pPr algn="just"/>
            <a:r>
              <a:rPr lang="ar-IQ" sz="4400" dirty="0">
                <a:solidFill>
                  <a:srgbClr val="0070C0"/>
                </a:solidFill>
              </a:rPr>
              <a:t>2- عيوب مصدرها عوامل عضوية أو وظيفية مثل الثأثأة ، والعيوب الصوتية ( البحة وخشونة الصوت أو حدته )  .</a:t>
            </a:r>
          </a:p>
          <a:p>
            <a:pPr algn="just"/>
            <a:r>
              <a:rPr lang="ar-IQ" sz="4400" dirty="0">
                <a:solidFill>
                  <a:srgbClr val="0070C0"/>
                </a:solidFill>
              </a:rPr>
              <a:t>3- عيوب مصدرها عوامل عصبية مثل تأخر الكلام وعسره .</a:t>
            </a:r>
          </a:p>
        </p:txBody>
      </p:sp>
    </p:spTree>
    <p:extLst>
      <p:ext uri="{BB962C8B-B14F-4D97-AF65-F5344CB8AC3E}">
        <p14:creationId xmlns:p14="http://schemas.microsoft.com/office/powerpoint/2010/main" val="62116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6309420"/>
          </a:xfrm>
          <a:prstGeom prst="rect">
            <a:avLst/>
          </a:prstGeom>
        </p:spPr>
        <p:txBody>
          <a:bodyPr wrap="square">
            <a:spAutoFit/>
          </a:bodyPr>
          <a:lstStyle/>
          <a:p>
            <a:pPr algn="just"/>
            <a:r>
              <a:rPr lang="ar-IQ" sz="4400" dirty="0" smtClean="0">
                <a:latin typeface="Times New Roman" pitchFamily="18" charset="0"/>
                <a:cs typeface="Times New Roman" pitchFamily="18" charset="0"/>
              </a:rPr>
              <a:t> </a:t>
            </a:r>
            <a:r>
              <a:rPr lang="ar-IQ" sz="4000" dirty="0" smtClean="0">
                <a:latin typeface="Times New Roman" pitchFamily="18" charset="0"/>
                <a:cs typeface="Times New Roman" pitchFamily="18" charset="0"/>
              </a:rPr>
              <a:t>التأخر </a:t>
            </a:r>
            <a:r>
              <a:rPr lang="ar-IQ" sz="4000" dirty="0">
                <a:latin typeface="Times New Roman" pitchFamily="18" charset="0"/>
                <a:cs typeface="Times New Roman" pitchFamily="18" charset="0"/>
              </a:rPr>
              <a:t>في النطق مرتبطة بمشاكل في النمو الطبيعي للطفل بين السنتين والخمس سنوات. ويمكن الحديث عن تأخر في النطق عندما يواجه الطفل صعوبات في تعلم كلمات جديدة، أو تكوين جمل مفيدة تتوافق مع عمره</a:t>
            </a:r>
            <a:r>
              <a:rPr lang="ar-IQ" sz="4000" dirty="0" smtClean="0">
                <a:latin typeface="Times New Roman" pitchFamily="18" charset="0"/>
                <a:cs typeface="Times New Roman" pitchFamily="18" charset="0"/>
              </a:rPr>
              <a:t>.</a:t>
            </a:r>
            <a:endParaRPr lang="ar-IQ" sz="4000" dirty="0">
              <a:latin typeface="Times New Roman" pitchFamily="18" charset="0"/>
              <a:cs typeface="Times New Roman" pitchFamily="18" charset="0"/>
            </a:endParaRPr>
          </a:p>
          <a:p>
            <a:pPr algn="just"/>
            <a:r>
              <a:rPr lang="ar-IQ" sz="4000" dirty="0">
                <a:latin typeface="Times New Roman" pitchFamily="18" charset="0"/>
                <a:cs typeface="Times New Roman" pitchFamily="18" charset="0"/>
              </a:rPr>
              <a:t>أما اضطرابات النطق فهي عبارة عن تأخر في النطق يستمر حتى بعد بلوغ الطفل سن الخامسة. ويمكن أن يتجسد هذا الاضطراب في أشكال مختلفة، من بينها صعوبات تمنع نطق بعض الأصوات بالشكل الصحيح، أو عسر في الكلام الذي ينتج عنه صعوبات في فهم اللغة، أو حتى التمتمة.</a:t>
            </a:r>
          </a:p>
        </p:txBody>
      </p:sp>
    </p:spTree>
    <p:extLst>
      <p:ext uri="{BB962C8B-B14F-4D97-AF65-F5344CB8AC3E}">
        <p14:creationId xmlns:p14="http://schemas.microsoft.com/office/powerpoint/2010/main" val="107958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000" b="1" dirty="0">
                <a:solidFill>
                  <a:srgbClr val="FF0000"/>
                </a:solidFill>
                <a:latin typeface="Times New Roman" pitchFamily="18" charset="0"/>
                <a:cs typeface="Times New Roman" pitchFamily="18" charset="0"/>
              </a:rPr>
              <a:t>اسباب مشكله النطق والكلام</a:t>
            </a:r>
          </a:p>
        </p:txBody>
      </p:sp>
      <p:sp>
        <p:nvSpPr>
          <p:cNvPr id="3" name="مستطيل 2"/>
          <p:cNvSpPr/>
          <p:nvPr/>
        </p:nvSpPr>
        <p:spPr>
          <a:xfrm>
            <a:off x="0" y="908720"/>
            <a:ext cx="9036496" cy="6186309"/>
          </a:xfrm>
          <a:prstGeom prst="rect">
            <a:avLst/>
          </a:prstGeom>
        </p:spPr>
        <p:txBody>
          <a:bodyPr wrap="square">
            <a:spAutoFit/>
          </a:bodyPr>
          <a:lstStyle/>
          <a:p>
            <a:pPr algn="just"/>
            <a:r>
              <a:rPr lang="ar-IQ" sz="4400" b="1" dirty="0">
                <a:solidFill>
                  <a:srgbClr val="FF0000"/>
                </a:solidFill>
                <a:latin typeface="Times New Roman" pitchFamily="18" charset="0"/>
                <a:cs typeface="Times New Roman" pitchFamily="18" charset="0"/>
              </a:rPr>
              <a:t>أولا : الأسباب الجسمية : </a:t>
            </a:r>
            <a:r>
              <a:rPr lang="ar-IQ" sz="4400" dirty="0">
                <a:latin typeface="Times New Roman" pitchFamily="18" charset="0"/>
                <a:cs typeface="Times New Roman" pitchFamily="18" charset="0"/>
              </a:rPr>
              <a:t>إن إصابة الطفل ببعض الأمراض العامة التي يهمل علاجها يؤثر في قدرته على النطق والكلام ، فمثلا السعال الديكي ومرض الحصبة والدفتريا وأمراض الجهاز التنفسي عامة قد تترك أثارا ضارة في أجهزة النطق الخاصة بالطفل كضعف الأحبال الصوتية والتهاب الحنجرة ، فيؤدي هذا إلى صعوبة النطق وعدم إمكان التحكم في إخراج الأصوات ، فيكرر الطفل نطق الحرف الأول من الكلمة عدة مرات ثم ينطق بعدها الكلمة . </a:t>
            </a:r>
          </a:p>
        </p:txBody>
      </p:sp>
    </p:spTree>
    <p:extLst>
      <p:ext uri="{BB962C8B-B14F-4D97-AF65-F5344CB8AC3E}">
        <p14:creationId xmlns:p14="http://schemas.microsoft.com/office/powerpoint/2010/main" val="202171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81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6863417"/>
          </a:xfrm>
          <a:prstGeom prst="rect">
            <a:avLst/>
          </a:prstGeom>
        </p:spPr>
        <p:txBody>
          <a:bodyPr wrap="square">
            <a:spAutoFit/>
          </a:bodyPr>
          <a:lstStyle/>
          <a:p>
            <a:pPr algn="just"/>
            <a:r>
              <a:rPr lang="ar-IQ" sz="4000" b="1" dirty="0">
                <a:solidFill>
                  <a:srgbClr val="FF0000"/>
                </a:solidFill>
              </a:rPr>
              <a:t>ثانيا </a:t>
            </a:r>
            <a:r>
              <a:rPr lang="ar-IQ" sz="4000" b="1" dirty="0">
                <a:solidFill>
                  <a:srgbClr val="FF0000"/>
                </a:solidFill>
                <a:latin typeface="Times New Roman" pitchFamily="18" charset="0"/>
                <a:cs typeface="Times New Roman" pitchFamily="18" charset="0"/>
              </a:rPr>
              <a:t>: الأسباب العقلية : </a:t>
            </a:r>
            <a:r>
              <a:rPr lang="ar-IQ" sz="4400" dirty="0">
                <a:latin typeface="Times New Roman" pitchFamily="18" charset="0"/>
                <a:cs typeface="Times New Roman" pitchFamily="18" charset="0"/>
              </a:rPr>
              <a:t>قد تنشأ بعض مشكلات النطق والكلام نتيجة تخلف عقلي عند الطفل ويسبب انخفاض مستوى الذكاء ونقص بعض القدرات الخاصة عنده ، حيث يؤدي هذا إلى عدم قدرة الطفل على النطق الصحيح للحروف والكلمات ، رغم أن أجهزة النطق سليمة من الناحية الجسمية والعضوية ، وإنما اختل أداء وظائفها بسبب اختلال القدرات الخاصة عند الطفل وانخفاض نسبه ذكائه عن المستوى العادي بكثير </a:t>
            </a:r>
          </a:p>
        </p:txBody>
      </p:sp>
    </p:spTree>
    <p:extLst>
      <p:ext uri="{BB962C8B-B14F-4D97-AF65-F5344CB8AC3E}">
        <p14:creationId xmlns:p14="http://schemas.microsoft.com/office/powerpoint/2010/main" val="141251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928992" cy="7355860"/>
          </a:xfrm>
          <a:prstGeom prst="rect">
            <a:avLst/>
          </a:prstGeom>
        </p:spPr>
        <p:txBody>
          <a:bodyPr wrap="square">
            <a:spAutoFit/>
          </a:bodyPr>
          <a:lstStyle/>
          <a:p>
            <a:pPr algn="just"/>
            <a:r>
              <a:rPr lang="ar-IQ" sz="4400" b="1" dirty="0">
                <a:solidFill>
                  <a:srgbClr val="FF0000"/>
                </a:solidFill>
                <a:latin typeface="Times New Roman" pitchFamily="18" charset="0"/>
                <a:cs typeface="Times New Roman" pitchFamily="18" charset="0"/>
              </a:rPr>
              <a:t>ثالثا : الأسباب النفسية والتربوية : </a:t>
            </a:r>
            <a:r>
              <a:rPr lang="ar-IQ" sz="4400" dirty="0">
                <a:latin typeface="Times New Roman" pitchFamily="18" charset="0"/>
                <a:cs typeface="Times New Roman" pitchFamily="18" charset="0"/>
              </a:rPr>
              <a:t>وهي من الأسباب الأكثر انتشارا بين غالبية الأطفال الذين يعانون من مشكلات النطق والكلام ، وذلك ليس بفعل أمراض جسمية أو تخلف عقلي ، وإنما ترجع إلى وجود عوامل نفسية وإجتماعية وتربوية غالبا ما تؤدي إلى إضطرابات نفسية للطفل ، الأمر الذي يترتب عليه تعثر نطق الحروف وإضطرابات الكلام عند الطفل ، وأول تلك العوامل النفسية هو عدم إشباع الحاجات النفسية والاجتماعية عند الطفل</a:t>
            </a:r>
          </a:p>
          <a:p>
            <a:pPr algn="just"/>
            <a:r>
              <a:rPr lang="ar-IQ" sz="3200" dirty="0" smtClean="0"/>
              <a:t> </a:t>
            </a:r>
            <a:endParaRPr lang="ar-IQ" sz="3200" dirty="0"/>
          </a:p>
        </p:txBody>
      </p:sp>
    </p:spTree>
    <p:extLst>
      <p:ext uri="{BB962C8B-B14F-4D97-AF65-F5344CB8AC3E}">
        <p14:creationId xmlns:p14="http://schemas.microsoft.com/office/powerpoint/2010/main" val="34250799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TotalTime>
  <Words>663</Words>
  <Application>Microsoft Office PowerPoint</Application>
  <PresentationFormat>عرض على الشاشة (3:4)‏</PresentationFormat>
  <Paragraphs>25</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زوايا</vt:lpstr>
      <vt:lpstr>مشكلات النطق والكلام عند الأطفال</vt:lpstr>
      <vt:lpstr>عرض تقديمي في PowerPoint</vt:lpstr>
      <vt:lpstr>عرض تقديمي في PowerPoint</vt:lpstr>
      <vt:lpstr>عرض تقديمي في PowerPoint</vt:lpstr>
      <vt:lpstr>عرض تقديمي في PowerPoint</vt:lpstr>
      <vt:lpstr>اسباب مشكله النطق والكلام</vt:lpstr>
      <vt:lpstr>عرض تقديمي في PowerPoint</vt:lpstr>
      <vt:lpstr>عرض تقديمي في PowerPoint</vt:lpstr>
      <vt:lpstr>عرض تقديمي في PowerPoint</vt:lpstr>
      <vt:lpstr>عرض تقديمي في PowerPoint</vt:lpstr>
      <vt:lpstr>عرض تقديمي في PowerPoint</vt:lpstr>
      <vt:lpstr>أساليب العلاج مشكلات النطق والكلام</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مشكلات النطق والكلام عند الأطفال</dc:title>
  <dc:creator>almadar</dc:creator>
  <cp:lastModifiedBy>almadar</cp:lastModifiedBy>
  <cp:revision>5</cp:revision>
  <dcterms:created xsi:type="dcterms:W3CDTF">2020-03-08T19:06:20Z</dcterms:created>
  <dcterms:modified xsi:type="dcterms:W3CDTF">2020-03-09T09:12:29Z</dcterms:modified>
</cp:coreProperties>
</file>