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77" r:id="rId3"/>
    <p:sldId id="273" r:id="rId4"/>
    <p:sldId id="269" r:id="rId5"/>
    <p:sldId id="257" r:id="rId6"/>
    <p:sldId id="258" r:id="rId7"/>
    <p:sldId id="259" r:id="rId8"/>
    <p:sldId id="274" r:id="rId9"/>
    <p:sldId id="270" r:id="rId10"/>
    <p:sldId id="271" r:id="rId11"/>
    <p:sldId id="275" r:id="rId12"/>
    <p:sldId id="272" r:id="rId13"/>
    <p:sldId id="260" r:id="rId14"/>
    <p:sldId id="261" r:id="rId15"/>
    <p:sldId id="262" r:id="rId16"/>
    <p:sldId id="263" r:id="rId17"/>
    <p:sldId id="264" r:id="rId18"/>
    <p:sldId id="265" r:id="rId19"/>
    <p:sldId id="266" r:id="rId20"/>
    <p:sldId id="267" r:id="rId21"/>
    <p:sldId id="276" r:id="rId22"/>
    <p:sldId id="268" r:id="rId23"/>
    <p:sldId id="278"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14/07/1441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14/07/1441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14/07/1441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8ABB09-4A1D-463E-8065-109CC2B7EFAA}" type="datetimeFigureOut">
              <a:rPr lang="ar-SA" smtClean="0"/>
              <a:t>14/07/1441</a:t>
            </a:fld>
            <a:endParaRPr lang="ar-S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S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39552" y="3886200"/>
            <a:ext cx="7920880" cy="2567136"/>
          </a:xfrm>
        </p:spPr>
        <p:txBody>
          <a:bodyPr>
            <a:normAutofit fontScale="85000" lnSpcReduction="20000"/>
          </a:bodyPr>
          <a:lstStyle/>
          <a:p>
            <a:r>
              <a:rPr lang="ar-IQ" sz="4200" b="1" dirty="0"/>
              <a:t>أعداد</a:t>
            </a:r>
          </a:p>
          <a:p>
            <a:r>
              <a:rPr lang="ar-IQ" sz="4200" b="1" dirty="0"/>
              <a:t>الأستاذ المساعد الدكتور</a:t>
            </a:r>
          </a:p>
          <a:p>
            <a:r>
              <a:rPr lang="ar-IQ" sz="4200" b="1" dirty="0"/>
              <a:t>علي محسن ياس العامري</a:t>
            </a:r>
          </a:p>
          <a:p>
            <a:r>
              <a:rPr lang="ar-IQ" sz="4200" b="1" dirty="0"/>
              <a:t>الجامعة المستنصرية/ كلية التربية الأساسية</a:t>
            </a:r>
          </a:p>
          <a:p>
            <a:endParaRPr lang="ar-IQ" dirty="0"/>
          </a:p>
        </p:txBody>
      </p:sp>
      <p:sp>
        <p:nvSpPr>
          <p:cNvPr id="2" name="عنوان 1"/>
          <p:cNvSpPr>
            <a:spLocks noGrp="1"/>
          </p:cNvSpPr>
          <p:nvPr>
            <p:ph type="ctrTitle"/>
          </p:nvPr>
        </p:nvSpPr>
        <p:spPr>
          <a:xfrm>
            <a:off x="685800" y="692697"/>
            <a:ext cx="7772400" cy="2907754"/>
          </a:xfrm>
        </p:spPr>
        <p:txBody>
          <a:bodyPr>
            <a:normAutofit/>
          </a:bodyPr>
          <a:lstStyle/>
          <a:p>
            <a:r>
              <a:rPr lang="ar-IQ" sz="6600" b="1" dirty="0">
                <a:solidFill>
                  <a:srgbClr val="FF0000"/>
                </a:solidFill>
              </a:rPr>
              <a:t>التبول </a:t>
            </a:r>
            <a:r>
              <a:rPr lang="ar-IQ" sz="6600" b="1" dirty="0" smtClean="0">
                <a:solidFill>
                  <a:srgbClr val="FF0000"/>
                </a:solidFill>
              </a:rPr>
              <a:t>اللاإرادي عند الأطفال</a:t>
            </a:r>
            <a:endParaRPr lang="ar-IQ" sz="6600" b="1" dirty="0">
              <a:solidFill>
                <a:srgbClr val="FF0000"/>
              </a:solidFill>
            </a:endParaRPr>
          </a:p>
        </p:txBody>
      </p:sp>
    </p:spTree>
    <p:extLst>
      <p:ext uri="{BB962C8B-B14F-4D97-AF65-F5344CB8AC3E}">
        <p14:creationId xmlns:p14="http://schemas.microsoft.com/office/powerpoint/2010/main" val="32246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5509200"/>
          </a:xfrm>
          <a:prstGeom prst="rect">
            <a:avLst/>
          </a:prstGeom>
        </p:spPr>
        <p:txBody>
          <a:bodyPr wrap="square">
            <a:spAutoFit/>
          </a:bodyPr>
          <a:lstStyle/>
          <a:p>
            <a:pPr algn="just"/>
            <a:r>
              <a:rPr lang="ar-IQ" dirty="0"/>
              <a:t> </a:t>
            </a:r>
            <a:r>
              <a:rPr lang="ar-IQ" sz="4400" dirty="0">
                <a:solidFill>
                  <a:srgbClr val="FFFF00"/>
                </a:solidFill>
              </a:rPr>
              <a:t>فقدان أحد أفراد الأسرة أو شخص عزيز سواء بالسفر أو الوفاة</a:t>
            </a:r>
            <a:r>
              <a:rPr lang="ar-IQ" sz="4400" dirty="0" smtClean="0">
                <a:solidFill>
                  <a:srgbClr val="FFFF00"/>
                </a:solidFill>
              </a:rPr>
              <a:t>.</a:t>
            </a:r>
            <a:endParaRPr lang="ar-IQ" sz="4400" dirty="0">
              <a:solidFill>
                <a:srgbClr val="FFFF00"/>
              </a:solidFill>
            </a:endParaRPr>
          </a:p>
          <a:p>
            <a:pPr algn="just"/>
            <a:r>
              <a:rPr lang="ar-IQ" sz="4400" dirty="0">
                <a:solidFill>
                  <a:srgbClr val="FFFF00"/>
                </a:solidFill>
              </a:rPr>
              <a:t>- </a:t>
            </a:r>
            <a:r>
              <a:rPr lang="ar-IQ" sz="4400" dirty="0">
                <a:solidFill>
                  <a:srgbClr val="FF0000"/>
                </a:solidFill>
              </a:rPr>
              <a:t>ضرب ومعاقبة الطفل باستمرار</a:t>
            </a:r>
            <a:r>
              <a:rPr lang="ar-IQ" sz="4400" dirty="0">
                <a:solidFill>
                  <a:srgbClr val="FFFF00"/>
                </a:solidFill>
              </a:rPr>
              <a:t>، حيث يتولد لديه شعور بالرفض فيزداد سوءا</a:t>
            </a:r>
            <a:r>
              <a:rPr lang="ar-IQ" sz="4400" dirty="0" smtClean="0">
                <a:solidFill>
                  <a:srgbClr val="FFFF00"/>
                </a:solidFill>
              </a:rPr>
              <a:t>.</a:t>
            </a:r>
            <a:endParaRPr lang="ar-IQ" sz="4400" dirty="0">
              <a:solidFill>
                <a:srgbClr val="FFFF00"/>
              </a:solidFill>
            </a:endParaRPr>
          </a:p>
          <a:p>
            <a:pPr algn="just"/>
            <a:r>
              <a:rPr lang="ar-IQ" sz="4400" dirty="0">
                <a:solidFill>
                  <a:srgbClr val="FFFF00"/>
                </a:solidFill>
              </a:rPr>
              <a:t>- يرتبط التبول اللاإرادي أيضا بحدث معين كأول يوم في الدراسة بنسبة 8%، أو ليلة الامتحان بنسبة 30%، أو أن ينام الطفل في مكان غير مكانه الذي تعود عليه.</a:t>
            </a:r>
          </a:p>
        </p:txBody>
      </p:sp>
    </p:spTree>
    <p:extLst>
      <p:ext uri="{BB962C8B-B14F-4D97-AF65-F5344CB8AC3E}">
        <p14:creationId xmlns:p14="http://schemas.microsoft.com/office/powerpoint/2010/main" val="113961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130"/>
            <a:ext cx="8964488" cy="656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84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97346"/>
            <a:ext cx="8784976" cy="7478970"/>
          </a:xfrm>
          <a:prstGeom prst="rect">
            <a:avLst/>
          </a:prstGeom>
        </p:spPr>
        <p:txBody>
          <a:bodyPr wrap="square">
            <a:spAutoFit/>
          </a:bodyPr>
          <a:lstStyle/>
          <a:p>
            <a:pPr algn="just"/>
            <a:r>
              <a:rPr lang="ar-IQ" sz="3200" dirty="0" smtClean="0">
                <a:solidFill>
                  <a:srgbClr val="FF0000"/>
                </a:solidFill>
              </a:rPr>
              <a:t>بعض </a:t>
            </a:r>
            <a:r>
              <a:rPr lang="ar-IQ" sz="3200" dirty="0">
                <a:solidFill>
                  <a:srgbClr val="FF0000"/>
                </a:solidFill>
              </a:rPr>
              <a:t>الديدان</a:t>
            </a:r>
            <a:r>
              <a:rPr lang="ar-IQ" sz="3200" dirty="0">
                <a:solidFill>
                  <a:srgbClr val="FFFF00"/>
                </a:solidFill>
              </a:rPr>
              <a:t>: مثل الدودة الدبوسية في الأطفال التي تسبب هرش الطفل في منطقة الشرج، خاصة أثناء النوم</a:t>
            </a:r>
            <a:r>
              <a:rPr lang="ar-IQ" sz="3200" dirty="0" smtClean="0">
                <a:solidFill>
                  <a:srgbClr val="FFFF00"/>
                </a:solidFill>
              </a:rPr>
              <a:t>.</a:t>
            </a:r>
            <a:endParaRPr lang="ar-IQ" sz="3200" dirty="0">
              <a:solidFill>
                <a:srgbClr val="FFFF00"/>
              </a:solidFill>
            </a:endParaRPr>
          </a:p>
          <a:p>
            <a:pPr algn="just"/>
            <a:r>
              <a:rPr lang="ar-IQ" sz="3200" dirty="0">
                <a:solidFill>
                  <a:srgbClr val="FFFF00"/>
                </a:solidFill>
              </a:rPr>
              <a:t>- </a:t>
            </a:r>
            <a:r>
              <a:rPr lang="ar-IQ" sz="3200" b="1" dirty="0">
                <a:solidFill>
                  <a:srgbClr val="FF0000"/>
                </a:solidFill>
              </a:rPr>
              <a:t>مرض السكر عند الأطفال يؤدي إلى التبول اللاإرادي</a:t>
            </a:r>
            <a:r>
              <a:rPr lang="ar-IQ" sz="3200" b="1" dirty="0" smtClean="0">
                <a:solidFill>
                  <a:srgbClr val="FF0000"/>
                </a:solidFill>
              </a:rPr>
              <a:t>.</a:t>
            </a:r>
            <a:endParaRPr lang="ar-IQ" sz="3200" b="1" dirty="0">
              <a:solidFill>
                <a:srgbClr val="FF0000"/>
              </a:solidFill>
            </a:endParaRPr>
          </a:p>
          <a:p>
            <a:pPr algn="just"/>
            <a:r>
              <a:rPr lang="ar-IQ" sz="3200" dirty="0">
                <a:solidFill>
                  <a:srgbClr val="FFFF00"/>
                </a:solidFill>
              </a:rPr>
              <a:t>- </a:t>
            </a:r>
            <a:r>
              <a:rPr lang="ar-IQ" sz="3200" b="1" dirty="0">
                <a:solidFill>
                  <a:srgbClr val="FF0000"/>
                </a:solidFill>
              </a:rPr>
              <a:t>أمراض الجهاز البولي: مثل الحصوات والالتهابات</a:t>
            </a:r>
            <a:r>
              <a:rPr lang="ar-IQ" sz="3200" dirty="0" smtClean="0">
                <a:solidFill>
                  <a:srgbClr val="FFFF00"/>
                </a:solidFill>
              </a:rPr>
              <a:t>.</a:t>
            </a:r>
            <a:endParaRPr lang="ar-IQ" sz="3200" dirty="0">
              <a:solidFill>
                <a:srgbClr val="FFFF00"/>
              </a:solidFill>
            </a:endParaRPr>
          </a:p>
          <a:p>
            <a:pPr algn="just"/>
            <a:r>
              <a:rPr lang="ar-IQ" sz="3200" dirty="0">
                <a:solidFill>
                  <a:srgbClr val="FFFF00"/>
                </a:solidFill>
              </a:rPr>
              <a:t>- </a:t>
            </a:r>
            <a:r>
              <a:rPr lang="ar-IQ" sz="3200" b="1" dirty="0">
                <a:solidFill>
                  <a:srgbClr val="FF0000"/>
                </a:solidFill>
              </a:rPr>
              <a:t>عيوب خلقية</a:t>
            </a:r>
            <a:r>
              <a:rPr lang="ar-IQ" sz="3200" dirty="0">
                <a:solidFill>
                  <a:srgbClr val="FFFF00"/>
                </a:solidFill>
              </a:rPr>
              <a:t>: مثل مرض السنسة المشقوقة في الظهر إذا ضغطت على النخاع فإنها تؤدي إلى التبول اللاإرادي</a:t>
            </a:r>
            <a:r>
              <a:rPr lang="ar-IQ" sz="3200" dirty="0" smtClean="0">
                <a:solidFill>
                  <a:srgbClr val="FFFF00"/>
                </a:solidFill>
              </a:rPr>
              <a:t>.</a:t>
            </a:r>
            <a:endParaRPr lang="ar-IQ" sz="3200" dirty="0">
              <a:solidFill>
                <a:srgbClr val="FFFF00"/>
              </a:solidFill>
            </a:endParaRPr>
          </a:p>
          <a:p>
            <a:pPr algn="just"/>
            <a:r>
              <a:rPr lang="ar-IQ" sz="3200" dirty="0">
                <a:solidFill>
                  <a:srgbClr val="FFFF00"/>
                </a:solidFill>
              </a:rPr>
              <a:t>- </a:t>
            </a:r>
            <a:r>
              <a:rPr lang="ar-IQ" sz="3200" b="1" dirty="0">
                <a:solidFill>
                  <a:srgbClr val="FF0000"/>
                </a:solidFill>
              </a:rPr>
              <a:t>وجود لحمية بالأنف تؤدي إلى انسداد الأنف </a:t>
            </a:r>
            <a:r>
              <a:rPr lang="ar-IQ" sz="3200" dirty="0">
                <a:solidFill>
                  <a:srgbClr val="FFFF00"/>
                </a:solidFill>
              </a:rPr>
              <a:t>ويزداد الأمر ليلا فيقلق الطفل ثم يدخل في نوم عميق فلا يحس بالتبول</a:t>
            </a:r>
            <a:r>
              <a:rPr lang="ar-IQ" sz="3200" dirty="0" smtClean="0">
                <a:solidFill>
                  <a:srgbClr val="FFFF00"/>
                </a:solidFill>
              </a:rPr>
              <a:t>.</a:t>
            </a:r>
            <a:endParaRPr lang="ar-IQ" sz="3200" dirty="0">
              <a:solidFill>
                <a:srgbClr val="FFFF00"/>
              </a:solidFill>
            </a:endParaRPr>
          </a:p>
          <a:p>
            <a:pPr algn="just"/>
            <a:r>
              <a:rPr lang="ar-IQ" sz="3200" dirty="0">
                <a:solidFill>
                  <a:srgbClr val="FFFF00"/>
                </a:solidFill>
              </a:rPr>
              <a:t>- </a:t>
            </a:r>
            <a:r>
              <a:rPr lang="ar-IQ" sz="3200" b="1" dirty="0">
                <a:solidFill>
                  <a:srgbClr val="FF0000"/>
                </a:solidFill>
              </a:rPr>
              <a:t>التهابات المثانة تجعل الطفل يقوم أكثر من مرة ليلا ليتبول</a:t>
            </a:r>
            <a:r>
              <a:rPr lang="ar-IQ" sz="3200" dirty="0">
                <a:solidFill>
                  <a:srgbClr val="FFFF00"/>
                </a:solidFill>
              </a:rPr>
              <a:t>، ومن ثم يتعب فيدخل في نوم عميق فلا يحس بالتبول أيضا</a:t>
            </a:r>
            <a:r>
              <a:rPr lang="ar-IQ" sz="3200" dirty="0" smtClean="0">
                <a:solidFill>
                  <a:srgbClr val="FFFF00"/>
                </a:solidFill>
              </a:rPr>
              <a:t>.</a:t>
            </a:r>
            <a:endParaRPr lang="ar-IQ" sz="3200" dirty="0">
              <a:solidFill>
                <a:srgbClr val="FFFF00"/>
              </a:solidFill>
            </a:endParaRPr>
          </a:p>
          <a:p>
            <a:pPr algn="just"/>
            <a:r>
              <a:rPr lang="ar-IQ" sz="3200" dirty="0">
                <a:solidFill>
                  <a:srgbClr val="FFFF00"/>
                </a:solidFill>
              </a:rPr>
              <a:t>- </a:t>
            </a:r>
            <a:r>
              <a:rPr lang="ar-IQ" sz="3200" b="1" dirty="0">
                <a:solidFill>
                  <a:srgbClr val="FF0000"/>
                </a:solidFill>
              </a:rPr>
              <a:t>الإمساك المُزمن</a:t>
            </a:r>
            <a:r>
              <a:rPr lang="ar-IQ" sz="3200" b="1" dirty="0" smtClean="0">
                <a:solidFill>
                  <a:srgbClr val="FF0000"/>
                </a:solidFill>
              </a:rPr>
              <a:t>.</a:t>
            </a:r>
            <a:endParaRPr lang="ar-IQ" sz="3200" b="1" dirty="0">
              <a:solidFill>
                <a:srgbClr val="FF0000"/>
              </a:solidFill>
            </a:endParaRPr>
          </a:p>
          <a:p>
            <a:pPr algn="just"/>
            <a:r>
              <a:rPr lang="ar-IQ" sz="3200" dirty="0">
                <a:solidFill>
                  <a:srgbClr val="FFFF00"/>
                </a:solidFill>
              </a:rPr>
              <a:t>- </a:t>
            </a:r>
            <a:r>
              <a:rPr lang="ar-IQ" sz="3200" b="1" dirty="0">
                <a:solidFill>
                  <a:srgbClr val="FF0000"/>
                </a:solidFill>
              </a:rPr>
              <a:t>نقص إفراز الهرمون المضاد لإدرار البول من الغدة النخامية</a:t>
            </a:r>
            <a:r>
              <a:rPr lang="ar-IQ" sz="3200" dirty="0">
                <a:solidFill>
                  <a:srgbClr val="FFFF00"/>
                </a:solidFill>
              </a:rPr>
              <a:t>: أظهرت بعض الدراسات أن هذه المشكلة ترجع لنقص إفراز هذا الهرمون وهو المسؤول عن تنظيم دورة المياه في الجسم، مما يؤدي إلى زيادة كمية البول المُنتجة أثناء النوم.</a:t>
            </a:r>
          </a:p>
        </p:txBody>
      </p:sp>
    </p:spTree>
    <p:extLst>
      <p:ext uri="{BB962C8B-B14F-4D97-AF65-F5344CB8AC3E}">
        <p14:creationId xmlns:p14="http://schemas.microsoft.com/office/powerpoint/2010/main" val="352515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7924800" cy="922114"/>
          </a:xfrm>
        </p:spPr>
        <p:txBody>
          <a:bodyPr/>
          <a:lstStyle/>
          <a:p>
            <a:pPr algn="ctr"/>
            <a:r>
              <a:rPr lang="ar-IQ" sz="4400" b="1" dirty="0">
                <a:solidFill>
                  <a:srgbClr val="FF0000"/>
                </a:solidFill>
              </a:rPr>
              <a:t>طرق الوقاية</a:t>
            </a:r>
          </a:p>
        </p:txBody>
      </p:sp>
      <p:sp>
        <p:nvSpPr>
          <p:cNvPr id="3" name="مستطيل 2"/>
          <p:cNvSpPr/>
          <p:nvPr/>
        </p:nvSpPr>
        <p:spPr>
          <a:xfrm>
            <a:off x="251520" y="1340768"/>
            <a:ext cx="8568952" cy="6001643"/>
          </a:xfrm>
          <a:prstGeom prst="rect">
            <a:avLst/>
          </a:prstGeom>
        </p:spPr>
        <p:txBody>
          <a:bodyPr wrap="square">
            <a:spAutoFit/>
          </a:bodyPr>
          <a:lstStyle/>
          <a:p>
            <a:pPr algn="just"/>
            <a:r>
              <a:rPr lang="ar-IQ" sz="4800" dirty="0">
                <a:solidFill>
                  <a:srgbClr val="FFFF00"/>
                </a:solidFill>
              </a:rPr>
              <a:t>عند تدريب الطفل على استخدام المرحاض يجب تجنب القسوة الشديدة أو التوبيخ أو اشعار الطفل بالخزي لأن ذلك يجعله يحس بالذنب وأنه أقل من غيره، فيتولد لديه شعور بالقلق فلا يتعلم أن يسيطر على المثانة. ويجب أن يتخلص الطفل أولاً من عادة التبول نهاراً ، ثم يتخلص من هذه المشكلة ليلاً .</a:t>
            </a:r>
          </a:p>
        </p:txBody>
      </p:sp>
    </p:spTree>
    <p:extLst>
      <p:ext uri="{BB962C8B-B14F-4D97-AF65-F5344CB8AC3E}">
        <p14:creationId xmlns:p14="http://schemas.microsoft.com/office/powerpoint/2010/main" val="404673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6740307"/>
          </a:xfrm>
          <a:prstGeom prst="rect">
            <a:avLst/>
          </a:prstGeom>
        </p:spPr>
        <p:txBody>
          <a:bodyPr wrap="square">
            <a:spAutoFit/>
          </a:bodyPr>
          <a:lstStyle/>
          <a:p>
            <a:pPr algn="just"/>
            <a:r>
              <a:rPr lang="ar-IQ" sz="4800" dirty="0">
                <a:solidFill>
                  <a:srgbClr val="FFFF00"/>
                </a:solidFill>
              </a:rPr>
              <a:t>وعلى الآباء والأمهات عدم الضغط على الطفل في موضوع التبول قبل نضوجه </a:t>
            </a:r>
            <a:r>
              <a:rPr lang="ar-IQ" sz="4800" dirty="0" smtClean="0">
                <a:solidFill>
                  <a:srgbClr val="FFFF00"/>
                </a:solidFill>
              </a:rPr>
              <a:t>العقلي ، </a:t>
            </a:r>
            <a:r>
              <a:rPr lang="ar-IQ" sz="4800" dirty="0">
                <a:solidFill>
                  <a:srgbClr val="FFFF00"/>
                </a:solidFill>
              </a:rPr>
              <a:t>فقد يفقده ذلك الثقة بالنفس ويصعب عليه التحكم في مثانته وتجاهل الآباء للأمر يخلص الطفل من عادته هذه عند بلوغة سن السابعة من عمره مثلما يعتقد بعض العلماء.</a:t>
            </a:r>
          </a:p>
          <a:p>
            <a:pPr algn="just"/>
            <a:r>
              <a:rPr lang="ar-IQ" sz="4800" dirty="0">
                <a:solidFill>
                  <a:srgbClr val="FFFF00"/>
                </a:solidFill>
              </a:rPr>
              <a:t>ولكن ينفعل ويضطرب معظم الآباء من التبول على الفراش، مما يقلق الطفل ويثبط من همته فتسوء حالته.</a:t>
            </a:r>
          </a:p>
        </p:txBody>
      </p:sp>
    </p:spTree>
    <p:extLst>
      <p:ext uri="{BB962C8B-B14F-4D97-AF65-F5344CB8AC3E}">
        <p14:creationId xmlns:p14="http://schemas.microsoft.com/office/powerpoint/2010/main" val="235135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7924800" cy="922114"/>
          </a:xfrm>
        </p:spPr>
        <p:txBody>
          <a:bodyPr/>
          <a:lstStyle/>
          <a:p>
            <a:pPr algn="ctr"/>
            <a:r>
              <a:rPr lang="ar-IQ" dirty="0"/>
              <a:t> </a:t>
            </a:r>
            <a:r>
              <a:rPr lang="ar-IQ" sz="4800" b="1" dirty="0">
                <a:solidFill>
                  <a:srgbClr val="FF0000"/>
                </a:solidFill>
              </a:rPr>
              <a:t>الأرشاد والعلاج</a:t>
            </a:r>
          </a:p>
        </p:txBody>
      </p:sp>
      <p:sp>
        <p:nvSpPr>
          <p:cNvPr id="3" name="مستطيل 2"/>
          <p:cNvSpPr/>
          <p:nvPr/>
        </p:nvSpPr>
        <p:spPr>
          <a:xfrm>
            <a:off x="0" y="1124744"/>
            <a:ext cx="9036496" cy="6001643"/>
          </a:xfrm>
          <a:prstGeom prst="rect">
            <a:avLst/>
          </a:prstGeom>
        </p:spPr>
        <p:txBody>
          <a:bodyPr wrap="square">
            <a:spAutoFit/>
          </a:bodyPr>
          <a:lstStyle/>
          <a:p>
            <a:pPr algn="just"/>
            <a:r>
              <a:rPr lang="ar-IQ" sz="4800" dirty="0">
                <a:solidFill>
                  <a:srgbClr val="FFFF00"/>
                </a:solidFill>
              </a:rPr>
              <a:t>إن مهاجمة الآباء لاطفالهم بالنقد عند التبول في الفراش وتوعدهم بالعقوبة، وإبداء البعض الآخر بروداً عاطفيأ نحو الطفل والابتعاد عنه كل هذه الأشياء تؤثر عكسياً في هذه الحالة. فيجب أن ينظر الأبوان لهذا النقص  بهدوء وواقعية وطمأنه الطفل أن سيتخلص من هذه العادة السيئة لأن الطفل القلق الخجل يصعب السير به إلى الخلاص.</a:t>
            </a:r>
          </a:p>
        </p:txBody>
      </p:sp>
    </p:spTree>
    <p:extLst>
      <p:ext uri="{BB962C8B-B14F-4D97-AF65-F5344CB8AC3E}">
        <p14:creationId xmlns:p14="http://schemas.microsoft.com/office/powerpoint/2010/main" val="91781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856984" cy="6863417"/>
          </a:xfrm>
          <a:prstGeom prst="rect">
            <a:avLst/>
          </a:prstGeom>
        </p:spPr>
        <p:txBody>
          <a:bodyPr wrap="square">
            <a:spAutoFit/>
          </a:bodyPr>
          <a:lstStyle/>
          <a:p>
            <a:pPr algn="just"/>
            <a:r>
              <a:rPr lang="ar-IQ" sz="4000" b="1" dirty="0" smtClean="0">
                <a:solidFill>
                  <a:srgbClr val="FF0000"/>
                </a:solidFill>
              </a:rPr>
              <a:t>1- كمية </a:t>
            </a:r>
            <a:r>
              <a:rPr lang="ar-IQ" sz="4000" b="1" dirty="0">
                <a:solidFill>
                  <a:srgbClr val="FF0000"/>
                </a:solidFill>
              </a:rPr>
              <a:t>السوائل قبل النوم </a:t>
            </a:r>
            <a:r>
              <a:rPr lang="ar-IQ" sz="4000" dirty="0">
                <a:solidFill>
                  <a:srgbClr val="FFFF00"/>
                </a:solidFill>
              </a:rPr>
              <a:t>: ويمكن من خلال هذه الطريقة تحقيق بعض النجاح، وأيضاً الطلب من الطفل التبول قبل الذهاب إلى فراشه، وقد تجدي بعض العقاقير نفعاً لتخفف من التبول في الفراش، لكن عند التوقف عن العلاج يعود الأمر إلى سابق عهده.</a:t>
            </a:r>
          </a:p>
          <a:p>
            <a:pPr algn="just"/>
            <a:r>
              <a:rPr lang="ar-IQ" sz="4000" b="1" dirty="0" smtClean="0">
                <a:solidFill>
                  <a:srgbClr val="FF0000"/>
                </a:solidFill>
              </a:rPr>
              <a:t>2-لوحة </a:t>
            </a:r>
            <a:r>
              <a:rPr lang="ar-IQ" sz="4000" b="1" dirty="0">
                <a:solidFill>
                  <a:srgbClr val="FF0000"/>
                </a:solidFill>
              </a:rPr>
              <a:t>النجوم: </a:t>
            </a:r>
            <a:r>
              <a:rPr lang="ar-IQ" sz="4000" dirty="0">
                <a:solidFill>
                  <a:srgbClr val="FFFF00"/>
                </a:solidFill>
              </a:rPr>
              <a:t>اصنع لوحة نجوم لطفلك، ودعه يسجل الليالي " الجافة" والأخرى "المبللة" بأن يعطي نجوماً ذهبية لليالي الجافة، وأن يكافيء الأبوان الطفل على الليالي الجافة ويتجاهلان الليالي المبللة، فالمكافأة تضع أمام الطفل هدفاً يسعى لتحقيقه فيتقدم نحو الأمام وهذه اللوحات أثبتت جدواها.</a:t>
            </a:r>
          </a:p>
        </p:txBody>
      </p:sp>
    </p:spTree>
    <p:extLst>
      <p:ext uri="{BB962C8B-B14F-4D97-AF65-F5344CB8AC3E}">
        <p14:creationId xmlns:p14="http://schemas.microsoft.com/office/powerpoint/2010/main" val="312228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964488" cy="6863417"/>
          </a:xfrm>
          <a:prstGeom prst="rect">
            <a:avLst/>
          </a:prstGeom>
        </p:spPr>
        <p:txBody>
          <a:bodyPr wrap="square">
            <a:spAutoFit/>
          </a:bodyPr>
          <a:lstStyle/>
          <a:p>
            <a:pPr algn="just"/>
            <a:r>
              <a:rPr lang="ar-IQ" sz="4000" b="1" dirty="0" smtClean="0">
                <a:solidFill>
                  <a:srgbClr val="FF0000"/>
                </a:solidFill>
              </a:rPr>
              <a:t>3- الإقلال </a:t>
            </a:r>
            <a:r>
              <a:rPr lang="ar-IQ" sz="4000" b="1" dirty="0">
                <a:solidFill>
                  <a:srgbClr val="FF0000"/>
                </a:solidFill>
              </a:rPr>
              <a:t>من التوتر</a:t>
            </a:r>
            <a:r>
              <a:rPr lang="ar-IQ" sz="4000" dirty="0">
                <a:solidFill>
                  <a:srgbClr val="FF0000"/>
                </a:solidFill>
              </a:rPr>
              <a:t>: </a:t>
            </a:r>
            <a:r>
              <a:rPr lang="ar-IQ" sz="4000" dirty="0">
                <a:solidFill>
                  <a:srgbClr val="FFFF00"/>
                </a:solidFill>
              </a:rPr>
              <a:t>إذا اختفت هذه العادة عن الطفل فترة ثم عادت، فينبغي للوالدين أن يبحثا عن السبب، فلا بد أن يكون هناك طاريء سبب العودة إلى التبول، مثل ولادة طفل جديد في الأسرة، أو الانتقال إلى بيت جديد، أو خصام عائلي أو غياب لأحد الوالدين، وعندها يعمل الوالدان على تقليل أثر هذا الطاريء ويعطون الطفل المزيد من الاهتمام.</a:t>
            </a:r>
          </a:p>
          <a:p>
            <a:pPr algn="just"/>
            <a:r>
              <a:rPr lang="ar-IQ" sz="4000" b="1" dirty="0" smtClean="0">
                <a:solidFill>
                  <a:srgbClr val="FF0000"/>
                </a:solidFill>
              </a:rPr>
              <a:t>4- الجلوس </a:t>
            </a:r>
            <a:r>
              <a:rPr lang="ar-IQ" sz="4000" b="1" dirty="0">
                <a:solidFill>
                  <a:srgbClr val="FF0000"/>
                </a:solidFill>
              </a:rPr>
              <a:t>مع الطفل وقت النوم: </a:t>
            </a:r>
            <a:r>
              <a:rPr lang="ar-IQ" sz="4000" dirty="0">
                <a:solidFill>
                  <a:srgbClr val="FFFF00"/>
                </a:solidFill>
              </a:rPr>
              <a:t>والتحدث معه لأن ذلك يسعده، فينام مسترخياً، ويحس بمحبتك له ودعمك له، ومن المستحسن أن تقضي مع طفلك وقتاً من النهار على انفراد لتكشف عن خبايا نفسه وصراعاته النفسية.</a:t>
            </a:r>
          </a:p>
        </p:txBody>
      </p:sp>
    </p:spTree>
    <p:extLst>
      <p:ext uri="{BB962C8B-B14F-4D97-AF65-F5344CB8AC3E}">
        <p14:creationId xmlns:p14="http://schemas.microsoft.com/office/powerpoint/2010/main" val="225960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712968" cy="5262979"/>
          </a:xfrm>
          <a:prstGeom prst="rect">
            <a:avLst/>
          </a:prstGeom>
        </p:spPr>
        <p:txBody>
          <a:bodyPr wrap="square">
            <a:spAutoFit/>
          </a:bodyPr>
          <a:lstStyle/>
          <a:p>
            <a:pPr algn="just"/>
            <a:r>
              <a:rPr lang="ar-IQ" sz="4800" dirty="0" smtClean="0">
                <a:solidFill>
                  <a:srgbClr val="FFFF00"/>
                </a:solidFill>
              </a:rPr>
              <a:t>5</a:t>
            </a:r>
            <a:r>
              <a:rPr lang="ar-IQ" sz="4800" dirty="0" smtClean="0">
                <a:solidFill>
                  <a:srgbClr val="FF0000"/>
                </a:solidFill>
              </a:rPr>
              <a:t>- العفوية </a:t>
            </a:r>
            <a:r>
              <a:rPr lang="ar-IQ" sz="4800" dirty="0">
                <a:solidFill>
                  <a:srgbClr val="FFFF00"/>
                </a:solidFill>
              </a:rPr>
              <a:t>: بعض الآباء يبدلون الشراشف بعد تبول الطفل ويقومون بغسل كل شيء، وهذا نتيجية منطقية ولا يجوز أن يوبخ الطفل أثناء هذه العملية، كما يمنع الطفل من تناول السوائل بعد السادسة مساءً إلى أن تمر ليلة جافة، وقد نجح هذا لأن الطعام والشراب قد يكونا أحد الأسباب المسئولة عن التبول.</a:t>
            </a:r>
          </a:p>
        </p:txBody>
      </p:sp>
    </p:spTree>
    <p:extLst>
      <p:ext uri="{BB962C8B-B14F-4D97-AF65-F5344CB8AC3E}">
        <p14:creationId xmlns:p14="http://schemas.microsoft.com/office/powerpoint/2010/main" val="4070577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863417"/>
          </a:xfrm>
          <a:prstGeom prst="rect">
            <a:avLst/>
          </a:prstGeom>
        </p:spPr>
        <p:txBody>
          <a:bodyPr wrap="square">
            <a:spAutoFit/>
          </a:bodyPr>
          <a:lstStyle/>
          <a:p>
            <a:pPr algn="just"/>
            <a:r>
              <a:rPr lang="ar-IQ" dirty="0" smtClean="0"/>
              <a:t>6</a:t>
            </a:r>
            <a:r>
              <a:rPr lang="ar-IQ" b="1" dirty="0" smtClean="0">
                <a:solidFill>
                  <a:srgbClr val="FF0000"/>
                </a:solidFill>
              </a:rPr>
              <a:t>- </a:t>
            </a:r>
            <a:r>
              <a:rPr lang="ar-IQ" sz="4000" b="1" dirty="0" smtClean="0">
                <a:solidFill>
                  <a:srgbClr val="FF0000"/>
                </a:solidFill>
              </a:rPr>
              <a:t>تخزين </a:t>
            </a:r>
            <a:r>
              <a:rPr lang="ar-IQ" sz="4000" b="1" dirty="0">
                <a:solidFill>
                  <a:srgbClr val="FF0000"/>
                </a:solidFill>
              </a:rPr>
              <a:t>البول: </a:t>
            </a:r>
            <a:r>
              <a:rPr lang="ar-IQ" sz="4000" dirty="0">
                <a:solidFill>
                  <a:srgbClr val="FFFF00"/>
                </a:solidFill>
              </a:rPr>
              <a:t>معظم المتبولين في فراشهم لا يستطيعون الاحتفاظ ببولهم في مثانتهم، وهكذا فإن تدريب الطفل على اختزان كميات من البول يوماً بعد يوم، ويحاول الطفل أن يحتفظ بالبول في مثانته إلى آقصى حد يستطيعه وعندما يستطيع الطفل أن يختزن من ٣٥٠ إلى ٤٠٠ سم فإن ذلك يدل على أن الطفل أصبح قادراً على السيطرة على مثانته مما يقلل فرصة تبوله في الفراش، إن تمرين الطفل على وقف نزول البول وإطلاقه أثناء تبوله في النهار عدة مرات يساعد على تقوية عضلة صمام المثانة ويجب أن يتم هذا التمرين تحت رعاية اهتمام الوالدين.</a:t>
            </a:r>
          </a:p>
        </p:txBody>
      </p:sp>
    </p:spTree>
    <p:extLst>
      <p:ext uri="{BB962C8B-B14F-4D97-AF65-F5344CB8AC3E}">
        <p14:creationId xmlns:p14="http://schemas.microsoft.com/office/powerpoint/2010/main" val="393309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99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568952" cy="6001643"/>
          </a:xfrm>
          <a:prstGeom prst="rect">
            <a:avLst/>
          </a:prstGeom>
        </p:spPr>
        <p:txBody>
          <a:bodyPr wrap="square">
            <a:spAutoFit/>
          </a:bodyPr>
          <a:lstStyle/>
          <a:p>
            <a:pPr algn="just"/>
            <a:r>
              <a:rPr lang="ar-IQ" sz="4800" dirty="0" smtClean="0">
                <a:solidFill>
                  <a:srgbClr val="FF0000"/>
                </a:solidFill>
              </a:rPr>
              <a:t>7- الإيقاظ </a:t>
            </a:r>
            <a:r>
              <a:rPr lang="ar-IQ" sz="4800" dirty="0">
                <a:solidFill>
                  <a:srgbClr val="FF0000"/>
                </a:solidFill>
              </a:rPr>
              <a:t>أثناء النوم: </a:t>
            </a:r>
            <a:r>
              <a:rPr lang="ar-IQ" sz="4800" dirty="0">
                <a:solidFill>
                  <a:srgbClr val="FFFF00"/>
                </a:solidFill>
              </a:rPr>
              <a:t>هذا الأسلوب تكون الخطوة الأولى هي معرفة الساعة التي يتبول فيها الطفل يتمكن من خلال ذلك توقيت ساعة المنبه على الساعة المحددة وعندما ترن الساعة يستيقظ الطفل ويتبول في المرحاض، وبعد سبع ليال متواليات يقلل الزمن إلى أن يتعود الطفل الذهاب إلى المرحاض دون جرس ليلة بعد ليلة.</a:t>
            </a:r>
          </a:p>
        </p:txBody>
      </p:sp>
    </p:spTree>
    <p:extLst>
      <p:ext uri="{BB962C8B-B14F-4D97-AF65-F5344CB8AC3E}">
        <p14:creationId xmlns:p14="http://schemas.microsoft.com/office/powerpoint/2010/main" val="77122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77" y="188639"/>
            <a:ext cx="9124957" cy="668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36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12968" cy="6740307"/>
          </a:xfrm>
          <a:prstGeom prst="rect">
            <a:avLst/>
          </a:prstGeom>
        </p:spPr>
        <p:txBody>
          <a:bodyPr wrap="square">
            <a:spAutoFit/>
          </a:bodyPr>
          <a:lstStyle/>
          <a:p>
            <a:pPr algn="just"/>
            <a:r>
              <a:rPr lang="ar-IQ" sz="4800" dirty="0" smtClean="0">
                <a:solidFill>
                  <a:srgbClr val="FF0000"/>
                </a:solidFill>
              </a:rPr>
              <a:t>8- طريقة </a:t>
            </a:r>
            <a:r>
              <a:rPr lang="ar-IQ" sz="4800" dirty="0">
                <a:solidFill>
                  <a:srgbClr val="FF0000"/>
                </a:solidFill>
              </a:rPr>
              <a:t>الجرس والوسادة: </a:t>
            </a:r>
            <a:r>
              <a:rPr lang="ar-IQ" sz="4800" dirty="0">
                <a:solidFill>
                  <a:srgbClr val="FFFF00"/>
                </a:solidFill>
              </a:rPr>
              <a:t>ذكر المختصون أن أسلوب الجرس والوسادة أعطى نتائج جيدة في معظم الأخوال والإجراء هو عبارة عن وسادة خاصة توضع على الفراش وعندما تبتل في الليل تغلق دائرة كهربية في داخلها ويرن جرس ويضيء مصباح مما يوقظ الطفل ويوقف التبول وبمجرد تدريب الطفل على التحكم بالمثانة ترفع الوسائد والجرس.</a:t>
            </a:r>
          </a:p>
        </p:txBody>
      </p:sp>
    </p:spTree>
    <p:extLst>
      <p:ext uri="{BB962C8B-B14F-4D97-AF65-F5344CB8AC3E}">
        <p14:creationId xmlns:p14="http://schemas.microsoft.com/office/powerpoint/2010/main" val="882425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5188" cy="731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58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985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8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548680"/>
            <a:ext cx="8784976" cy="5909310"/>
          </a:xfrm>
          <a:prstGeom prst="rect">
            <a:avLst/>
          </a:prstGeom>
        </p:spPr>
        <p:txBody>
          <a:bodyPr wrap="square">
            <a:spAutoFit/>
          </a:bodyPr>
          <a:lstStyle/>
          <a:p>
            <a:pPr algn="just"/>
            <a:r>
              <a:rPr lang="ar-IQ" sz="5400" dirty="0">
                <a:solidFill>
                  <a:srgbClr val="FFFF00"/>
                </a:solidFill>
              </a:rPr>
              <a:t>بأنه انسياب البول تلقائيا وبشكل متكرر يتراوح بين مرتين وثلاث مرات أسبوعيا لدى الطفل الذي تجاوز عمره خمس سنوات خلال النهار أو أثناء النوم، ويعرف أيضا بأنه عبارة عن فشل الطفل في التحكم في التبول بعد سن خمس سنوات</a:t>
            </a:r>
            <a:r>
              <a:rPr lang="ar-IQ" dirty="0"/>
              <a:t>.</a:t>
            </a:r>
          </a:p>
        </p:txBody>
      </p:sp>
    </p:spTree>
    <p:extLst>
      <p:ext uri="{BB962C8B-B14F-4D97-AF65-F5344CB8AC3E}">
        <p14:creationId xmlns:p14="http://schemas.microsoft.com/office/powerpoint/2010/main" val="253935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7924800" cy="706090"/>
          </a:xfrm>
        </p:spPr>
        <p:txBody>
          <a:bodyPr/>
          <a:lstStyle/>
          <a:p>
            <a:pPr algn="ctr"/>
            <a:r>
              <a:rPr lang="ar-IQ" sz="3600" b="1" dirty="0">
                <a:solidFill>
                  <a:srgbClr val="FF0000"/>
                </a:solidFill>
              </a:rPr>
              <a:t>مفهومه</a:t>
            </a:r>
          </a:p>
        </p:txBody>
      </p:sp>
      <p:sp>
        <p:nvSpPr>
          <p:cNvPr id="3" name="مستطيل 2"/>
          <p:cNvSpPr/>
          <p:nvPr/>
        </p:nvSpPr>
        <p:spPr>
          <a:xfrm>
            <a:off x="107504" y="1196752"/>
            <a:ext cx="8856984" cy="6330325"/>
          </a:xfrm>
          <a:prstGeom prst="rect">
            <a:avLst/>
          </a:prstGeom>
        </p:spPr>
        <p:txBody>
          <a:bodyPr wrap="square">
            <a:spAutoFit/>
          </a:bodyPr>
          <a:lstStyle/>
          <a:p>
            <a:pPr algn="just"/>
            <a:r>
              <a:rPr lang="ar-IQ" sz="3600" b="1" dirty="0">
                <a:solidFill>
                  <a:srgbClr val="FFC000"/>
                </a:solidFill>
              </a:rPr>
              <a:t>لا يعتبر التبول في الفراش من حين لآخر معضلة في حد ذاته، فالمتبولون يفعلون ذلك عدة مرات في الأسبوع أو في كل ليلة أحياناً ، </a:t>
            </a:r>
            <a:r>
              <a:rPr lang="ar-IQ" sz="3600" b="1" dirty="0">
                <a:solidFill>
                  <a:srgbClr val="0070C0"/>
                </a:solidFill>
              </a:rPr>
              <a:t>وهناك نوعان للتبول: التبول المستمر منذ الولادة ، والتبول المتقطع </a:t>
            </a:r>
            <a:r>
              <a:rPr lang="ar-IQ" sz="3600" b="1" dirty="0">
                <a:solidFill>
                  <a:srgbClr val="FFC000"/>
                </a:solidFill>
              </a:rPr>
              <a:t>الذي يحدث في فترات متقطعة ( ثلاثة أشهر ثم انقطاع ثم ثلاثة أخرى ) ، وأكثر الحالات من النوع الأول (المستمر).وهي منتشرة بين الأولاد أكثر منها ما بين البنات، وبعض الأطفال يتبولون في النهار خاصة إذا انشغلوا في أمر ما والذين يتبولون أن يؤخذوا إلى المرحاض قبل خروجهم للعب أو اللعب على مقربة من المترل، وتنبيه الوالدان لطفلهما أن يدخل المترل ويذهب للمرحاض.</a:t>
            </a:r>
          </a:p>
        </p:txBody>
      </p:sp>
    </p:spTree>
    <p:extLst>
      <p:ext uri="{BB962C8B-B14F-4D97-AF65-F5344CB8AC3E}">
        <p14:creationId xmlns:p14="http://schemas.microsoft.com/office/powerpoint/2010/main" val="339164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sz="4800" b="1" dirty="0">
                <a:solidFill>
                  <a:srgbClr val="FF0000"/>
                </a:solidFill>
                <a:latin typeface="Times New Roman" pitchFamily="18" charset="0"/>
                <a:cs typeface="Times New Roman" pitchFamily="18" charset="0"/>
              </a:rPr>
              <a:t>الأسباب</a:t>
            </a:r>
          </a:p>
        </p:txBody>
      </p:sp>
      <p:sp>
        <p:nvSpPr>
          <p:cNvPr id="3" name="مستطيل 2"/>
          <p:cNvSpPr/>
          <p:nvPr/>
        </p:nvSpPr>
        <p:spPr>
          <a:xfrm>
            <a:off x="467544" y="1556792"/>
            <a:ext cx="8280920" cy="5262979"/>
          </a:xfrm>
          <a:prstGeom prst="rect">
            <a:avLst/>
          </a:prstGeom>
        </p:spPr>
        <p:txBody>
          <a:bodyPr wrap="square">
            <a:spAutoFit/>
          </a:bodyPr>
          <a:lstStyle/>
          <a:p>
            <a:pPr algn="just"/>
            <a:r>
              <a:rPr lang="ar-IQ" sz="4800" dirty="0">
                <a:solidFill>
                  <a:srgbClr val="FFFF00"/>
                </a:solidFill>
                <a:latin typeface="Times New Roman" pitchFamily="18" charset="0"/>
                <a:cs typeface="Times New Roman" pitchFamily="18" charset="0"/>
              </a:rPr>
              <a:t>إن الأسباب الكامنة وراء التبول في الفراش لدى الطفل الذي انقطع عنه التبول فترة جيدة ثم عاد:</a:t>
            </a:r>
          </a:p>
          <a:p>
            <a:pPr algn="just"/>
            <a:r>
              <a:rPr lang="ar-IQ" sz="4800" dirty="0">
                <a:solidFill>
                  <a:srgbClr val="FFFF00"/>
                </a:solidFill>
                <a:latin typeface="Times New Roman" pitchFamily="18" charset="0"/>
                <a:cs typeface="Times New Roman" pitchFamily="18" charset="0"/>
              </a:rPr>
              <a:t>1-	 أن تكون عنده أزمة عاطفية أو توتر ، مثل انجاب طفل جديد في الأسرة.</a:t>
            </a:r>
          </a:p>
          <a:p>
            <a:pPr algn="just"/>
            <a:r>
              <a:rPr lang="ar-IQ" sz="4800" dirty="0">
                <a:solidFill>
                  <a:srgbClr val="FFFF00"/>
                </a:solidFill>
                <a:latin typeface="Times New Roman" pitchFamily="18" charset="0"/>
                <a:cs typeface="Times New Roman" pitchFamily="18" charset="0"/>
              </a:rPr>
              <a:t>2-	المرض</a:t>
            </a:r>
          </a:p>
          <a:p>
            <a:pPr algn="just"/>
            <a:r>
              <a:rPr lang="ar-IQ" sz="4800" dirty="0" smtClean="0">
                <a:solidFill>
                  <a:srgbClr val="FFFF00"/>
                </a:solidFill>
                <a:latin typeface="Times New Roman" pitchFamily="18" charset="0"/>
                <a:cs typeface="Times New Roman" pitchFamily="18" charset="0"/>
              </a:rPr>
              <a:t>3- </a:t>
            </a:r>
            <a:r>
              <a:rPr lang="ar-IQ" sz="4800" dirty="0">
                <a:solidFill>
                  <a:srgbClr val="FFFF00"/>
                </a:solidFill>
                <a:latin typeface="Times New Roman" pitchFamily="18" charset="0"/>
                <a:cs typeface="Times New Roman" pitchFamily="18" charset="0"/>
              </a:rPr>
              <a:t>الإنتقال إلى بيت جديد.</a:t>
            </a:r>
          </a:p>
        </p:txBody>
      </p:sp>
    </p:spTree>
    <p:extLst>
      <p:ext uri="{BB962C8B-B14F-4D97-AF65-F5344CB8AC3E}">
        <p14:creationId xmlns:p14="http://schemas.microsoft.com/office/powerpoint/2010/main" val="325930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496944" cy="6186309"/>
          </a:xfrm>
          <a:prstGeom prst="rect">
            <a:avLst/>
          </a:prstGeom>
        </p:spPr>
        <p:txBody>
          <a:bodyPr wrap="square">
            <a:spAutoFit/>
          </a:bodyPr>
          <a:lstStyle/>
          <a:p>
            <a:pPr algn="just"/>
            <a:r>
              <a:rPr lang="ar-IQ" sz="4400" dirty="0">
                <a:solidFill>
                  <a:srgbClr val="FFFF00"/>
                </a:solidFill>
              </a:rPr>
              <a:t>أما السبب الغالب في حالات الأطفال الذين لا ينقطعون ابدأ عن هذه الحالة فهو </a:t>
            </a:r>
          </a:p>
          <a:p>
            <a:pPr algn="just"/>
            <a:r>
              <a:rPr lang="ar-IQ" sz="4400" dirty="0" smtClean="0">
                <a:solidFill>
                  <a:srgbClr val="FFFF00"/>
                </a:solidFill>
              </a:rPr>
              <a:t>1-:عدم </a:t>
            </a:r>
            <a:r>
              <a:rPr lang="ar-IQ" sz="4400" dirty="0">
                <a:solidFill>
                  <a:srgbClr val="FFFF00"/>
                </a:solidFill>
              </a:rPr>
              <a:t>النضوج وعدم النمو الكافي لميكانيكية السيطرة على المثانة وهذه السبب يكون وراثياً .</a:t>
            </a:r>
          </a:p>
          <a:p>
            <a:pPr algn="just"/>
            <a:r>
              <a:rPr lang="ar-IQ" sz="4400" dirty="0" smtClean="0">
                <a:solidFill>
                  <a:srgbClr val="FFFF00"/>
                </a:solidFill>
              </a:rPr>
              <a:t>2-وهو </a:t>
            </a:r>
            <a:r>
              <a:rPr lang="ar-IQ" sz="4400" dirty="0">
                <a:solidFill>
                  <a:srgbClr val="FFFF00"/>
                </a:solidFill>
              </a:rPr>
              <a:t>سوء </a:t>
            </a:r>
            <a:r>
              <a:rPr lang="ar-IQ" sz="4400" dirty="0" smtClean="0">
                <a:solidFill>
                  <a:srgbClr val="FFFF00"/>
                </a:solidFill>
              </a:rPr>
              <a:t>أوضاعة المراحيض</a:t>
            </a:r>
            <a:r>
              <a:rPr lang="ar-IQ" sz="4400" dirty="0">
                <a:solidFill>
                  <a:srgbClr val="FFFF00"/>
                </a:solidFill>
              </a:rPr>
              <a:t>. </a:t>
            </a:r>
          </a:p>
          <a:p>
            <a:pPr algn="just"/>
            <a:r>
              <a:rPr lang="ar-IQ" sz="4400" dirty="0" smtClean="0">
                <a:solidFill>
                  <a:srgbClr val="FFFF00"/>
                </a:solidFill>
              </a:rPr>
              <a:t>3-وهناك </a:t>
            </a:r>
            <a:r>
              <a:rPr lang="ar-IQ" sz="4400" dirty="0">
                <a:solidFill>
                  <a:srgbClr val="FFFF00"/>
                </a:solidFill>
              </a:rPr>
              <a:t>أسباب عضوية مثل العدوى في القناة </a:t>
            </a:r>
            <a:r>
              <a:rPr lang="ar-IQ" sz="4400" dirty="0" smtClean="0">
                <a:solidFill>
                  <a:srgbClr val="FFFF00"/>
                </a:solidFill>
              </a:rPr>
              <a:t>البولية ، وهنا </a:t>
            </a:r>
            <a:r>
              <a:rPr lang="ar-IQ" sz="4400" dirty="0">
                <a:solidFill>
                  <a:srgbClr val="FFFF00"/>
                </a:solidFill>
              </a:rPr>
              <a:t>يجب عرضه على الطبيب المختص ولسوء الحظ حتى بعد معالجة الطفل فإنه عادة لا ينقطع عن تلك العادة.</a:t>
            </a:r>
          </a:p>
        </p:txBody>
      </p:sp>
    </p:spTree>
    <p:extLst>
      <p:ext uri="{BB962C8B-B14F-4D97-AF65-F5344CB8AC3E}">
        <p14:creationId xmlns:p14="http://schemas.microsoft.com/office/powerpoint/2010/main" val="370141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8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38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11746"/>
            <a:ext cx="8210872" cy="778098"/>
          </a:xfrm>
        </p:spPr>
        <p:txBody>
          <a:bodyPr/>
          <a:lstStyle/>
          <a:p>
            <a:pPr algn="ctr"/>
            <a:r>
              <a:rPr lang="ar-IQ" sz="4400" b="1" dirty="0" smtClean="0">
                <a:solidFill>
                  <a:srgbClr val="FF0000"/>
                </a:solidFill>
              </a:rPr>
              <a:t>الأسباب الطبية</a:t>
            </a:r>
            <a:endParaRPr lang="ar-IQ" sz="4400" b="1" dirty="0">
              <a:solidFill>
                <a:srgbClr val="FF0000"/>
              </a:solidFill>
            </a:endParaRPr>
          </a:p>
        </p:txBody>
      </p:sp>
      <p:sp>
        <p:nvSpPr>
          <p:cNvPr id="4" name="مستطيل 3"/>
          <p:cNvSpPr/>
          <p:nvPr/>
        </p:nvSpPr>
        <p:spPr>
          <a:xfrm>
            <a:off x="0" y="889844"/>
            <a:ext cx="9144000" cy="6494085"/>
          </a:xfrm>
          <a:prstGeom prst="rect">
            <a:avLst/>
          </a:prstGeom>
        </p:spPr>
        <p:txBody>
          <a:bodyPr wrap="square">
            <a:spAutoFit/>
          </a:bodyPr>
          <a:lstStyle/>
          <a:p>
            <a:pPr algn="just"/>
            <a:r>
              <a:rPr lang="ar-IQ" sz="3200" b="1" dirty="0">
                <a:solidFill>
                  <a:srgbClr val="FF0000"/>
                </a:solidFill>
              </a:rPr>
              <a:t>حسب الجنس: </a:t>
            </a:r>
            <a:r>
              <a:rPr lang="ar-IQ" sz="3200" dirty="0">
                <a:solidFill>
                  <a:srgbClr val="FFFF00"/>
                </a:solidFill>
              </a:rPr>
              <a:t>التبول اللاإرادي أكثر في الأولاد عن البنات بمقدار ثلاثة أضعاف تقريبا</a:t>
            </a:r>
            <a:r>
              <a:rPr lang="ar-IQ" sz="3200" dirty="0" smtClean="0">
                <a:solidFill>
                  <a:srgbClr val="FFFF00"/>
                </a:solidFill>
              </a:rPr>
              <a:t>.</a:t>
            </a:r>
            <a:endParaRPr lang="ar-IQ" sz="3200" dirty="0">
              <a:solidFill>
                <a:srgbClr val="FFFF00"/>
              </a:solidFill>
            </a:endParaRPr>
          </a:p>
          <a:p>
            <a:pPr algn="just"/>
            <a:r>
              <a:rPr lang="ar-IQ" sz="3200" b="1" dirty="0">
                <a:solidFill>
                  <a:srgbClr val="FF0000"/>
                </a:solidFill>
              </a:rPr>
              <a:t>- العامل الوراثي</a:t>
            </a:r>
            <a:r>
              <a:rPr lang="ar-IQ" sz="3200" dirty="0">
                <a:solidFill>
                  <a:srgbClr val="FFFF00"/>
                </a:solidFill>
              </a:rPr>
              <a:t>: إذا كان كلا الوالدين أو أحدهما يُعاني من التبول اللاإرادي في الصغر، فيكون الطفل معرضا لذلك بنسبة أكبر، وقد يستمر في فترة المراهقة وأحيانا الشباب</a:t>
            </a:r>
            <a:r>
              <a:rPr lang="ar-IQ" sz="3200" dirty="0" smtClean="0">
                <a:solidFill>
                  <a:srgbClr val="FFFF00"/>
                </a:solidFill>
              </a:rPr>
              <a:t>.</a:t>
            </a:r>
            <a:endParaRPr lang="ar-IQ" sz="3200" dirty="0">
              <a:solidFill>
                <a:srgbClr val="FFFF00"/>
              </a:solidFill>
            </a:endParaRPr>
          </a:p>
          <a:p>
            <a:pPr algn="just"/>
            <a:r>
              <a:rPr lang="ar-IQ" sz="3200" b="1" dirty="0">
                <a:solidFill>
                  <a:srgbClr val="FF0000"/>
                </a:solidFill>
              </a:rPr>
              <a:t>- فرط الحركة وقلة الانتباه لدى الأطفال</a:t>
            </a:r>
            <a:r>
              <a:rPr lang="ar-IQ" sz="3200" dirty="0">
                <a:solidFill>
                  <a:srgbClr val="FFFF00"/>
                </a:solidFill>
              </a:rPr>
              <a:t>: تجعلهم أكثر عرضة للتبول اللاإرادي</a:t>
            </a:r>
            <a:r>
              <a:rPr lang="ar-IQ" sz="3200" dirty="0" smtClean="0">
                <a:solidFill>
                  <a:srgbClr val="FFFF00"/>
                </a:solidFill>
              </a:rPr>
              <a:t>.</a:t>
            </a:r>
            <a:endParaRPr lang="ar-IQ" sz="3200" dirty="0">
              <a:solidFill>
                <a:srgbClr val="FFFF00"/>
              </a:solidFill>
            </a:endParaRPr>
          </a:p>
          <a:p>
            <a:pPr algn="just"/>
            <a:r>
              <a:rPr lang="ar-IQ" sz="3200" b="1" dirty="0">
                <a:solidFill>
                  <a:srgbClr val="FF0000"/>
                </a:solidFill>
              </a:rPr>
              <a:t>- ضرب الطفل وتوبيخه </a:t>
            </a:r>
            <a:r>
              <a:rPr lang="ar-IQ" sz="3200" dirty="0">
                <a:solidFill>
                  <a:srgbClr val="FFFF00"/>
                </a:solidFill>
              </a:rPr>
              <a:t>أمام إخوته إذا تم عمر ما بين 3 و5 سنوات ولم يتحكم بعد في عملية التبول</a:t>
            </a:r>
            <a:r>
              <a:rPr lang="ar-IQ" sz="3200" dirty="0" smtClean="0">
                <a:solidFill>
                  <a:srgbClr val="FFFF00"/>
                </a:solidFill>
              </a:rPr>
              <a:t>.</a:t>
            </a:r>
            <a:endParaRPr lang="ar-IQ" sz="3200" dirty="0">
              <a:solidFill>
                <a:srgbClr val="FFFF00"/>
              </a:solidFill>
            </a:endParaRPr>
          </a:p>
          <a:p>
            <a:pPr algn="just"/>
            <a:r>
              <a:rPr lang="ar-IQ" sz="3200" dirty="0">
                <a:solidFill>
                  <a:srgbClr val="FFFF00"/>
                </a:solidFill>
              </a:rPr>
              <a:t>- الطفل الجديد: عندما يُولد طفل جديد في العائلة يُلاحظ الطفل الكبير (الذي كان قد تحكم في تبوله من قبل) أن الصغير يرتدي "الحفاضات"، إلا أنه يلقى اهتماما وحبا من والديه أكثر منه فيبدأ هو الآخر بالتبول مرة أخرى لجذب الانتباه.</a:t>
            </a:r>
          </a:p>
        </p:txBody>
      </p:sp>
    </p:spTree>
    <p:extLst>
      <p:ext uri="{BB962C8B-B14F-4D97-AF65-F5344CB8AC3E}">
        <p14:creationId xmlns:p14="http://schemas.microsoft.com/office/powerpoint/2010/main" val="2720658490"/>
      </p:ext>
    </p:extLst>
  </p:cSld>
  <p:clrMapOvr>
    <a:masterClrMapping/>
  </p:clrMapOvr>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39</TotalTime>
  <Words>1236</Words>
  <Application>Microsoft Office PowerPoint</Application>
  <PresentationFormat>عرض على الشاشة (3:4)‏</PresentationFormat>
  <Paragraphs>48</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أفق</vt:lpstr>
      <vt:lpstr>التبول اللاإرادي عند الأطفال</vt:lpstr>
      <vt:lpstr>عرض تقديمي في PowerPoint</vt:lpstr>
      <vt:lpstr>عرض تقديمي في PowerPoint</vt:lpstr>
      <vt:lpstr>عرض تقديمي في PowerPoint</vt:lpstr>
      <vt:lpstr>مفهومه</vt:lpstr>
      <vt:lpstr>الأسباب</vt:lpstr>
      <vt:lpstr>عرض تقديمي في PowerPoint</vt:lpstr>
      <vt:lpstr>عرض تقديمي في PowerPoint</vt:lpstr>
      <vt:lpstr>الأسباب الطبية</vt:lpstr>
      <vt:lpstr>عرض تقديمي في PowerPoint</vt:lpstr>
      <vt:lpstr>عرض تقديمي في PowerPoint</vt:lpstr>
      <vt:lpstr>عرض تقديمي في PowerPoint</vt:lpstr>
      <vt:lpstr>طرق الوقاية</vt:lpstr>
      <vt:lpstr>عرض تقديمي في PowerPoint</vt:lpstr>
      <vt:lpstr> الأرشاد والعلاج</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التبول اللاإرادي عند الأطفال</dc:title>
  <dc:creator>almadar</dc:creator>
  <cp:lastModifiedBy>almadar</cp:lastModifiedBy>
  <cp:revision>8</cp:revision>
  <dcterms:created xsi:type="dcterms:W3CDTF">2020-03-08T17:53:24Z</dcterms:created>
  <dcterms:modified xsi:type="dcterms:W3CDTF">2020-03-08T18:43:55Z</dcterms:modified>
</cp:coreProperties>
</file>