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2830F33A-6455-418E-A5CE-C9D270ACA166}" type="datetimeFigureOut">
              <a:rPr lang="ar-IQ" smtClean="0"/>
              <a:t>13/07/1441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BD3C18-B6BC-4453-AF2C-0EC85AEAE31F}" type="slidenum">
              <a:rPr lang="ar-IQ" smtClean="0"/>
              <a:t>‹#›</a:t>
            </a:fld>
            <a:endParaRPr lang="ar-IQ"/>
          </a:p>
        </p:txBody>
      </p:sp>
    </p:spTree>
    <p:extLst>
      <p:ext uri="{BB962C8B-B14F-4D97-AF65-F5344CB8AC3E}">
        <p14:creationId xmlns:p14="http://schemas.microsoft.com/office/powerpoint/2010/main" val="1237491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830F33A-6455-418E-A5CE-C9D270ACA166}" type="datetimeFigureOut">
              <a:rPr lang="ar-IQ" smtClean="0"/>
              <a:t>13/07/1441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BD3C18-B6BC-4453-AF2C-0EC85AEAE31F}" type="slidenum">
              <a:rPr lang="ar-IQ" smtClean="0"/>
              <a:t>‹#›</a:t>
            </a:fld>
            <a:endParaRPr lang="ar-IQ"/>
          </a:p>
        </p:txBody>
      </p:sp>
    </p:spTree>
    <p:extLst>
      <p:ext uri="{BB962C8B-B14F-4D97-AF65-F5344CB8AC3E}">
        <p14:creationId xmlns:p14="http://schemas.microsoft.com/office/powerpoint/2010/main" val="3543599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830F33A-6455-418E-A5CE-C9D270ACA166}" type="datetimeFigureOut">
              <a:rPr lang="ar-IQ" smtClean="0"/>
              <a:t>13/07/1441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BD3C18-B6BC-4453-AF2C-0EC85AEAE31F}" type="slidenum">
              <a:rPr lang="ar-IQ" smtClean="0"/>
              <a:t>‹#›</a:t>
            </a:fld>
            <a:endParaRPr lang="ar-IQ"/>
          </a:p>
        </p:txBody>
      </p:sp>
    </p:spTree>
    <p:extLst>
      <p:ext uri="{BB962C8B-B14F-4D97-AF65-F5344CB8AC3E}">
        <p14:creationId xmlns:p14="http://schemas.microsoft.com/office/powerpoint/2010/main" val="3728947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830F33A-6455-418E-A5CE-C9D270ACA166}" type="datetimeFigureOut">
              <a:rPr lang="ar-IQ" smtClean="0"/>
              <a:t>13/07/1441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BD3C18-B6BC-4453-AF2C-0EC85AEAE31F}" type="slidenum">
              <a:rPr lang="ar-IQ" smtClean="0"/>
              <a:t>‹#›</a:t>
            </a:fld>
            <a:endParaRPr lang="ar-IQ"/>
          </a:p>
        </p:txBody>
      </p:sp>
    </p:spTree>
    <p:extLst>
      <p:ext uri="{BB962C8B-B14F-4D97-AF65-F5344CB8AC3E}">
        <p14:creationId xmlns:p14="http://schemas.microsoft.com/office/powerpoint/2010/main" val="1277795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30F33A-6455-418E-A5CE-C9D270ACA166}" type="datetimeFigureOut">
              <a:rPr lang="ar-IQ" smtClean="0"/>
              <a:t>13/07/1441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BD3C18-B6BC-4453-AF2C-0EC85AEAE31F}" type="slidenum">
              <a:rPr lang="ar-IQ" smtClean="0"/>
              <a:t>‹#›</a:t>
            </a:fld>
            <a:endParaRPr lang="ar-IQ"/>
          </a:p>
        </p:txBody>
      </p:sp>
    </p:spTree>
    <p:extLst>
      <p:ext uri="{BB962C8B-B14F-4D97-AF65-F5344CB8AC3E}">
        <p14:creationId xmlns:p14="http://schemas.microsoft.com/office/powerpoint/2010/main" val="3586160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2830F33A-6455-418E-A5CE-C9D270ACA166}" type="datetimeFigureOut">
              <a:rPr lang="ar-IQ" smtClean="0"/>
              <a:t>13/07/1441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1BD3C18-B6BC-4453-AF2C-0EC85AEAE31F}" type="slidenum">
              <a:rPr lang="ar-IQ" smtClean="0"/>
              <a:t>‹#›</a:t>
            </a:fld>
            <a:endParaRPr lang="ar-IQ"/>
          </a:p>
        </p:txBody>
      </p:sp>
    </p:spTree>
    <p:extLst>
      <p:ext uri="{BB962C8B-B14F-4D97-AF65-F5344CB8AC3E}">
        <p14:creationId xmlns:p14="http://schemas.microsoft.com/office/powerpoint/2010/main" val="4220367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2830F33A-6455-418E-A5CE-C9D270ACA166}" type="datetimeFigureOut">
              <a:rPr lang="ar-IQ" smtClean="0"/>
              <a:t>13/07/1441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1BD3C18-B6BC-4453-AF2C-0EC85AEAE31F}" type="slidenum">
              <a:rPr lang="ar-IQ" smtClean="0"/>
              <a:t>‹#›</a:t>
            </a:fld>
            <a:endParaRPr lang="ar-IQ"/>
          </a:p>
        </p:txBody>
      </p:sp>
    </p:spTree>
    <p:extLst>
      <p:ext uri="{BB962C8B-B14F-4D97-AF65-F5344CB8AC3E}">
        <p14:creationId xmlns:p14="http://schemas.microsoft.com/office/powerpoint/2010/main" val="2093325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2830F33A-6455-418E-A5CE-C9D270ACA166}" type="datetimeFigureOut">
              <a:rPr lang="ar-IQ" smtClean="0"/>
              <a:t>13/07/1441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1BD3C18-B6BC-4453-AF2C-0EC85AEAE31F}" type="slidenum">
              <a:rPr lang="ar-IQ" smtClean="0"/>
              <a:t>‹#›</a:t>
            </a:fld>
            <a:endParaRPr lang="ar-IQ"/>
          </a:p>
        </p:txBody>
      </p:sp>
    </p:spTree>
    <p:extLst>
      <p:ext uri="{BB962C8B-B14F-4D97-AF65-F5344CB8AC3E}">
        <p14:creationId xmlns:p14="http://schemas.microsoft.com/office/powerpoint/2010/main" val="1726900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30F33A-6455-418E-A5CE-C9D270ACA166}" type="datetimeFigureOut">
              <a:rPr lang="ar-IQ" smtClean="0"/>
              <a:t>13/07/1441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1BD3C18-B6BC-4453-AF2C-0EC85AEAE31F}" type="slidenum">
              <a:rPr lang="ar-IQ" smtClean="0"/>
              <a:t>‹#›</a:t>
            </a:fld>
            <a:endParaRPr lang="ar-IQ"/>
          </a:p>
        </p:txBody>
      </p:sp>
    </p:spTree>
    <p:extLst>
      <p:ext uri="{BB962C8B-B14F-4D97-AF65-F5344CB8AC3E}">
        <p14:creationId xmlns:p14="http://schemas.microsoft.com/office/powerpoint/2010/main" val="1308950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30F33A-6455-418E-A5CE-C9D270ACA166}" type="datetimeFigureOut">
              <a:rPr lang="ar-IQ" smtClean="0"/>
              <a:t>13/07/1441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1BD3C18-B6BC-4453-AF2C-0EC85AEAE31F}" type="slidenum">
              <a:rPr lang="ar-IQ" smtClean="0"/>
              <a:t>‹#›</a:t>
            </a:fld>
            <a:endParaRPr lang="ar-IQ"/>
          </a:p>
        </p:txBody>
      </p:sp>
    </p:spTree>
    <p:extLst>
      <p:ext uri="{BB962C8B-B14F-4D97-AF65-F5344CB8AC3E}">
        <p14:creationId xmlns:p14="http://schemas.microsoft.com/office/powerpoint/2010/main" val="380379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30F33A-6455-418E-A5CE-C9D270ACA166}" type="datetimeFigureOut">
              <a:rPr lang="ar-IQ" smtClean="0"/>
              <a:t>13/07/1441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1BD3C18-B6BC-4453-AF2C-0EC85AEAE31F}" type="slidenum">
              <a:rPr lang="ar-IQ" smtClean="0"/>
              <a:t>‹#›</a:t>
            </a:fld>
            <a:endParaRPr lang="ar-IQ"/>
          </a:p>
        </p:txBody>
      </p:sp>
    </p:spTree>
    <p:extLst>
      <p:ext uri="{BB962C8B-B14F-4D97-AF65-F5344CB8AC3E}">
        <p14:creationId xmlns:p14="http://schemas.microsoft.com/office/powerpoint/2010/main" val="2274947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830F33A-6455-418E-A5CE-C9D270ACA166}" type="datetimeFigureOut">
              <a:rPr lang="ar-IQ" smtClean="0"/>
              <a:t>13/07/1441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1BD3C18-B6BC-4453-AF2C-0EC85AEAE31F}" type="slidenum">
              <a:rPr lang="ar-IQ" smtClean="0"/>
              <a:t>‹#›</a:t>
            </a:fld>
            <a:endParaRPr lang="ar-IQ"/>
          </a:p>
        </p:txBody>
      </p:sp>
    </p:spTree>
    <p:extLst>
      <p:ext uri="{BB962C8B-B14F-4D97-AF65-F5344CB8AC3E}">
        <p14:creationId xmlns:p14="http://schemas.microsoft.com/office/powerpoint/2010/main" val="1903896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a:r>
              <a:rPr lang="ar-IQ" dirty="0" smtClean="0"/>
              <a:t>المبحث الثالث الحكومات وانواعها </a:t>
            </a:r>
            <a:endParaRPr lang="ar-IQ" dirty="0"/>
          </a:p>
        </p:txBody>
      </p:sp>
      <p:sp>
        <p:nvSpPr>
          <p:cNvPr id="3" name="Subtitle 2"/>
          <p:cNvSpPr>
            <a:spLocks noGrp="1"/>
          </p:cNvSpPr>
          <p:nvPr>
            <p:ph type="subTitle" idx="1"/>
          </p:nvPr>
        </p:nvSpPr>
        <p:spPr>
          <a:xfrm>
            <a:off x="899592" y="3789040"/>
            <a:ext cx="7632848" cy="2808312"/>
          </a:xfrm>
        </p:spPr>
        <p:txBody>
          <a:bodyPr>
            <a:normAutofit/>
          </a:bodyPr>
          <a:lstStyle/>
          <a:p>
            <a:pPr algn="r"/>
            <a:r>
              <a:rPr lang="ar-IQ" sz="2000" dirty="0" smtClean="0"/>
              <a:t>س/ ماهي الحكومة ؟ الحكومة لها عدة معاني منها تاتي مرة بمعنى الوزارة اي رئيس الوزراء والوزراء .</a:t>
            </a:r>
          </a:p>
          <a:p>
            <a:pPr algn="r"/>
            <a:r>
              <a:rPr lang="ar-IQ" sz="2000" dirty="0" smtClean="0"/>
              <a:t>ويقصد بالحكومة هي مجموع الهيئات المديرة للدولة وشؤونها ويراد بها السلطاتالتشريعية والتنفيذية والقضائية .</a:t>
            </a:r>
          </a:p>
          <a:p>
            <a:pPr algn="r"/>
            <a:r>
              <a:rPr lang="ar-IQ" sz="2000" dirty="0" smtClean="0"/>
              <a:t>وهناك معنى اخر هو النظام في الدولة اي كيفية ممارسة السلطة من قبل السلطات العامة فبدون الحكومة لا تستطيع الدولة ان تفرض سلطتها وتفرض اردتها على الافراد ولا يكفي وجود ارض وشعب بل لا بد من وجود هيئة حكم مهمتها الاشراف على على الاقليم وعلى من يقيمون به وتمارس سلطتها المشروعة . </a:t>
            </a:r>
          </a:p>
          <a:p>
            <a:pPr algn="r"/>
            <a:endParaRPr lang="ar-IQ" sz="2000" dirty="0"/>
          </a:p>
          <a:p>
            <a:pPr algn="r"/>
            <a:endParaRPr lang="ar-IQ" sz="2000" dirty="0"/>
          </a:p>
        </p:txBody>
      </p:sp>
    </p:spTree>
    <p:extLst>
      <p:ext uri="{BB962C8B-B14F-4D97-AF65-F5344CB8AC3E}">
        <p14:creationId xmlns:p14="http://schemas.microsoft.com/office/powerpoint/2010/main" val="2141322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س/ </a:t>
            </a:r>
            <a:r>
              <a:rPr lang="ar-IQ" dirty="0" smtClean="0"/>
              <a:t>قسم الفقهاء الحكومة الى عدة انواع ومن وجوه متعددة ، </a:t>
            </a:r>
          </a:p>
          <a:p>
            <a:pPr marL="0" indent="0">
              <a:buNone/>
            </a:pPr>
            <a:r>
              <a:rPr lang="ar-IQ" dirty="0" smtClean="0"/>
              <a:t>ما هي هذه الوجوه ؟ </a:t>
            </a:r>
            <a:endParaRPr lang="ar-IQ" sz="2000" dirty="0" smtClean="0"/>
          </a:p>
          <a:p>
            <a:r>
              <a:rPr lang="ar-IQ" sz="2000" dirty="0" smtClean="0"/>
              <a:t>ج/ 1- من حيث خضوعها للقانون الى حكومات قانونية وحكومات استبدادية .</a:t>
            </a:r>
          </a:p>
          <a:p>
            <a:r>
              <a:rPr lang="ar-IQ" sz="2000" dirty="0" smtClean="0"/>
              <a:t>2- من حيث الرئيس الاعلى الى حكومات ملكية وحكومات جمهورية .</a:t>
            </a:r>
          </a:p>
          <a:p>
            <a:r>
              <a:rPr lang="ar-IQ" sz="2000" dirty="0" smtClean="0"/>
              <a:t>3- من حيث مصدر السيادة الى حكومات فردية وحكومات ارستقراطية وحكومات ديمقراطية </a:t>
            </a:r>
            <a:r>
              <a:rPr lang="ar-IQ" dirty="0" smtClean="0"/>
              <a:t>.</a:t>
            </a:r>
            <a:endParaRPr lang="ar-IQ" dirty="0" smtClean="0"/>
          </a:p>
          <a:p>
            <a:r>
              <a:rPr lang="ar-IQ" dirty="0" smtClean="0"/>
              <a:t>--- انواع الحكومات </a:t>
            </a:r>
          </a:p>
          <a:p>
            <a:r>
              <a:rPr lang="ar-IQ" sz="2000" dirty="0" smtClean="0"/>
              <a:t>الحكومة الاستبدادية  : وهي التي لاللقانون  تخضع  ولاتتقيد في حكمها في احكامه .</a:t>
            </a:r>
          </a:p>
          <a:p>
            <a:r>
              <a:rPr lang="ar-IQ" sz="2000" dirty="0" smtClean="0"/>
              <a:t>- الحكومة القانونية : هي الحكومة التي تخضع في جميع نشاطاتها ماديا ام قانونية لقواعد القانون وتلتزم باحكامه . </a:t>
            </a:r>
            <a:endParaRPr lang="ar-IQ" sz="2000" dirty="0" smtClean="0"/>
          </a:p>
          <a:p>
            <a:endParaRPr lang="ar-IQ" dirty="0" smtClean="0"/>
          </a:p>
        </p:txBody>
      </p:sp>
    </p:spTree>
    <p:extLst>
      <p:ext uri="{BB962C8B-B14F-4D97-AF65-F5344CB8AC3E}">
        <p14:creationId xmlns:p14="http://schemas.microsoft.com/office/powerpoint/2010/main" val="3621272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الحمومة الملكية : </a:t>
            </a:r>
            <a:r>
              <a:rPr lang="ar-IQ" sz="2000" dirty="0" smtClean="0"/>
              <a:t>هي تلك التي يتولى فيها راس الدولة حقه في الحكم عن طريق الوراثة اي يرث الابن الاب وينفرد فيها مدى الحياة ولا يشاركه فيه احد </a:t>
            </a:r>
            <a:r>
              <a:rPr lang="ar-IQ" dirty="0" smtClean="0"/>
              <a:t>.</a:t>
            </a:r>
          </a:p>
          <a:p>
            <a:r>
              <a:rPr lang="ar-IQ" dirty="0" smtClean="0"/>
              <a:t>الحكومة الجمهورية :</a:t>
            </a:r>
            <a:r>
              <a:rPr lang="ar-IQ" sz="2000" dirty="0" smtClean="0"/>
              <a:t> اسناد رئيس الدزلة عن طريق صناديق الانتخاب التي تعبر عن ارادة الشعب في اسناد السلطة لرئيس الجمهورية </a:t>
            </a:r>
            <a:r>
              <a:rPr lang="ar-IQ" dirty="0" smtClean="0"/>
              <a:t>.</a:t>
            </a:r>
            <a:endParaRPr lang="ar-IQ" sz="2000" dirty="0" smtClean="0"/>
          </a:p>
          <a:p>
            <a:r>
              <a:rPr lang="ar-IQ" sz="2000" dirty="0" smtClean="0"/>
              <a:t>وهناك فوارق كبيرة بين النظام الجمهوري والنظام الملكي يمكن اجمالها من خلال ما ورد في الكتاب المنهجي  ص40-41 . </a:t>
            </a:r>
          </a:p>
          <a:p>
            <a:r>
              <a:rPr lang="ar-IQ" sz="2000" dirty="0" smtClean="0"/>
              <a:t>- الحكومة المطلقة : هي تلك الحكومة التي تتركز فيها السطات بيد شخص واحد او هيئة واحدة مع خضوعها للقانون . </a:t>
            </a:r>
          </a:p>
          <a:p>
            <a:r>
              <a:rPr lang="ar-IQ" sz="2000" dirty="0" smtClean="0"/>
              <a:t>- الحكومة المقيدة : هي تلك الحكومة التي تتوزع فيها السلطات بين هيئات متعددة مع مراقبة بعضها البعض ويتجلى فيها مبدا الفصل بين السلطات . </a:t>
            </a:r>
          </a:p>
          <a:p>
            <a:r>
              <a:rPr lang="ar-IQ" sz="2000" dirty="0" smtClean="0"/>
              <a:t>ا- حكومة الاقلية ( الاوليجارشية ) او الحكومة الارستقراطية تتركز فيها السلطة بعدد من الافراد </a:t>
            </a:r>
            <a:endParaRPr lang="ar-IQ" sz="2000" dirty="0"/>
          </a:p>
        </p:txBody>
      </p:sp>
    </p:spTree>
    <p:extLst>
      <p:ext uri="{BB962C8B-B14F-4D97-AF65-F5344CB8AC3E}">
        <p14:creationId xmlns:p14="http://schemas.microsoft.com/office/powerpoint/2010/main" val="1639249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الاويجارشية </a:t>
            </a:r>
            <a:r>
              <a:rPr lang="ar-IQ" sz="2000" dirty="0" smtClean="0"/>
              <a:t>تعني تركز السلطة بيد اقلية من طبقة الاغنياء </a:t>
            </a:r>
          </a:p>
          <a:p>
            <a:r>
              <a:rPr lang="ar-IQ" sz="2000" dirty="0" smtClean="0"/>
              <a:t>اما الارستقراطية تعني تركز السلطة بيد مجموعة من الافراد المتميزين من ناحية الاصل او العلم او المركز الاجتماعي </a:t>
            </a:r>
            <a:r>
              <a:rPr lang="ar-IQ" dirty="0" smtClean="0"/>
              <a:t>.</a:t>
            </a:r>
          </a:p>
          <a:p>
            <a:r>
              <a:rPr lang="ar-IQ" dirty="0"/>
              <a:t> </a:t>
            </a:r>
            <a:r>
              <a:rPr lang="ar-IQ" dirty="0" smtClean="0"/>
              <a:t>ملاحظة / </a:t>
            </a:r>
            <a:r>
              <a:rPr lang="ar-IQ" sz="2400" dirty="0" smtClean="0"/>
              <a:t>اعزائي الطلبة يمكنكم الاطلاع على المزيد من التفاصيل حول انواع الحكومات من خلال الكتاب المنهجي المقرر او مصادر اخرى تتعلق  بانظمة الحكم الديمقراطية .</a:t>
            </a:r>
          </a:p>
          <a:p>
            <a:r>
              <a:rPr lang="ar-IQ" sz="2400" dirty="0" smtClean="0"/>
              <a:t>   متمنية لكم النجاح ومتابعة هذه المحاضرات من خلال دخولكم على البروفايل المتعلق بالاساتذة الذين يدرسوكم .... مع تحياتي .د. </a:t>
            </a:r>
            <a:r>
              <a:rPr lang="ar-IQ" sz="2400" smtClean="0"/>
              <a:t>كافي الجادري </a:t>
            </a:r>
            <a:endParaRPr lang="ar-IQ" sz="2400" dirty="0" smtClean="0"/>
          </a:p>
          <a:p>
            <a:endParaRPr lang="ar-IQ" dirty="0"/>
          </a:p>
          <a:p>
            <a:endParaRPr lang="ar-IQ" dirty="0" smtClean="0"/>
          </a:p>
          <a:p>
            <a:endParaRPr lang="ar-IQ" dirty="0" smtClean="0"/>
          </a:p>
        </p:txBody>
      </p:sp>
    </p:spTree>
    <p:extLst>
      <p:ext uri="{BB962C8B-B14F-4D97-AF65-F5344CB8AC3E}">
        <p14:creationId xmlns:p14="http://schemas.microsoft.com/office/powerpoint/2010/main" val="3665876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387</Words>
  <Application>Microsoft Office PowerPoint</Application>
  <PresentationFormat>On-screen Show (4:3)</PresentationFormat>
  <Paragraphs>23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المبحث الثالث الحكومات وانواعها </vt:lpstr>
      <vt:lpstr>PowerPoint Presentation</vt:lpstr>
      <vt:lpstr>PowerPoint Presentation</vt:lpstr>
      <vt:lpstr>PowerPoint Presentation</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الثالث الحكومات وانواعها</dc:title>
  <dc:creator>hp</dc:creator>
  <cp:lastModifiedBy>hp</cp:lastModifiedBy>
  <cp:revision>7</cp:revision>
  <dcterms:created xsi:type="dcterms:W3CDTF">2020-03-07T19:52:19Z</dcterms:created>
  <dcterms:modified xsi:type="dcterms:W3CDTF">2020-03-07T20:56:29Z</dcterms:modified>
</cp:coreProperties>
</file>