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4" r:id="rId1"/>
  </p:sldMasterIdLst>
  <p:sldIdLst>
    <p:sldId id="268" r:id="rId2"/>
    <p:sldId id="269" r:id="rId3"/>
    <p:sldId id="270"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21" d="100"/>
          <a:sy n="121" d="100"/>
        </p:scale>
        <p:origin x="-90" y="-18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597821"/>
            <a:ext cx="7772400" cy="1102519"/>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4D3F877-0FF9-432D-AB52-28C2482279E8}" type="datetime1">
              <a:rPr lang="en-US" smtClean="0">
                <a:solidFill>
                  <a:prstClr val="black">
                    <a:tint val="75000"/>
                  </a:prstClr>
                </a:solidFill>
              </a:rPr>
              <a:pPr/>
              <a:t>3/7/2020</a:t>
            </a:fld>
            <a:endParaRPr lang="en-US"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200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5AE1D48-3893-4E09-A3A3-BA57A8DFB6EC}" type="datetime1">
              <a:rPr lang="en-US" smtClean="0">
                <a:solidFill>
                  <a:prstClr val="black">
                    <a:tint val="75000"/>
                  </a:prstClr>
                </a:solidFill>
              </a:rPr>
              <a:pPr/>
              <a:t>3/7/2020</a:t>
            </a:fld>
            <a:endParaRPr lang="en-US"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9948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154783"/>
            <a:ext cx="2057400" cy="329088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154783"/>
            <a:ext cx="6019800" cy="329088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156CF9C-1549-4FFC-B8A7-BA3055155CFB}" type="datetime1">
              <a:rPr lang="en-US" smtClean="0">
                <a:solidFill>
                  <a:prstClr val="black">
                    <a:tint val="75000"/>
                  </a:prstClr>
                </a:solidFill>
              </a:rPr>
              <a:pPr/>
              <a:t>3/7/2020</a:t>
            </a:fld>
            <a:endParaRPr lang="en-US"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343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10E7254-0E66-4EEF-969F-7BEFC23BC78D}" type="datetime1">
              <a:rPr lang="en-US" smtClean="0">
                <a:solidFill>
                  <a:prstClr val="black">
                    <a:tint val="75000"/>
                  </a:prstClr>
                </a:solidFill>
              </a:rPr>
              <a:pPr/>
              <a:t>3/7/2020</a:t>
            </a:fld>
            <a:endParaRPr lang="en-US"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496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305176"/>
            <a:ext cx="7772400" cy="1021556"/>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519E588-DF5E-41B6-8F1B-8A68EE66B010}" type="datetime1">
              <a:rPr lang="en-US" smtClean="0">
                <a:solidFill>
                  <a:prstClr val="black">
                    <a:tint val="75000"/>
                  </a:prstClr>
                </a:solidFill>
              </a:rPr>
              <a:pPr/>
              <a:t>3/7/2020</a:t>
            </a:fld>
            <a:endParaRPr lang="en-US"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96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pPr defTabSz="342900" rtl="0"/>
            <a:fld id="{42983E2D-9EAA-468D-8FE1-63A08348F7A8}" type="datetime1">
              <a:rPr lang="en-US" smtClean="0">
                <a:solidFill>
                  <a:prstClr val="black">
                    <a:tint val="75000"/>
                  </a:prstClr>
                </a:solidFill>
              </a:rPr>
              <a:pPr defTabSz="342900" rtl="0"/>
              <a:t>3/7/2020</a:t>
            </a:fld>
            <a:endParaRPr lang="en-US" dirty="0">
              <a:solidFill>
                <a:prstClr val="black">
                  <a:tint val="75000"/>
                </a:prstClr>
              </a:solidFill>
            </a:endParaRPr>
          </a:p>
        </p:txBody>
      </p:sp>
      <p:sp>
        <p:nvSpPr>
          <p:cNvPr id="6" name="عنصر نائب للتذييل 5"/>
          <p:cNvSpPr>
            <a:spLocks noGrp="1"/>
          </p:cNvSpPr>
          <p:nvPr>
            <p:ph type="ftr" sz="quarter" idx="11"/>
          </p:nvPr>
        </p:nvSpPr>
        <p:spPr/>
        <p:txBody>
          <a:bodyPr/>
          <a:lstStyle/>
          <a:p>
            <a:pPr defTabSz="342900" rtl="0"/>
            <a:endParaRPr lang="en-US"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5807495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05979"/>
            <a:ext cx="8229600" cy="85725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BB7B628-15B0-4666-9630-35F969A508FF}" type="datetime1">
              <a:rPr lang="en-US" smtClean="0">
                <a:solidFill>
                  <a:prstClr val="black">
                    <a:tint val="75000"/>
                  </a:prstClr>
                </a:solidFill>
              </a:rPr>
              <a:pPr/>
              <a:t>3/7/2020</a:t>
            </a:fld>
            <a:endParaRPr lang="en-US" dirty="0">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dirty="0">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2655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D2B8CF3-5A1F-4FAD-9935-2613ECAED084}" type="datetime1">
              <a:rPr lang="en-US" smtClean="0">
                <a:solidFill>
                  <a:prstClr val="black">
                    <a:tint val="75000"/>
                  </a:prstClr>
                </a:solidFill>
              </a:rPr>
              <a:pPr/>
              <a:t>3/7/2020</a:t>
            </a:fld>
            <a:endParaRPr lang="en-US" dirty="0">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dirty="0">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782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8ACC8AD-2E10-40E6-BFEF-0A7C71B525C9}" type="datetime1">
              <a:rPr lang="en-US" smtClean="0">
                <a:solidFill>
                  <a:prstClr val="black">
                    <a:tint val="75000"/>
                  </a:prstClr>
                </a:solidFill>
              </a:rPr>
              <a:pPr/>
              <a:t>3/7/2020</a:t>
            </a:fld>
            <a:endParaRPr lang="en-US" dirty="0">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dirty="0">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3483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5" y="204787"/>
            <a:ext cx="3008313" cy="8715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defTabSz="342900" rtl="0"/>
            <a:fld id="{42983E2D-9EAA-468D-8FE1-63A08348F7A8}" type="datetime1">
              <a:rPr lang="en-US" smtClean="0">
                <a:solidFill>
                  <a:prstClr val="black">
                    <a:tint val="75000"/>
                  </a:prstClr>
                </a:solidFill>
              </a:rPr>
              <a:pPr defTabSz="342900" rtl="0"/>
              <a:t>3/7/2020</a:t>
            </a:fld>
            <a:endParaRPr lang="en-US" dirty="0">
              <a:solidFill>
                <a:prstClr val="black">
                  <a:tint val="75000"/>
                </a:prstClr>
              </a:solidFill>
            </a:endParaRPr>
          </a:p>
        </p:txBody>
      </p:sp>
      <p:sp>
        <p:nvSpPr>
          <p:cNvPr id="6" name="عنصر نائب للتذييل 5"/>
          <p:cNvSpPr>
            <a:spLocks noGrp="1"/>
          </p:cNvSpPr>
          <p:nvPr>
            <p:ph type="ftr" sz="quarter" idx="11"/>
          </p:nvPr>
        </p:nvSpPr>
        <p:spPr/>
        <p:txBody>
          <a:bodyPr/>
          <a:lstStyle/>
          <a:p>
            <a:pPr defTabSz="342900" rtl="0"/>
            <a:endParaRPr lang="en-US"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115000282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3600451"/>
            <a:ext cx="5486400" cy="425054"/>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defTabSz="342900" rtl="0"/>
            <a:fld id="{42983E2D-9EAA-468D-8FE1-63A08348F7A8}" type="datetime1">
              <a:rPr lang="en-US" smtClean="0">
                <a:solidFill>
                  <a:prstClr val="black">
                    <a:tint val="75000"/>
                  </a:prstClr>
                </a:solidFill>
              </a:rPr>
              <a:pPr defTabSz="342900" rtl="0"/>
              <a:t>3/7/2020</a:t>
            </a:fld>
            <a:endParaRPr lang="en-US" dirty="0">
              <a:solidFill>
                <a:prstClr val="black">
                  <a:tint val="75000"/>
                </a:prstClr>
              </a:solidFill>
            </a:endParaRPr>
          </a:p>
        </p:txBody>
      </p:sp>
      <p:sp>
        <p:nvSpPr>
          <p:cNvPr id="6" name="عنصر نائب للتذييل 5"/>
          <p:cNvSpPr>
            <a:spLocks noGrp="1"/>
          </p:cNvSpPr>
          <p:nvPr>
            <p:ph type="ftr" sz="quarter" idx="11"/>
          </p:nvPr>
        </p:nvSpPr>
        <p:spPr/>
        <p:txBody>
          <a:bodyPr/>
          <a:lstStyle/>
          <a:p>
            <a:pPr defTabSz="342900" rtl="0"/>
            <a:endParaRPr lang="en-US"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77331948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05979"/>
            <a:ext cx="8229600" cy="85725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200151"/>
            <a:ext cx="8229600" cy="3394472"/>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4767264"/>
            <a:ext cx="2133600" cy="273844"/>
          </a:xfrm>
          <a:prstGeom prst="rect">
            <a:avLst/>
          </a:prstGeom>
        </p:spPr>
        <p:txBody>
          <a:bodyPr vert="horz" lIns="91440" tIns="45720" rIns="91440" bIns="45720" rtlCol="1" anchor="ctr"/>
          <a:lstStyle>
            <a:lvl1pPr algn="r">
              <a:defRPr sz="12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3/7/2020</a:t>
            </a:fld>
            <a:endParaRPr lang="en-US" dirty="0">
              <a:solidFill>
                <a:prstClr val="black">
                  <a:tint val="75000"/>
                </a:prstClr>
              </a:solidFill>
            </a:endParaRPr>
          </a:p>
        </p:txBody>
      </p:sp>
      <p:sp>
        <p:nvSpPr>
          <p:cNvPr id="5" name="عنصر نائب للتذييل 4"/>
          <p:cNvSpPr>
            <a:spLocks noGrp="1"/>
          </p:cNvSpPr>
          <p:nvPr>
            <p:ph type="ftr" sz="quarter" idx="3"/>
          </p:nvPr>
        </p:nvSpPr>
        <p:spPr>
          <a:xfrm>
            <a:off x="3124200" y="4767264"/>
            <a:ext cx="2895600" cy="273844"/>
          </a:xfrm>
          <a:prstGeom prst="rect">
            <a:avLst/>
          </a:prstGeom>
        </p:spPr>
        <p:txBody>
          <a:bodyPr vert="horz" lIns="91440" tIns="45720" rIns="91440" bIns="45720" rtlCol="1" anchor="ctr"/>
          <a:lstStyle>
            <a:lvl1pPr algn="ctr">
              <a:defRPr sz="1200">
                <a:solidFill>
                  <a:schemeClr val="tx1">
                    <a:tint val="75000"/>
                  </a:schemeClr>
                </a:solidFill>
              </a:defRPr>
            </a:lvl1pPr>
          </a:lstStyle>
          <a:p>
            <a:pPr defTabSz="342900" rtl="0"/>
            <a:endParaRPr lang="en-US" dirty="0">
              <a:solidFill>
                <a:prstClr val="black">
                  <a:tint val="75000"/>
                </a:prstClr>
              </a:solidFill>
            </a:endParaRPr>
          </a:p>
        </p:txBody>
      </p:sp>
      <p:sp>
        <p:nvSpPr>
          <p:cNvPr id="6" name="عنصر نائب لرقم الشريحة 5"/>
          <p:cNvSpPr>
            <a:spLocks noGrp="1"/>
          </p:cNvSpPr>
          <p:nvPr>
            <p:ph type="sldNum" sz="quarter" idx="4"/>
          </p:nvPr>
        </p:nvSpPr>
        <p:spPr>
          <a:xfrm>
            <a:off x="457200" y="4767264"/>
            <a:ext cx="2133600" cy="273844"/>
          </a:xfrm>
          <a:prstGeom prst="rect">
            <a:avLst/>
          </a:prstGeom>
        </p:spPr>
        <p:txBody>
          <a:bodyPr vert="horz" lIns="91440" tIns="45720" rIns="91440" bIns="45720" rtlCol="1" anchor="ctr"/>
          <a:lstStyle>
            <a:lvl1pPr algn="l">
              <a:defRPr sz="1200">
                <a:solidFill>
                  <a:schemeClr val="tx1">
                    <a:tint val="75000"/>
                  </a:schemeClr>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62149130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763689" y="864681"/>
            <a:ext cx="5616624" cy="807911"/>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a:solidFill>
                  <a:srgbClr val="000000"/>
                </a:solidFill>
                <a:latin typeface="Times New Roman"/>
                <a:ea typeface="Times New Roman"/>
                <a:cs typeface="Monotype Koufi"/>
              </a:rPr>
              <a:t>المحاضرة </a:t>
            </a:r>
            <a:r>
              <a:rPr lang="ar-IQ" sz="4800" dirty="0" smtClean="0">
                <a:solidFill>
                  <a:srgbClr val="000000"/>
                </a:solidFill>
                <a:latin typeface="Times New Roman"/>
                <a:ea typeface="Times New Roman"/>
                <a:cs typeface="Monotype Koufi"/>
              </a:rPr>
              <a:t>الرابعة عشرة</a:t>
            </a:r>
            <a:endParaRPr lang="en-US" sz="40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dirty="0" smtClean="0">
                <a:cs typeface="B Jadid" pitchFamily="2" charset="-78"/>
              </a:rPr>
              <a:t>14</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
        <p:nvSpPr>
          <p:cNvPr id="8" name="مربع نص 7"/>
          <p:cNvSpPr txBox="1"/>
          <p:nvPr/>
        </p:nvSpPr>
        <p:spPr>
          <a:xfrm>
            <a:off x="3851920" y="1923678"/>
            <a:ext cx="1224136" cy="369332"/>
          </a:xfrm>
          <a:prstGeom prst="rect">
            <a:avLst/>
          </a:prstGeom>
          <a:noFill/>
        </p:spPr>
        <p:txBody>
          <a:bodyPr wrap="square" rtlCol="1">
            <a:spAutoFit/>
          </a:bodyPr>
          <a:lstStyle/>
          <a:p>
            <a:pPr algn="ctr"/>
            <a:r>
              <a:rPr lang="ar-IQ" dirty="0" smtClean="0">
                <a:cs typeface="Simple Bold Jut Out" pitchFamily="2" charset="-78"/>
              </a:rPr>
              <a:t>اعداد</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707904" y="136591"/>
            <a:ext cx="2550199" cy="807911"/>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400" dirty="0">
                <a:solidFill>
                  <a:srgbClr val="000000"/>
                </a:solidFill>
                <a:latin typeface="Times New Roman"/>
                <a:ea typeface="Times New Roman"/>
                <a:cs typeface="Monotype Koufi"/>
              </a:rPr>
              <a:t>أحكام الاستعاذة والبسملة</a:t>
            </a:r>
            <a:endParaRPr lang="en-US" sz="2400" dirty="0">
              <a:effectLst/>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95354" y="2067694"/>
            <a:ext cx="8071634" cy="1979386"/>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marL="457200" indent="-457200" algn="justLow"/>
            <a:r>
              <a:rPr lang="ar-SA" sz="1600" dirty="0">
                <a:solidFill>
                  <a:srgbClr val="000000"/>
                </a:solidFill>
                <a:latin typeface="Times New Roman"/>
                <a:ea typeface="Times New Roman"/>
                <a:cs typeface="Simplified Arabic"/>
              </a:rPr>
              <a:t>2ـ	إنَّها واجبة </a:t>
            </a:r>
            <a:r>
              <a:rPr lang="ar-SA" sz="1600" dirty="0" smtClean="0">
                <a:solidFill>
                  <a:srgbClr val="000000"/>
                </a:solidFill>
                <a:latin typeface="Times New Roman"/>
                <a:ea typeface="Times New Roman"/>
                <a:cs typeface="Simplified Arabic"/>
              </a:rPr>
              <a:t>مطلقاً</a:t>
            </a:r>
            <a:r>
              <a:rPr lang="ar-SA" sz="1600" baseline="300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1</a:t>
            </a:r>
            <a:r>
              <a:rPr lang="ar-SA" sz="1600" baseline="30000" dirty="0" smtClean="0">
                <a:solidFill>
                  <a:srgbClr val="000000"/>
                </a:solidFill>
                <a:latin typeface="Times New Roman"/>
                <a:ea typeface="Times New Roman"/>
                <a:cs typeface="Simplified Arabic"/>
              </a:rPr>
              <a:t>)</a:t>
            </a:r>
            <a:r>
              <a:rPr lang="ar-SA" sz="1600" dirty="0" smtClean="0">
                <a:solidFill>
                  <a:srgbClr val="000000"/>
                </a:solidFill>
                <a:latin typeface="Times New Roman"/>
                <a:ea typeface="Times New Roman"/>
                <a:cs typeface="Simplified Arabic"/>
              </a:rPr>
              <a:t>، </a:t>
            </a:r>
            <a:r>
              <a:rPr lang="ar-SA" sz="1600" dirty="0">
                <a:solidFill>
                  <a:srgbClr val="000000"/>
                </a:solidFill>
                <a:latin typeface="Times New Roman"/>
                <a:ea typeface="Times New Roman"/>
                <a:cs typeface="Simplified Arabic"/>
              </a:rPr>
              <a:t>وهو ما عليه داود بن علي الظاهري </a:t>
            </a:r>
            <a:r>
              <a:rPr lang="ar-SA" sz="1600" b="1" baseline="30000" dirty="0" smtClean="0">
                <a:solidFill>
                  <a:srgbClr val="000000"/>
                </a:solidFill>
                <a:latin typeface="KFGQPC Uthman Taha Naskh"/>
                <a:ea typeface="Times New Roman"/>
                <a:cs typeface="Simplified Arabic"/>
              </a:rPr>
              <a:t>(</a:t>
            </a:r>
            <a:r>
              <a:rPr lang="ar-IQ" sz="1600" b="1" baseline="30000" dirty="0" smtClean="0">
                <a:solidFill>
                  <a:srgbClr val="000000"/>
                </a:solidFill>
                <a:latin typeface="KFGQPC Uthman Taha Naskh"/>
                <a:ea typeface="Times New Roman"/>
                <a:cs typeface="Simplified Arabic"/>
              </a:rPr>
              <a:t>2</a:t>
            </a:r>
            <a:r>
              <a:rPr lang="ar-SA" sz="1600" b="1" baseline="30000" dirty="0" smtClean="0">
                <a:solidFill>
                  <a:srgbClr val="000000"/>
                </a:solidFill>
                <a:latin typeface="KFGQPC Uthman Taha Naskh"/>
                <a:ea typeface="Times New Roman"/>
                <a:cs typeface="Simplified Arabic"/>
              </a:rPr>
              <a:t>)</a:t>
            </a:r>
            <a:r>
              <a:rPr lang="ar-SA" sz="1600" dirty="0" smtClean="0">
                <a:solidFill>
                  <a:srgbClr val="000000"/>
                </a:solidFill>
                <a:latin typeface="Times New Roman"/>
                <a:ea typeface="Times New Roman"/>
                <a:cs typeface="Simplified Arabic"/>
              </a:rPr>
              <a:t> </a:t>
            </a:r>
            <a:r>
              <a:rPr lang="ar-SA" sz="1600" dirty="0">
                <a:solidFill>
                  <a:srgbClr val="000000"/>
                </a:solidFill>
                <a:latin typeface="Times New Roman"/>
                <a:ea typeface="Times New Roman"/>
                <a:cs typeface="Simplified Arabic"/>
              </a:rPr>
              <a:t>(ت:270هـ) وأصحابه فذهبوا إلى القول بوجوبها وأبطلوا صلاة من لم </a:t>
            </a:r>
            <a:r>
              <a:rPr lang="ar-SA" sz="1600" dirty="0" smtClean="0">
                <a:solidFill>
                  <a:srgbClr val="000000"/>
                </a:solidFill>
                <a:latin typeface="Times New Roman"/>
                <a:ea typeface="Times New Roman"/>
                <a:cs typeface="Simplified Arabic"/>
              </a:rPr>
              <a:t>يستعذ</a:t>
            </a:r>
            <a:r>
              <a:rPr lang="ar-SA" sz="1600" baseline="300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3</a:t>
            </a:r>
            <a:r>
              <a:rPr lang="ar-SA" sz="1600" baseline="30000" dirty="0" smtClean="0">
                <a:solidFill>
                  <a:srgbClr val="000000"/>
                </a:solidFill>
                <a:latin typeface="Times New Roman"/>
                <a:ea typeface="Times New Roman"/>
                <a:cs typeface="Simplified Arabic"/>
              </a:rPr>
              <a:t>)</a:t>
            </a:r>
            <a:r>
              <a:rPr lang="ar-SA" sz="1600" dirty="0" smtClean="0">
                <a:solidFill>
                  <a:srgbClr val="000000"/>
                </a:solidFill>
                <a:latin typeface="Times New Roman"/>
                <a:ea typeface="Times New Roman"/>
                <a:cs typeface="Simplified Arabic"/>
              </a:rPr>
              <a:t>.</a:t>
            </a:r>
            <a:endParaRPr lang="ar-IQ" sz="1600" dirty="0" smtClean="0">
              <a:solidFill>
                <a:srgbClr val="000000"/>
              </a:solidFill>
              <a:latin typeface="Times New Roman"/>
              <a:ea typeface="Times New Roman"/>
              <a:cs typeface="Simplified Arabic"/>
            </a:endParaRPr>
          </a:p>
          <a:p>
            <a:pPr marL="457200" indent="-457200" algn="justLow"/>
            <a:endParaRPr lang="en-US" sz="1400" dirty="0">
              <a:latin typeface="Times New Roman"/>
              <a:ea typeface="Times New Roman"/>
            </a:endParaRPr>
          </a:p>
          <a:p>
            <a:pPr algn="justLow">
              <a:lnSpc>
                <a:spcPts val="2100"/>
              </a:lnSpc>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أحكام القرآن للجصاص: 1/191.</a:t>
            </a:r>
            <a:endParaRPr lang="en-US" sz="1400" dirty="0">
              <a:latin typeface="Times New Roman"/>
              <a:ea typeface="Times New Roman"/>
            </a:endParaRPr>
          </a:p>
          <a:p>
            <a:pPr marL="245110" indent="-245110" algn="justLow"/>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a:latin typeface="Times New Roman"/>
                <a:ea typeface="Times New Roman"/>
                <a:cs typeface="Simplified Arabic"/>
              </a:rPr>
              <a:t>أبو سليمان، داود بن علي بن خلف الأصبهاني، </a:t>
            </a:r>
            <a:r>
              <a:rPr lang="ar-IQ" sz="1400" dirty="0">
                <a:latin typeface="Traditional Arabic"/>
                <a:ea typeface="Times New Roman"/>
                <a:cs typeface="Simplified Arabic"/>
              </a:rPr>
              <a:t>أحد الأئمة المجتهدين في الإسلام. تنسب إليه الطائفة الظاهرية، وسميت بذلك لأخذها بظاهر الكتاب والسنة وإعراضها عن التأويل والرأي والقياس. وكان داود أول من جهر بهذا القول. وهو أصبهانيّ الأصل، مولده في الكوفة. سكن بغداد ومات سنة( 270هـ). </a:t>
            </a:r>
            <a:r>
              <a:rPr lang="ar-IQ" sz="1400" dirty="0">
                <a:latin typeface="Times New Roman"/>
                <a:ea typeface="Times New Roman"/>
                <a:cs typeface="Simplified Arabic"/>
              </a:rPr>
              <a:t> ينظر: الفهرست لابن النديم: 267، و طبقات الفقهاء: 92، وسير أعلام النبلاء:13/ 97.</a:t>
            </a:r>
            <a:r>
              <a:rPr lang="ar-IQ" sz="1400" dirty="0">
                <a:latin typeface="Times New Roman"/>
                <a:ea typeface="Times New Roman"/>
              </a:rPr>
              <a:t> </a:t>
            </a:r>
            <a:endParaRPr lang="en-US" sz="1400" dirty="0">
              <a:latin typeface="Times New Roman"/>
              <a:ea typeface="Times New Roman"/>
            </a:endParaRPr>
          </a:p>
          <a:p>
            <a:pPr algn="justLow">
              <a:lnSpc>
                <a:spcPts val="2100"/>
              </a:lnSpc>
            </a:pPr>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النشر</a:t>
            </a:r>
            <a:r>
              <a:rPr lang="ar-IQ" sz="1400" dirty="0">
                <a:latin typeface="Traditional Arabic"/>
                <a:ea typeface="Times New Roman"/>
                <a:cs typeface="Simplified Arabic"/>
              </a:rPr>
              <a:t> في القراءات العشـر</a:t>
            </a:r>
            <a:r>
              <a:rPr lang="ar-SA" sz="1400" dirty="0">
                <a:latin typeface="Times New Roman"/>
                <a:ea typeface="Times New Roman"/>
                <a:cs typeface="Simplified Arabic"/>
              </a:rPr>
              <a:t>: 1/258.</a:t>
            </a:r>
            <a:endParaRPr lang="en-US" sz="1400" dirty="0">
              <a:effectLst/>
              <a:latin typeface="Times New Roman"/>
              <a:ea typeface="Times New Roman"/>
            </a:endParaRPr>
          </a:p>
        </p:txBody>
      </p:sp>
      <p:sp>
        <p:nvSpPr>
          <p:cNvPr id="7" name="مربع نص 6"/>
          <p:cNvSpPr txBox="1"/>
          <p:nvPr/>
        </p:nvSpPr>
        <p:spPr>
          <a:xfrm>
            <a:off x="5519854" y="1131590"/>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11" name="مربع نص 10"/>
          <p:cNvSpPr txBox="1"/>
          <p:nvPr/>
        </p:nvSpPr>
        <p:spPr>
          <a:xfrm>
            <a:off x="1979712" y="6820222"/>
            <a:ext cx="6753268" cy="900244"/>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IQ" sz="1400" dirty="0">
                <a:solidFill>
                  <a:srgbClr val="000000"/>
                </a:solidFill>
                <a:latin typeface="Times New Roman"/>
                <a:ea typeface="Times New Roman"/>
                <a:cs typeface="Simplified Arabic"/>
              </a:rPr>
              <a:t>اللحن في القراءة: هو الميل عن الصواب، كالخطأ في </a:t>
            </a:r>
            <a:r>
              <a:rPr lang="ar-IQ" sz="1400" dirty="0" smtClean="0">
                <a:solidFill>
                  <a:srgbClr val="000000"/>
                </a:solidFill>
                <a:latin typeface="Times New Roman"/>
                <a:ea typeface="Times New Roman"/>
                <a:cs typeface="Simplified Arabic"/>
              </a:rPr>
              <a:t>الإعراب </a:t>
            </a:r>
            <a:r>
              <a:rPr lang="ar-IQ" sz="1400" dirty="0">
                <a:solidFill>
                  <a:srgbClr val="000000"/>
                </a:solidFill>
                <a:latin typeface="Times New Roman"/>
                <a:ea typeface="Times New Roman"/>
                <a:cs typeface="Simplified Arabic"/>
              </a:rPr>
              <a:t>والبناء، فيميل عن رفع المضموم وفتح المنصوب الى رفع المنصوب وفتح المضموم وهو </a:t>
            </a:r>
            <a:r>
              <a:rPr lang="ar-IQ" sz="1400" dirty="0" smtClean="0">
                <a:solidFill>
                  <a:srgbClr val="000000"/>
                </a:solidFill>
                <a:latin typeface="Times New Roman"/>
                <a:ea typeface="Times New Roman"/>
                <a:cs typeface="Simplified Arabic"/>
              </a:rPr>
              <a:t>الخطأ</a:t>
            </a:r>
            <a:r>
              <a:rPr lang="ar-IQ" sz="1200" baseline="30000" dirty="0" smtClean="0">
                <a:solidFill>
                  <a:srgbClr val="000000"/>
                </a:solidFill>
                <a:latin typeface="Times New Roman"/>
                <a:ea typeface="Times New Roman"/>
                <a:cs typeface="Simplified Arabic"/>
              </a:rPr>
              <a:t>(2)</a:t>
            </a:r>
            <a:r>
              <a:rPr lang="ar-IQ" sz="1400" dirty="0" smtClean="0">
                <a:solidFill>
                  <a:srgbClr val="000000"/>
                </a:solidFill>
                <a:latin typeface="Times New Roman"/>
                <a:ea typeface="Times New Roman"/>
                <a:cs typeface="Simplified Arabic"/>
              </a:rPr>
              <a:t>.</a:t>
            </a:r>
            <a:endParaRPr lang="en-US" sz="1100" dirty="0">
              <a:latin typeface="Times New Roman"/>
              <a:ea typeface="Times New Roman"/>
            </a:endParaRPr>
          </a:p>
          <a:p>
            <a:pPr algn="justLow"/>
            <a:r>
              <a:rPr lang="ar-IQ" sz="1400" dirty="0">
                <a:solidFill>
                  <a:srgbClr val="000000"/>
                </a:solidFill>
                <a:latin typeface="Times New Roman"/>
                <a:ea typeface="Times New Roman"/>
                <a:cs typeface="Simplified Arabic"/>
              </a:rPr>
              <a:t>	وينقسم اللحن في قراءة القرآن على قسمين هما:</a:t>
            </a:r>
            <a:endParaRPr lang="en-US" sz="1100" dirty="0">
              <a:latin typeface="Times New Roman"/>
              <a:ea typeface="Times New Roman"/>
            </a:endParaRPr>
          </a:p>
          <a:p>
            <a:pPr marL="245110" indent="-228600" algn="justLow">
              <a:tabLst>
                <a:tab pos="130810" algn="l"/>
              </a:tabLst>
            </a:pPr>
            <a:r>
              <a:rPr lang="ar-IQ" sz="1200" baseline="30000" dirty="0" smtClean="0">
                <a:latin typeface="Times New Roman"/>
                <a:ea typeface="Times New Roman"/>
                <a:cs typeface="Simplified Arabic"/>
              </a:rPr>
              <a:t>(2)</a:t>
            </a:r>
            <a:r>
              <a:rPr lang="ar-IQ" sz="1200" dirty="0" smtClean="0">
                <a:latin typeface="Times New Roman"/>
                <a:ea typeface="Times New Roman"/>
                <a:cs typeface="Simplified Arabic"/>
              </a:rPr>
              <a:t>   </a:t>
            </a:r>
            <a:r>
              <a:rPr lang="ar-IQ" sz="1200" dirty="0">
                <a:latin typeface="Times New Roman"/>
                <a:ea typeface="Times New Roman"/>
                <a:cs typeface="Simplified Arabic"/>
              </a:rPr>
              <a:t>ينظر: مناهل الظمآن: 178.</a:t>
            </a:r>
            <a:endParaRPr lang="en-US" sz="900" dirty="0">
              <a:effectLst/>
              <a:latin typeface="Times New Roman"/>
              <a:ea typeface="Times New Roman"/>
            </a:endParaRPr>
          </a:p>
        </p:txBody>
      </p:sp>
      <p:sp>
        <p:nvSpPr>
          <p:cNvPr id="8" name="مربع نص 7"/>
          <p:cNvSpPr txBox="1"/>
          <p:nvPr/>
        </p:nvSpPr>
        <p:spPr>
          <a:xfrm>
            <a:off x="6444208" y="1239312"/>
            <a:ext cx="2544427" cy="377024"/>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ctr"/>
            <a:r>
              <a:rPr lang="ar-IQ" sz="2000" dirty="0" smtClean="0">
                <a:solidFill>
                  <a:srgbClr val="000000"/>
                </a:solidFill>
                <a:latin typeface="Times New Roman"/>
                <a:ea typeface="Times New Roman"/>
                <a:cs typeface="Monotype Koufi"/>
              </a:rPr>
              <a:t>حكم</a:t>
            </a:r>
            <a:r>
              <a:rPr lang="ar-IQ" sz="2000" dirty="0" smtClean="0">
                <a:solidFill>
                  <a:srgbClr val="000000"/>
                </a:solidFill>
                <a:latin typeface="Times New Roman"/>
                <a:ea typeface="Times New Roman"/>
                <a:cs typeface="Monotype Koufi"/>
              </a:rPr>
              <a:t>  الاستعاذة </a:t>
            </a:r>
            <a:endParaRPr lang="en-US" sz="1600" dirty="0">
              <a:effectLst/>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11"/>
                                        </p:tgtEl>
                                        <p:attrNameLst>
                                          <p:attrName>style.visibility</p:attrName>
                                        </p:attrNameLst>
                                      </p:cBhvr>
                                      <p:to>
                                        <p:strVal val="visible"/>
                                      </p:to>
                                    </p:set>
                                    <p:animScale>
                                      <p:cBhvr>
                                        <p:cTn id="32"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11"/>
                                        </p:tgtEl>
                                        <p:attrNameLst>
                                          <p:attrName>ppt_x</p:attrName>
                                          <p:attrName>ppt_y</p:attrName>
                                        </p:attrNameLst>
                                      </p:cBhvr>
                                    </p:animMotion>
                                    <p:animEffect transition="in" filter="fade">
                                      <p:cBhvr>
                                        <p:cTn id="34" dur="1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2" dur="1000" fill="hold"/>
                                        <p:tgtEl>
                                          <p:spTgt spid="8"/>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11"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7" name="مستطيل 6"/>
          <p:cNvSpPr/>
          <p:nvPr/>
        </p:nvSpPr>
        <p:spPr>
          <a:xfrm>
            <a:off x="2036159" y="2787773"/>
            <a:ext cx="6897946" cy="769439"/>
          </a:xfrm>
          <a:prstGeom prst="rect">
            <a:avLst/>
          </a:prstGeom>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SA" sz="1400" dirty="0">
                <a:solidFill>
                  <a:srgbClr val="000000"/>
                </a:solidFill>
                <a:latin typeface="Times New Roman"/>
                <a:ea typeface="Times New Roman"/>
                <a:cs typeface="Simplified Arabic"/>
              </a:rPr>
              <a:t>هو </a:t>
            </a:r>
            <a:r>
              <a:rPr lang="ar-SA" sz="1400" dirty="0" err="1">
                <a:solidFill>
                  <a:srgbClr val="000000"/>
                </a:solidFill>
                <a:latin typeface="Times New Roman"/>
                <a:ea typeface="Times New Roman"/>
                <a:cs typeface="Simplified Arabic"/>
              </a:rPr>
              <a:t>ماعليه</a:t>
            </a:r>
            <a:r>
              <a:rPr lang="ar-SA" sz="1400" dirty="0">
                <a:solidFill>
                  <a:srgbClr val="000000"/>
                </a:solidFill>
                <a:latin typeface="Times New Roman"/>
                <a:ea typeface="Times New Roman"/>
                <a:cs typeface="Simplified Arabic"/>
              </a:rPr>
              <a:t> جمهور العلماء فهي مستحبة غير واجبة في الصلاة وخارج الصلاة، وذلك لأن النبي </a:t>
            </a:r>
            <a:r>
              <a:rPr lang="ar-IQ" sz="1400" dirty="0">
                <a:solidFill>
                  <a:srgbClr val="000000"/>
                </a:solidFill>
                <a:latin typeface="Simplified Arabic"/>
                <a:ea typeface="Times New Roman"/>
                <a:cs typeface="Simplified Arabic"/>
              </a:rPr>
              <a:t>(</a:t>
            </a:r>
            <a:r>
              <a:rPr lang="ar-IQ" sz="1400" dirty="0">
                <a:solidFill>
                  <a:srgbClr val="000000"/>
                </a:solidFill>
                <a:latin typeface="Cambria Math"/>
                <a:ea typeface="Times New Roman"/>
                <a:cs typeface="Simplified Arabic"/>
                <a:sym typeface="V_Symbols"/>
              </a:rPr>
              <a:t></a:t>
            </a:r>
            <a:r>
              <a:rPr lang="ar-IQ" sz="1400" dirty="0">
                <a:solidFill>
                  <a:srgbClr val="000000"/>
                </a:solidFill>
                <a:latin typeface="Simplified Arabic"/>
                <a:ea typeface="Times New Roman"/>
                <a:cs typeface="Simplified Arabic"/>
              </a:rPr>
              <a:t>)</a:t>
            </a:r>
            <a:r>
              <a:rPr lang="ar-IQ" sz="1400" dirty="0">
                <a:solidFill>
                  <a:srgbClr val="000000"/>
                </a:solidFill>
                <a:latin typeface="Times New Roman"/>
                <a:ea typeface="Times New Roman"/>
                <a:cs typeface="Simplified Arabic"/>
              </a:rPr>
              <a:t> </a:t>
            </a:r>
            <a:r>
              <a:rPr lang="ar-SA" sz="1400" dirty="0">
                <a:solidFill>
                  <a:srgbClr val="000000"/>
                </a:solidFill>
                <a:latin typeface="Times New Roman"/>
                <a:ea typeface="Times New Roman"/>
                <a:cs typeface="Simplified Arabic"/>
              </a:rPr>
              <a:t>، لم يعلمها الأعرابي حين علَّمه الصلاة ولو كانتْ فرضاً لم يُخْلِهِ من </a:t>
            </a:r>
            <a:r>
              <a:rPr lang="ar-SA" sz="1400" dirty="0" smtClean="0">
                <a:solidFill>
                  <a:srgbClr val="000000"/>
                </a:solidFill>
                <a:latin typeface="Times New Roman"/>
                <a:ea typeface="Times New Roman"/>
                <a:cs typeface="Simplified Arabic"/>
              </a:rPr>
              <a:t>تعليمها</a:t>
            </a:r>
            <a:r>
              <a:rPr lang="ar-SA" sz="1200" baseline="30000" dirty="0" smtClean="0">
                <a:solidFill>
                  <a:srgbClr val="000000"/>
                </a:solidFill>
                <a:latin typeface="Times New Roman"/>
                <a:ea typeface="Times New Roman"/>
                <a:cs typeface="Simplified Arabic"/>
              </a:rPr>
              <a:t>(</a:t>
            </a:r>
            <a:r>
              <a:rPr lang="ar-IQ" sz="1200" baseline="30000" dirty="0" smtClean="0">
                <a:solidFill>
                  <a:srgbClr val="000000"/>
                </a:solidFill>
                <a:latin typeface="Times New Roman"/>
                <a:ea typeface="Times New Roman"/>
                <a:cs typeface="Simplified Arabic"/>
              </a:rPr>
              <a:t>4</a:t>
            </a:r>
            <a:r>
              <a:rPr lang="ar-SA" sz="1200" baseline="30000" dirty="0" smtClean="0">
                <a:solidFill>
                  <a:srgbClr val="000000"/>
                </a:solidFill>
                <a:latin typeface="Times New Roman"/>
                <a:ea typeface="Times New Roman"/>
                <a:cs typeface="Simplified Arabic"/>
              </a:rPr>
              <a:t>)</a:t>
            </a:r>
            <a:r>
              <a:rPr lang="ar-SA" sz="1400" dirty="0" smtClean="0">
                <a:solidFill>
                  <a:srgbClr val="000000"/>
                </a:solidFill>
                <a:latin typeface="Times New Roman"/>
                <a:ea typeface="Times New Roman"/>
                <a:cs typeface="Simplified Arabic"/>
              </a:rPr>
              <a:t>.</a:t>
            </a:r>
            <a:endParaRPr lang="en-US" sz="1100" dirty="0">
              <a:latin typeface="Times New Roman"/>
              <a:ea typeface="Times New Roman"/>
            </a:endParaRPr>
          </a:p>
          <a:p>
            <a:pPr marL="245110" indent="-245110" algn="justLow">
              <a:lnSpc>
                <a:spcPts val="2100"/>
              </a:lnSpc>
            </a:pPr>
            <a:r>
              <a:rPr lang="ar-IQ" sz="1200" baseline="30000" dirty="0" smtClean="0">
                <a:latin typeface="Times New Roman"/>
                <a:ea typeface="Times New Roman"/>
                <a:cs typeface="Simplified Arabic"/>
              </a:rPr>
              <a:t>(4)</a:t>
            </a:r>
            <a:r>
              <a:rPr lang="ar-IQ" sz="1200" dirty="0" smtClean="0">
                <a:latin typeface="Times New Roman"/>
                <a:ea typeface="Times New Roman"/>
                <a:cs typeface="Simplified Arabic"/>
              </a:rPr>
              <a:t> </a:t>
            </a:r>
            <a:r>
              <a:rPr lang="ar-SA" sz="1200" dirty="0" smtClean="0">
                <a:latin typeface="Times New Roman"/>
                <a:ea typeface="Times New Roman"/>
                <a:cs typeface="Simplified Arabic"/>
              </a:rPr>
              <a:t>  </a:t>
            </a:r>
            <a:r>
              <a:rPr lang="ar-SA" sz="1200" dirty="0">
                <a:latin typeface="Times New Roman"/>
                <a:ea typeface="Times New Roman"/>
                <a:cs typeface="Simplified Arabic"/>
              </a:rPr>
              <a:t>ينظر: أحكام القرآن للجصاص: 1/191.</a:t>
            </a:r>
            <a:endParaRPr lang="en-US" sz="900" dirty="0">
              <a:effectLst/>
              <a:latin typeface="Times New Roman"/>
              <a:ea typeface="Times New Roman"/>
            </a:endParaRPr>
          </a:p>
        </p:txBody>
      </p:sp>
      <p:sp>
        <p:nvSpPr>
          <p:cNvPr id="9" name="مربع نص 8"/>
          <p:cNvSpPr txBox="1"/>
          <p:nvPr/>
        </p:nvSpPr>
        <p:spPr>
          <a:xfrm>
            <a:off x="7956376" y="2355726"/>
            <a:ext cx="977729" cy="284691"/>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marL="457200" indent="-457200" algn="justLow"/>
            <a:r>
              <a:rPr lang="ar-SA" sz="1400" dirty="0">
                <a:solidFill>
                  <a:srgbClr val="000000"/>
                </a:solidFill>
                <a:latin typeface="Times New Roman"/>
                <a:ea typeface="Times New Roman"/>
                <a:cs typeface="Monotype Koufi"/>
              </a:rPr>
              <a:t>الرأي الراجح:</a:t>
            </a:r>
            <a:endParaRPr lang="en-US" sz="1100" dirty="0">
              <a:effectLst/>
              <a:latin typeface="Times New Roman"/>
              <a:ea typeface="Times New Roman"/>
            </a:endParaRPr>
          </a:p>
        </p:txBody>
      </p:sp>
      <p:sp>
        <p:nvSpPr>
          <p:cNvPr id="6" name="مربع نص 5"/>
          <p:cNvSpPr txBox="1"/>
          <p:nvPr/>
        </p:nvSpPr>
        <p:spPr>
          <a:xfrm>
            <a:off x="1123757" y="123478"/>
            <a:ext cx="8020243" cy="2177517"/>
          </a:xfrm>
          <a:prstGeom prst="rect">
            <a:avLst/>
          </a:prstGeom>
          <a:effectLst>
            <a:glow rad="63500">
              <a:schemeClr val="accent1">
                <a:satMod val="175000"/>
                <a:alpha val="40000"/>
              </a:schemeClr>
            </a:glow>
          </a:effectLst>
        </p:spPr>
        <p:style>
          <a:lnRef idx="1">
            <a:schemeClr val="accent2"/>
          </a:lnRef>
          <a:fillRef idx="2">
            <a:schemeClr val="accent2"/>
          </a:fillRef>
          <a:effectRef idx="1">
            <a:schemeClr val="accent2"/>
          </a:effectRef>
          <a:fontRef idx="minor">
            <a:schemeClr val="dk1"/>
          </a:fontRef>
        </p:style>
        <p:txBody>
          <a:bodyPr wrap="square" lIns="68579" tIns="34289" rIns="68579" bIns="34289" rtlCol="1">
            <a:spAutoFit/>
          </a:bodyPr>
          <a:lstStyle/>
          <a:p>
            <a:pPr algn="justLow"/>
            <a:r>
              <a:rPr lang="ar-SA" sz="1600" dirty="0" smtClean="0">
                <a:solidFill>
                  <a:srgbClr val="000000"/>
                </a:solidFill>
                <a:latin typeface="Times New Roman"/>
                <a:ea typeface="Times New Roman"/>
                <a:cs typeface="Simplified Arabic"/>
              </a:rPr>
              <a:t>3ـ</a:t>
            </a:r>
            <a:r>
              <a:rPr lang="ar-IQ" sz="1600" dirty="0" smtClean="0">
                <a:solidFill>
                  <a:srgbClr val="000000"/>
                </a:solidFill>
                <a:latin typeface="Times New Roman"/>
                <a:ea typeface="Times New Roman"/>
                <a:cs typeface="Simplified Arabic"/>
              </a:rPr>
              <a:t>    </a:t>
            </a:r>
            <a:r>
              <a:rPr lang="ar-SA" sz="1600" dirty="0" smtClean="0">
                <a:solidFill>
                  <a:srgbClr val="000000"/>
                </a:solidFill>
                <a:latin typeface="Times New Roman"/>
                <a:ea typeface="Times New Roman"/>
                <a:cs typeface="Simplified Arabic"/>
              </a:rPr>
              <a:t>إنَّها </a:t>
            </a:r>
            <a:r>
              <a:rPr lang="ar-SA" sz="1600" dirty="0">
                <a:solidFill>
                  <a:srgbClr val="000000"/>
                </a:solidFill>
                <a:latin typeface="Times New Roman"/>
                <a:ea typeface="Times New Roman"/>
                <a:cs typeface="Simplified Arabic"/>
              </a:rPr>
              <a:t>واجبة مرة واحدة، عن ابن سيرين </a:t>
            </a:r>
            <a:r>
              <a:rPr lang="ar-SA" sz="1600" b="1" baseline="30000" dirty="0" smtClean="0">
                <a:solidFill>
                  <a:srgbClr val="000000"/>
                </a:solidFill>
                <a:latin typeface="KFGQPC Uthman Taha Naskh"/>
                <a:ea typeface="Times New Roman"/>
                <a:cs typeface="Simplified Arabic"/>
              </a:rPr>
              <a:t>(</a:t>
            </a:r>
            <a:r>
              <a:rPr lang="ar-IQ" sz="1600" b="1" baseline="30000" dirty="0" smtClean="0">
                <a:solidFill>
                  <a:srgbClr val="000000"/>
                </a:solidFill>
                <a:latin typeface="KFGQPC Uthman Taha Naskh"/>
                <a:ea typeface="Times New Roman"/>
                <a:cs typeface="Simplified Arabic"/>
              </a:rPr>
              <a:t>1</a:t>
            </a:r>
            <a:r>
              <a:rPr lang="ar-SA" sz="1600" b="1" baseline="30000" dirty="0" smtClean="0">
                <a:solidFill>
                  <a:srgbClr val="000000"/>
                </a:solidFill>
                <a:latin typeface="KFGQPC Uthman Taha Naskh"/>
                <a:ea typeface="Times New Roman"/>
                <a:cs typeface="Simplified Arabic"/>
              </a:rPr>
              <a:t>)</a:t>
            </a:r>
            <a:r>
              <a:rPr lang="ar-SA" sz="1600" dirty="0" smtClean="0">
                <a:solidFill>
                  <a:srgbClr val="000000"/>
                </a:solidFill>
                <a:latin typeface="Times New Roman"/>
                <a:ea typeface="Times New Roman"/>
                <a:cs typeface="Simplified Arabic"/>
              </a:rPr>
              <a:t> </a:t>
            </a:r>
            <a:r>
              <a:rPr lang="ar-SA" sz="1600" dirty="0">
                <a:solidFill>
                  <a:srgbClr val="000000"/>
                </a:solidFill>
                <a:latin typeface="Times New Roman"/>
                <a:ea typeface="Times New Roman"/>
                <a:cs typeface="Simplified Arabic"/>
              </a:rPr>
              <a:t>(ت:110هـ)، إذا تعوذ مرة واحدة  في عمره فقد كفى في إسقاط الوجوب، أو قرأ </a:t>
            </a:r>
            <a:r>
              <a:rPr lang="ar-IQ" sz="1600" dirty="0">
                <a:solidFill>
                  <a:srgbClr val="000000"/>
                </a:solidFill>
                <a:latin typeface="Times New Roman"/>
                <a:ea typeface="Times New Roman"/>
                <a:cs typeface="Simplified Arabic"/>
              </a:rPr>
              <a:t> </a:t>
            </a:r>
            <a:r>
              <a:rPr lang="ar-IQ" sz="1600" b="1" dirty="0" smtClean="0">
                <a:solidFill>
                  <a:srgbClr val="000000"/>
                </a:solidFill>
                <a:latin typeface="Times New Roman"/>
                <a:ea typeface="Times New Roman"/>
                <a:cs typeface="QCF2BSML"/>
              </a:rPr>
              <a:t>ﱡ</a:t>
            </a:r>
            <a:r>
              <a:rPr lang="ar-IQ" sz="1600" b="1" dirty="0" smtClean="0">
                <a:solidFill>
                  <a:srgbClr val="000000"/>
                </a:solidFill>
                <a:latin typeface="Times New Roman"/>
                <a:ea typeface="Times New Roman"/>
                <a:cs typeface="QCF2001"/>
              </a:rPr>
              <a:t> </a:t>
            </a:r>
            <a:r>
              <a:rPr lang="ar-SA" sz="1600" b="1" dirty="0">
                <a:solidFill>
                  <a:srgbClr val="000000"/>
                </a:solidFill>
                <a:latin typeface="Times New Roman"/>
                <a:ea typeface="Times New Roman"/>
                <a:cs typeface="QCF2001"/>
              </a:rPr>
              <a:t>ﱁ ﱂ ﱃ ﱄ</a:t>
            </a:r>
            <a:r>
              <a:rPr lang="ar-IQ" sz="1600" b="1" dirty="0">
                <a:solidFill>
                  <a:srgbClr val="000000"/>
                </a:solidFill>
                <a:latin typeface="Times New Roman"/>
                <a:ea typeface="Times New Roman"/>
                <a:cs typeface="QCF2BSML"/>
              </a:rPr>
              <a:t>ﱠ</a:t>
            </a:r>
            <a:r>
              <a:rPr lang="ar-SA" sz="1600" dirty="0">
                <a:solidFill>
                  <a:srgbClr val="000000"/>
                </a:solidFill>
                <a:latin typeface="Times New Roman"/>
                <a:ea typeface="Times New Roman"/>
                <a:cs typeface="Simplified Arabic"/>
              </a:rPr>
              <a:t> </a:t>
            </a:r>
            <a:r>
              <a:rPr lang="ar-SA" sz="1600" dirty="0" smtClean="0">
                <a:solidFill>
                  <a:srgbClr val="000000"/>
                </a:solidFill>
                <a:latin typeface="Times New Roman"/>
                <a:ea typeface="Times New Roman"/>
                <a:cs typeface="Simplified Arabic"/>
              </a:rPr>
              <a:t>أجزأته</a:t>
            </a:r>
            <a:r>
              <a:rPr lang="ar-SA" sz="1600" baseline="300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2</a:t>
            </a:r>
            <a:r>
              <a:rPr lang="ar-SA" sz="1600" baseline="30000" dirty="0" smtClean="0">
                <a:solidFill>
                  <a:srgbClr val="000000"/>
                </a:solidFill>
                <a:latin typeface="Times New Roman"/>
                <a:ea typeface="Times New Roman"/>
                <a:cs typeface="Simplified Arabic"/>
              </a:rPr>
              <a:t>)</a:t>
            </a:r>
            <a:r>
              <a:rPr lang="ar-SA" sz="1600" dirty="0" smtClean="0">
                <a:solidFill>
                  <a:srgbClr val="000000"/>
                </a:solidFill>
                <a:latin typeface="Times New Roman"/>
                <a:ea typeface="Times New Roman"/>
                <a:cs typeface="Simplified Arabic"/>
              </a:rPr>
              <a:t>. </a:t>
            </a:r>
            <a:r>
              <a:rPr lang="ar-SA" sz="1600" dirty="0">
                <a:solidFill>
                  <a:srgbClr val="000000"/>
                </a:solidFill>
                <a:latin typeface="Times New Roman"/>
                <a:ea typeface="Times New Roman"/>
                <a:cs typeface="Simplified Arabic"/>
              </a:rPr>
              <a:t>وفي رواية عنه انه كان يستعيذ في كل </a:t>
            </a:r>
            <a:r>
              <a:rPr lang="ar-SA" sz="1600" dirty="0" smtClean="0">
                <a:solidFill>
                  <a:srgbClr val="000000"/>
                </a:solidFill>
                <a:latin typeface="Times New Roman"/>
                <a:ea typeface="Times New Roman"/>
                <a:cs typeface="Simplified Arabic"/>
              </a:rPr>
              <a:t>ركعة</a:t>
            </a:r>
            <a:r>
              <a:rPr lang="ar-SA" sz="1600" baseline="30000" dirty="0" smtClean="0">
                <a:solidFill>
                  <a:srgbClr val="000000"/>
                </a:solidFill>
                <a:latin typeface="Times New Roman"/>
                <a:ea typeface="Times New Roman"/>
                <a:cs typeface="Simplified Arabic"/>
              </a:rPr>
              <a:t>(</a:t>
            </a:r>
            <a:r>
              <a:rPr lang="ar-IQ" sz="1600" baseline="30000" dirty="0">
                <a:solidFill>
                  <a:srgbClr val="000000"/>
                </a:solidFill>
                <a:latin typeface="Times New Roman"/>
                <a:ea typeface="Times New Roman"/>
                <a:cs typeface="Simplified Arabic"/>
              </a:rPr>
              <a:t>3</a:t>
            </a:r>
            <a:r>
              <a:rPr lang="ar-SA" sz="1600" baseline="30000" dirty="0" smtClean="0">
                <a:solidFill>
                  <a:srgbClr val="000000"/>
                </a:solidFill>
                <a:latin typeface="Times New Roman"/>
                <a:ea typeface="Times New Roman"/>
                <a:cs typeface="Simplified Arabic"/>
              </a:rPr>
              <a:t>)</a:t>
            </a:r>
            <a:r>
              <a:rPr lang="ar-IQ" sz="1600" dirty="0" smtClean="0">
                <a:latin typeface="Times New Roman"/>
                <a:ea typeface="Times New Roman"/>
              </a:rPr>
              <a:t>.</a:t>
            </a:r>
          </a:p>
          <a:p>
            <a:pPr algn="justLow"/>
            <a:endParaRPr lang="en-US" sz="1400" dirty="0">
              <a:latin typeface="Times New Roman"/>
              <a:ea typeface="Times New Roman"/>
            </a:endParaRPr>
          </a:p>
          <a:p>
            <a:pPr marL="245110" indent="-245110" algn="justLow"/>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smtClean="0">
                <a:latin typeface="Simplified Arabic"/>
                <a:ea typeface="Times New Roman"/>
                <a:cs typeface="Simplified Arabic"/>
              </a:rPr>
              <a:t> </a:t>
            </a:r>
            <a:r>
              <a:rPr lang="ar-IQ" sz="1400" dirty="0">
                <a:latin typeface="Traditional Arabic"/>
                <a:ea typeface="Times New Roman"/>
                <a:cs typeface="Simplified Arabic"/>
              </a:rPr>
              <a:t>أبو بكر محمد بن سيرين البصري، الأنصاري بالولاء، كان ثقة مأمونًا عاليًا رفيعًا فقيهًا إمامًا كثير العلم ورعًا. وكان به صمم، وكان مولى أنس بن مالك،</a:t>
            </a:r>
            <a:r>
              <a:rPr lang="ar-IQ" sz="1400" dirty="0">
                <a:solidFill>
                  <a:srgbClr val="000000"/>
                </a:solidFill>
                <a:latin typeface="Traditional Arabic"/>
                <a:ea typeface="Times New Roman"/>
                <a:cs typeface="Simplified Arabic"/>
              </a:rPr>
              <a:t> روى عن مولاه أنس، وأبي قتادة، وأبي سعيد، وأبي هريرة</a:t>
            </a:r>
            <a:r>
              <a:rPr lang="ar-IQ" sz="1400" dirty="0">
                <a:latin typeface="Traditional Arabic"/>
                <a:ea typeface="Times New Roman"/>
                <a:cs typeface="Simplified Arabic"/>
              </a:rPr>
              <a:t> وغيرهم و</a:t>
            </a:r>
            <a:r>
              <a:rPr lang="ar-IQ" sz="1400" dirty="0">
                <a:solidFill>
                  <a:srgbClr val="000000"/>
                </a:solidFill>
                <a:latin typeface="Traditional Arabic"/>
                <a:ea typeface="Times New Roman"/>
                <a:cs typeface="Simplified Arabic"/>
              </a:rPr>
              <a:t>روى عنه قتادة بن دعامة، وخالد الحذاء</a:t>
            </a:r>
            <a:r>
              <a:rPr lang="ar-IQ" sz="1400" dirty="0">
                <a:latin typeface="Traditional Arabic"/>
                <a:ea typeface="Times New Roman"/>
                <a:cs typeface="Simplified Arabic"/>
              </a:rPr>
              <a:t> وغيرهم، مولده ووفاته في البصرة، مات سنة (110هـ). ينظر: الطبقات الكبرى: 7/ 143، طبقات الفقهاء: 88، تاريخ بغداد: 2/ 415، وفيات الأعيان: 4/ 181.</a:t>
            </a:r>
            <a:endParaRPr lang="en-US" sz="1400" dirty="0">
              <a:latin typeface="Times New Roman"/>
              <a:ea typeface="Times New Roman"/>
            </a:endParaRPr>
          </a:p>
          <a:p>
            <a:pPr marL="245110" indent="-245110" algn="justLow">
              <a:lnSpc>
                <a:spcPts val="2100"/>
              </a:lnSpc>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أحكام القرآن للجصاص: 1/191.</a:t>
            </a:r>
            <a:endParaRPr lang="en-US" sz="1400" dirty="0">
              <a:latin typeface="Times New Roman"/>
              <a:ea typeface="Times New Roman"/>
            </a:endParaRPr>
          </a:p>
          <a:p>
            <a:pPr marL="245110" indent="-245110">
              <a:lnSpc>
                <a:spcPts val="2100"/>
              </a:lnSpc>
            </a:pPr>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المحلى: 3/249 " قال ابن حزم: وكان ابن سيرين يستعيذ في كل ركعة ".</a:t>
            </a:r>
            <a:endParaRPr lang="en-US" sz="1400" dirty="0">
              <a:effectLst/>
              <a:latin typeface="Times New Roman"/>
              <a:ea typeface="Times New Roman"/>
            </a:endParaRPr>
          </a:p>
        </p:txBody>
      </p:sp>
      <p:sp>
        <p:nvSpPr>
          <p:cNvPr id="8" name="مربع نص 7"/>
          <p:cNvSpPr txBox="1"/>
          <p:nvPr/>
        </p:nvSpPr>
        <p:spPr>
          <a:xfrm>
            <a:off x="6564153" y="3651870"/>
            <a:ext cx="2544427" cy="377024"/>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SA" sz="2000" dirty="0">
                <a:solidFill>
                  <a:srgbClr val="000000"/>
                </a:solidFill>
                <a:latin typeface="Times New Roman"/>
                <a:ea typeface="Times New Roman"/>
                <a:cs typeface="Monotype Koufi"/>
              </a:rPr>
              <a:t>صيغة </a:t>
            </a:r>
            <a:r>
              <a:rPr lang="ar-SA" sz="2000" dirty="0" smtClean="0">
                <a:solidFill>
                  <a:srgbClr val="000000"/>
                </a:solidFill>
                <a:latin typeface="Times New Roman"/>
                <a:ea typeface="Times New Roman"/>
                <a:cs typeface="Monotype Koufi"/>
              </a:rPr>
              <a:t>الا</a:t>
            </a:r>
            <a:r>
              <a:rPr lang="ar-IQ" sz="2000" dirty="0" smtClean="0">
                <a:solidFill>
                  <a:srgbClr val="000000"/>
                </a:solidFill>
                <a:latin typeface="Times New Roman"/>
                <a:ea typeface="Times New Roman"/>
                <a:cs typeface="Monotype Koufi"/>
              </a:rPr>
              <a:t> </a:t>
            </a:r>
            <a:r>
              <a:rPr lang="ar-SA" sz="2000" dirty="0" err="1" smtClean="0">
                <a:solidFill>
                  <a:srgbClr val="000000"/>
                </a:solidFill>
                <a:latin typeface="Times New Roman"/>
                <a:ea typeface="Times New Roman"/>
                <a:cs typeface="Monotype Koufi"/>
              </a:rPr>
              <a:t>ستعاذة</a:t>
            </a:r>
            <a:r>
              <a:rPr lang="ar-SA" sz="2000" dirty="0">
                <a:solidFill>
                  <a:srgbClr val="000000"/>
                </a:solidFill>
                <a:latin typeface="Times New Roman"/>
                <a:ea typeface="Times New Roman"/>
                <a:cs typeface="Monotype Koufi"/>
              </a:rPr>
              <a:t>:</a:t>
            </a:r>
            <a:endParaRPr lang="en-US" sz="1600" dirty="0">
              <a:effectLst/>
              <a:latin typeface="Times New Roman"/>
              <a:ea typeface="Times New Roman"/>
            </a:endParaRPr>
          </a:p>
        </p:txBody>
      </p:sp>
      <p:sp>
        <p:nvSpPr>
          <p:cNvPr id="14" name="مستطيل 13"/>
          <p:cNvSpPr/>
          <p:nvPr/>
        </p:nvSpPr>
        <p:spPr>
          <a:xfrm>
            <a:off x="2090070" y="4227934"/>
            <a:ext cx="6897946" cy="830995"/>
          </a:xfrm>
          <a:prstGeom prst="rect">
            <a:avLst/>
          </a:prstGeom>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indent="457200" algn="justLow"/>
            <a:r>
              <a:rPr lang="ar-SA" sz="1600" dirty="0">
                <a:solidFill>
                  <a:srgbClr val="000000"/>
                </a:solidFill>
                <a:latin typeface="Simplified Arabic"/>
                <a:ea typeface="Times New Roman"/>
                <a:cs typeface="Simplified Arabic"/>
              </a:rPr>
              <a:t>" المختار لجميع القراء في صيغتها: </a:t>
            </a:r>
            <a:r>
              <a:rPr lang="ar-SA" sz="1600" dirty="0">
                <a:solidFill>
                  <a:srgbClr val="000000"/>
                </a:solidFill>
                <a:latin typeface="Times New Roman"/>
                <a:ea typeface="Times New Roman"/>
                <a:cs typeface="QCF2BSML"/>
              </a:rPr>
              <a:t>ﭷﭐﭸﭐﭹﭐﭺﭐﭻ </a:t>
            </a:r>
            <a:r>
              <a:rPr lang="ar-SA" sz="1600" dirty="0">
                <a:solidFill>
                  <a:srgbClr val="000000"/>
                </a:solidFill>
                <a:latin typeface="Simplified Arabic"/>
                <a:ea typeface="Times New Roman"/>
                <a:cs typeface="Simplified Arabic"/>
              </a:rPr>
              <a:t> لأنها الصيغة الواردة في سورة </a:t>
            </a:r>
            <a:r>
              <a:rPr lang="ar-SA" sz="1600" dirty="0" smtClean="0">
                <a:solidFill>
                  <a:srgbClr val="000000"/>
                </a:solidFill>
                <a:latin typeface="Simplified Arabic"/>
                <a:ea typeface="Times New Roman"/>
                <a:cs typeface="Simplified Arabic"/>
              </a:rPr>
              <a:t>النحل"</a:t>
            </a:r>
            <a:r>
              <a:rPr lang="ar-SA" sz="1600" baseline="30000" dirty="0" smtClean="0">
                <a:solidFill>
                  <a:srgbClr val="000000"/>
                </a:solidFill>
                <a:latin typeface="Simplified Arabic"/>
                <a:ea typeface="Times New Roman"/>
                <a:cs typeface="Simplified Arabic"/>
              </a:rPr>
              <a:t>(</a:t>
            </a:r>
            <a:r>
              <a:rPr lang="ar-IQ" sz="1600" baseline="30000" dirty="0">
                <a:solidFill>
                  <a:srgbClr val="000000"/>
                </a:solidFill>
                <a:latin typeface="Simplified Arabic"/>
                <a:ea typeface="Times New Roman"/>
                <a:cs typeface="Simplified Arabic"/>
              </a:rPr>
              <a:t>4</a:t>
            </a:r>
            <a:r>
              <a:rPr lang="ar-SA" sz="1600" baseline="30000" dirty="0" smtClean="0">
                <a:solidFill>
                  <a:srgbClr val="000000"/>
                </a:solidFill>
                <a:latin typeface="Simplified Arabic"/>
                <a:ea typeface="Times New Roman"/>
                <a:cs typeface="Simplified Arabic"/>
              </a:rPr>
              <a:t>)</a:t>
            </a:r>
            <a:r>
              <a:rPr lang="ar-SA" sz="1600" dirty="0" smtClean="0">
                <a:solidFill>
                  <a:srgbClr val="000000"/>
                </a:solidFill>
                <a:latin typeface="Simplified Arabic"/>
                <a:ea typeface="Times New Roman"/>
                <a:cs typeface="Simplified Arabic"/>
              </a:rPr>
              <a:t>.</a:t>
            </a:r>
            <a:r>
              <a:rPr lang="ar-SA" sz="1600" dirty="0">
                <a:solidFill>
                  <a:srgbClr val="000000"/>
                </a:solidFill>
                <a:latin typeface="Simplified Arabic"/>
                <a:ea typeface="Times New Roman"/>
                <a:cs typeface="Simplified Arabic"/>
              </a:rPr>
              <a:t> </a:t>
            </a:r>
            <a:endParaRPr lang="en-US" sz="1600" dirty="0">
              <a:latin typeface="Times New Roman"/>
              <a:ea typeface="Times New Roman"/>
            </a:endParaRPr>
          </a:p>
          <a:p>
            <a:pPr marL="245110" indent="-245110" algn="justLow">
              <a:lnSpc>
                <a:spcPts val="2100"/>
              </a:lnSpc>
            </a:pPr>
            <a:r>
              <a:rPr lang="ar-IQ" sz="1400" baseline="30000" dirty="0" smtClean="0">
                <a:latin typeface="Times New Roman"/>
                <a:ea typeface="Times New Roman"/>
                <a:cs typeface="Simplified Arabic"/>
              </a:rPr>
              <a:t>(4)</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المهذب</a:t>
            </a:r>
            <a:r>
              <a:rPr lang="ar-IQ" sz="1400" dirty="0">
                <a:latin typeface="Traditional Arabic"/>
                <a:ea typeface="Times New Roman"/>
                <a:cs typeface="Simplified Arabic"/>
              </a:rPr>
              <a:t> في القراءات العشر</a:t>
            </a:r>
            <a:r>
              <a:rPr lang="ar-SA" sz="1400" dirty="0">
                <a:latin typeface="Times New Roman"/>
                <a:ea typeface="Times New Roman"/>
                <a:cs typeface="Simplified Arabic"/>
              </a:rPr>
              <a:t>: 30.</a:t>
            </a:r>
            <a:endParaRPr lang="en-US" sz="1400"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16" dur="1000" fill="hold"/>
                                        <p:tgtEl>
                                          <p:spTgt spid="9"/>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5"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35" dur="1000" fill="hold"/>
                                        <p:tgtEl>
                                          <p:spTgt spid="8"/>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23" presetClass="entr" presetSubtype="16"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500" fill="hold"/>
                                        <p:tgtEl>
                                          <p:spTgt spid="14"/>
                                        </p:tgtEl>
                                        <p:attrNameLst>
                                          <p:attrName>ppt_w</p:attrName>
                                        </p:attrNameLst>
                                      </p:cBhvr>
                                      <p:tavLst>
                                        <p:tav tm="0">
                                          <p:val>
                                            <p:fltVal val="0"/>
                                          </p:val>
                                        </p:tav>
                                        <p:tav tm="100000">
                                          <p:val>
                                            <p:strVal val="#ppt_w"/>
                                          </p:val>
                                        </p:tav>
                                      </p:tavLst>
                                    </p:anim>
                                    <p:anim calcmode="lin" valueType="num">
                                      <p:cBhvr>
                                        <p:cTn id="45" dur="500" fill="hold"/>
                                        <p:tgtEl>
                                          <p:spTgt spid="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6" grpId="0" animBg="1"/>
      <p:bldP spid="8" grpId="0" animBg="1"/>
      <p:bldP spid="14"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975</TotalTime>
  <Words>298</Words>
  <Application>Microsoft Office PowerPoint</Application>
  <PresentationFormat>عرض على الشاشة (9:16)‏</PresentationFormat>
  <Paragraphs>29</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65</cp:revision>
  <dcterms:created xsi:type="dcterms:W3CDTF">2018-09-14T18:51:34Z</dcterms:created>
  <dcterms:modified xsi:type="dcterms:W3CDTF">2020-03-07T20:53:07Z</dcterms:modified>
</cp:coreProperties>
</file>