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7" r:id="rId1"/>
  </p:sldMasterIdLst>
  <p:sldIdLst>
    <p:sldId id="268" r:id="rId2"/>
    <p:sldId id="269" r:id="rId3"/>
    <p:sldId id="271" r:id="rId4"/>
    <p:sldId id="272" r:id="rId5"/>
    <p:sldId id="273" r:id="rId6"/>
  </p:sldIdLst>
  <p:sldSz cx="9144000" cy="5143500" type="screen16x9"/>
  <p:notesSz cx="6858000" cy="9144000"/>
  <p:defaultTextStyle>
    <a:defPPr>
      <a:defRPr lang="ar-AE"/>
    </a:defPPr>
    <a:lvl1pPr marL="0" algn="r" defTabSz="914355" rtl="1" eaLnBrk="1" latinLnBrk="0" hangingPunct="1">
      <a:defRPr sz="1800" kern="1200">
        <a:solidFill>
          <a:schemeClr val="tx1"/>
        </a:solidFill>
        <a:latin typeface="+mn-lt"/>
        <a:ea typeface="+mn-ea"/>
        <a:cs typeface="+mn-cs"/>
      </a:defRPr>
    </a:lvl1pPr>
    <a:lvl2pPr marL="457178" algn="r" defTabSz="914355" rtl="1" eaLnBrk="1" latinLnBrk="0" hangingPunct="1">
      <a:defRPr sz="1800" kern="1200">
        <a:solidFill>
          <a:schemeClr val="tx1"/>
        </a:solidFill>
        <a:latin typeface="+mn-lt"/>
        <a:ea typeface="+mn-ea"/>
        <a:cs typeface="+mn-cs"/>
      </a:defRPr>
    </a:lvl2pPr>
    <a:lvl3pPr marL="914355" algn="r" defTabSz="914355" rtl="1" eaLnBrk="1" latinLnBrk="0" hangingPunct="1">
      <a:defRPr sz="1800" kern="1200">
        <a:solidFill>
          <a:schemeClr val="tx1"/>
        </a:solidFill>
        <a:latin typeface="+mn-lt"/>
        <a:ea typeface="+mn-ea"/>
        <a:cs typeface="+mn-cs"/>
      </a:defRPr>
    </a:lvl3pPr>
    <a:lvl4pPr marL="1371532" algn="r" defTabSz="914355" rtl="1" eaLnBrk="1" latinLnBrk="0" hangingPunct="1">
      <a:defRPr sz="1800" kern="1200">
        <a:solidFill>
          <a:schemeClr val="tx1"/>
        </a:solidFill>
        <a:latin typeface="+mn-lt"/>
        <a:ea typeface="+mn-ea"/>
        <a:cs typeface="+mn-cs"/>
      </a:defRPr>
    </a:lvl4pPr>
    <a:lvl5pPr marL="1828709" algn="r" defTabSz="914355" rtl="1" eaLnBrk="1" latinLnBrk="0" hangingPunct="1">
      <a:defRPr sz="1800" kern="1200">
        <a:solidFill>
          <a:schemeClr val="tx1"/>
        </a:solidFill>
        <a:latin typeface="+mn-lt"/>
        <a:ea typeface="+mn-ea"/>
        <a:cs typeface="+mn-cs"/>
      </a:defRPr>
    </a:lvl5pPr>
    <a:lvl6pPr marL="2285886" algn="r" defTabSz="914355" rtl="1" eaLnBrk="1" latinLnBrk="0" hangingPunct="1">
      <a:defRPr sz="1800" kern="1200">
        <a:solidFill>
          <a:schemeClr val="tx1"/>
        </a:solidFill>
        <a:latin typeface="+mn-lt"/>
        <a:ea typeface="+mn-ea"/>
        <a:cs typeface="+mn-cs"/>
      </a:defRPr>
    </a:lvl6pPr>
    <a:lvl7pPr marL="2743064" algn="r" defTabSz="914355" rtl="1" eaLnBrk="1" latinLnBrk="0" hangingPunct="1">
      <a:defRPr sz="1800" kern="1200">
        <a:solidFill>
          <a:schemeClr val="tx1"/>
        </a:solidFill>
        <a:latin typeface="+mn-lt"/>
        <a:ea typeface="+mn-ea"/>
        <a:cs typeface="+mn-cs"/>
      </a:defRPr>
    </a:lvl7pPr>
    <a:lvl8pPr marL="3200240" algn="r" defTabSz="914355" rtl="1" eaLnBrk="1" latinLnBrk="0" hangingPunct="1">
      <a:defRPr sz="1800" kern="1200">
        <a:solidFill>
          <a:schemeClr val="tx1"/>
        </a:solidFill>
        <a:latin typeface="+mn-lt"/>
        <a:ea typeface="+mn-ea"/>
        <a:cs typeface="+mn-cs"/>
      </a:defRPr>
    </a:lvl8pPr>
    <a:lvl9pPr marL="3657418" algn="r" defTabSz="914355"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121" d="100"/>
          <a:sy n="121" d="100"/>
        </p:scale>
        <p:origin x="-90" y="-5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1941910" y="1885950"/>
            <a:ext cx="6686549" cy="1697086"/>
          </a:xfrm>
        </p:spPr>
        <p:txBody>
          <a:bodyPr anchor="b">
            <a:normAutofit/>
          </a:bodyPr>
          <a:lstStyle>
            <a:lvl1pPr>
              <a:defRPr sz="4100"/>
            </a:lvl1pPr>
          </a:lstStyle>
          <a:p>
            <a:r>
              <a:rPr lang="ar-SA"/>
              <a:t>انقر لتحرير نمط العنوان الرئيسي</a:t>
            </a:r>
            <a:endParaRPr lang="en-US" dirty="0"/>
          </a:p>
        </p:txBody>
      </p:sp>
      <p:sp>
        <p:nvSpPr>
          <p:cNvPr id="3" name="Subtitle 2"/>
          <p:cNvSpPr>
            <a:spLocks noGrp="1"/>
          </p:cNvSpPr>
          <p:nvPr>
            <p:ph type="subTitle" idx="1"/>
          </p:nvPr>
        </p:nvSpPr>
        <p:spPr>
          <a:xfrm>
            <a:off x="1941910" y="3583035"/>
            <a:ext cx="6686549" cy="844712"/>
          </a:xfrm>
        </p:spPr>
        <p:txBody>
          <a:bodyPr anchor="t"/>
          <a:lstStyle>
            <a:lvl1pPr marL="0" indent="0" algn="l">
              <a:buNone/>
              <a:defRPr>
                <a:solidFill>
                  <a:schemeClr val="tx1">
                    <a:lumMod val="65000"/>
                    <a:lumOff val="3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ar-SA"/>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54D3F877-0FF9-432D-AB52-28C2482279E8}" type="datetime1">
              <a:rPr lang="en-US" smtClean="0">
                <a:solidFill>
                  <a:prstClr val="black">
                    <a:tint val="75000"/>
                  </a:prstClr>
                </a:solidFill>
              </a:rPr>
              <a:pPr/>
              <a:t>3/8/2020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7" name="Freeform 6"/>
          <p:cNvSpPr/>
          <p:nvPr/>
        </p:nvSpPr>
        <p:spPr bwMode="auto">
          <a:xfrm>
            <a:off x="0" y="3242858"/>
            <a:ext cx="1308489" cy="583942"/>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398860" y="3397155"/>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07984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941910" y="457200"/>
            <a:ext cx="6686549" cy="2337780"/>
          </a:xfrm>
        </p:spPr>
        <p:txBody>
          <a:bodyPr anchor="ctr">
            <a:normAutofit/>
          </a:bodyPr>
          <a:lstStyle>
            <a:lvl1pPr algn="l">
              <a:defRPr sz="3600" b="0" cap="none"/>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1941910" y="3265535"/>
            <a:ext cx="6686549" cy="1166898"/>
          </a:xfrm>
        </p:spPr>
        <p:txBody>
          <a:bodyPr anchor="ctr">
            <a:normAutofit/>
          </a:bodyPr>
          <a:lstStyle>
            <a:lvl1pPr marL="0" indent="0" algn="l">
              <a:buNone/>
              <a:defRPr sz="1400">
                <a:solidFill>
                  <a:schemeClr val="tx1">
                    <a:lumMod val="65000"/>
                    <a:lumOff val="35000"/>
                  </a:schemeClr>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ar-SA"/>
              <a:t>تحرير أنماط النص الرئيسي</a:t>
            </a:r>
          </a:p>
        </p:txBody>
      </p:sp>
      <p:sp>
        <p:nvSpPr>
          <p:cNvPr id="4" name="Date Placeholder 3"/>
          <p:cNvSpPr>
            <a:spLocks noGrp="1"/>
          </p:cNvSpPr>
          <p:nvPr>
            <p:ph type="dt" sz="half" idx="10"/>
          </p:nvPr>
        </p:nvSpPr>
        <p:spPr/>
        <p:txBody>
          <a:bodyPr/>
          <a:lstStyle/>
          <a:p>
            <a:fld id="{15243E15-75D7-4ACD-AA5D-DC0B7691C824}" type="datetime1">
              <a:rPr lang="en-US" smtClean="0">
                <a:solidFill>
                  <a:prstClr val="black">
                    <a:tint val="75000"/>
                  </a:prstClr>
                </a:solidFill>
              </a:rPr>
              <a:pPr/>
              <a:t>3/8/2020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238363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433105"/>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17813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137462" y="457200"/>
            <a:ext cx="6295445" cy="2171700"/>
          </a:xfrm>
        </p:spPr>
        <p:txBody>
          <a:bodyPr anchor="ctr">
            <a:normAutofit/>
          </a:bodyPr>
          <a:lstStyle>
            <a:lvl1pPr algn="l">
              <a:defRPr sz="3600" b="0" cap="none"/>
            </a:lvl1pPr>
          </a:lstStyle>
          <a:p>
            <a:r>
              <a:rPr lang="ar-SA"/>
              <a:t>انقر لتحرير نمط العنوان الرئيسي</a:t>
            </a:r>
            <a:endParaRPr lang="en-US" dirty="0"/>
          </a:p>
        </p:txBody>
      </p:sp>
      <p:sp>
        <p:nvSpPr>
          <p:cNvPr id="13" name="Text Placeholder 9"/>
          <p:cNvSpPr>
            <a:spLocks noGrp="1"/>
          </p:cNvSpPr>
          <p:nvPr>
            <p:ph type="body" sz="quarter" idx="13"/>
          </p:nvPr>
        </p:nvSpPr>
        <p:spPr>
          <a:xfrm>
            <a:off x="2456259" y="2628900"/>
            <a:ext cx="5652416" cy="28575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ar-SA"/>
              <a:t>تحرير أنماط النص الرئيسي</a:t>
            </a:r>
          </a:p>
        </p:txBody>
      </p:sp>
      <p:sp>
        <p:nvSpPr>
          <p:cNvPr id="3" name="Text Placeholder 2"/>
          <p:cNvSpPr>
            <a:spLocks noGrp="1"/>
          </p:cNvSpPr>
          <p:nvPr>
            <p:ph type="body" idx="1"/>
          </p:nvPr>
        </p:nvSpPr>
        <p:spPr>
          <a:xfrm>
            <a:off x="1941910" y="3265535"/>
            <a:ext cx="6686549" cy="1166898"/>
          </a:xfrm>
        </p:spPr>
        <p:txBody>
          <a:bodyPr anchor="ctr">
            <a:normAutofit/>
          </a:bodyPr>
          <a:lstStyle>
            <a:lvl1pPr marL="0" indent="0" algn="l">
              <a:buNone/>
              <a:defRPr sz="1400">
                <a:solidFill>
                  <a:schemeClr val="tx1">
                    <a:lumMod val="65000"/>
                    <a:lumOff val="35000"/>
                  </a:schemeClr>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ar-SA"/>
              <a:t>تحرير أنماط النص الرئيسي</a:t>
            </a:r>
          </a:p>
        </p:txBody>
      </p:sp>
      <p:sp>
        <p:nvSpPr>
          <p:cNvPr id="4" name="Date Placeholder 3"/>
          <p:cNvSpPr>
            <a:spLocks noGrp="1"/>
          </p:cNvSpPr>
          <p:nvPr>
            <p:ph type="dt" sz="half" idx="10"/>
          </p:nvPr>
        </p:nvSpPr>
        <p:spPr/>
        <p:txBody>
          <a:bodyPr/>
          <a:lstStyle/>
          <a:p>
            <a:fld id="{16707F4B-5795-4C96-82E8-418085B84C03}" type="datetime1">
              <a:rPr lang="en-US" smtClean="0">
                <a:solidFill>
                  <a:prstClr val="black">
                    <a:tint val="75000"/>
                  </a:prstClr>
                </a:solidFill>
              </a:rPr>
              <a:pPr/>
              <a:t>3/8/2020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3141" y="238363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433105"/>
            <a:ext cx="584825" cy="273844"/>
          </a:xfrm>
        </p:spPr>
        <p:txBody>
          <a:bodyPr/>
          <a:lstStyle/>
          <a:p>
            <a:fld id="{D57F1E4F-1CFF-5643-939E-217C01CDF565}" type="slidenum">
              <a:rPr lang="en-US" smtClean="0"/>
              <a:pPr/>
              <a:t>‹#›</a:t>
            </a:fld>
            <a:endParaRPr lang="en-US" dirty="0"/>
          </a:p>
        </p:txBody>
      </p:sp>
      <p:sp>
        <p:nvSpPr>
          <p:cNvPr id="14" name="TextBox 13"/>
          <p:cNvSpPr txBox="1"/>
          <p:nvPr/>
        </p:nvSpPr>
        <p:spPr>
          <a:xfrm>
            <a:off x="1850739" y="486004"/>
            <a:ext cx="457200" cy="438582"/>
          </a:xfrm>
          <a:prstGeom prst="rect">
            <a:avLst/>
          </a:prstGeom>
        </p:spPr>
        <p:txBody>
          <a:bodyPr vert="horz" lIns="68580" tIns="34290" rIns="68580" bIns="34290" rtlCol="0" anchor="ctr">
            <a:noAutofit/>
          </a:bodyPr>
          <a:lstStyle/>
          <a:p>
            <a:pPr algn="l" defTabSz="342900" rtl="0"/>
            <a:r>
              <a:rPr lang="en-US" sz="6000" dirty="0">
                <a:ln w="3175" cmpd="sng">
                  <a:noFill/>
                </a:ln>
                <a:solidFill>
                  <a:srgbClr val="0F6FC6"/>
                </a:solidFill>
                <a:latin typeface="Arial"/>
              </a:rPr>
              <a:t>“</a:t>
            </a:r>
          </a:p>
        </p:txBody>
      </p:sp>
      <p:sp>
        <p:nvSpPr>
          <p:cNvPr id="15" name="TextBox 14"/>
          <p:cNvSpPr txBox="1"/>
          <p:nvPr/>
        </p:nvSpPr>
        <p:spPr>
          <a:xfrm>
            <a:off x="8336139" y="2178980"/>
            <a:ext cx="457200" cy="438582"/>
          </a:xfrm>
          <a:prstGeom prst="rect">
            <a:avLst/>
          </a:prstGeom>
        </p:spPr>
        <p:txBody>
          <a:bodyPr vert="horz" lIns="68580" tIns="34290" rIns="68580" bIns="34290" rtlCol="0" anchor="ctr">
            <a:noAutofit/>
          </a:bodyPr>
          <a:lstStyle/>
          <a:p>
            <a:pPr algn="l" defTabSz="342900" rtl="0"/>
            <a:r>
              <a:rPr lang="en-US" sz="6000" dirty="0">
                <a:ln w="3175" cmpd="sng">
                  <a:noFill/>
                </a:ln>
                <a:solidFill>
                  <a:srgbClr val="0F6FC6"/>
                </a:solidFill>
                <a:latin typeface="Arial"/>
              </a:rPr>
              <a:t>”</a:t>
            </a:r>
          </a:p>
        </p:txBody>
      </p:sp>
    </p:spTree>
    <p:extLst>
      <p:ext uri="{BB962C8B-B14F-4D97-AF65-F5344CB8AC3E}">
        <p14:creationId xmlns:p14="http://schemas.microsoft.com/office/powerpoint/2010/main" val="4177714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941910" y="1828800"/>
            <a:ext cx="6686550" cy="2043634"/>
          </a:xfrm>
        </p:spPr>
        <p:txBody>
          <a:bodyPr anchor="b">
            <a:normAutofit/>
          </a:bodyPr>
          <a:lstStyle>
            <a:lvl1pPr algn="l">
              <a:defRPr sz="3600" b="0"/>
            </a:lvl1pPr>
          </a:lstStyle>
          <a:p>
            <a:r>
              <a:rPr lang="ar-SA"/>
              <a:t>انقر لتحرير نمط العنوان الرئيسي</a:t>
            </a:r>
            <a:endParaRPr lang="en-US" dirty="0"/>
          </a:p>
        </p:txBody>
      </p:sp>
      <p:sp>
        <p:nvSpPr>
          <p:cNvPr id="4" name="Text Placeholder 3"/>
          <p:cNvSpPr>
            <a:spLocks noGrp="1"/>
          </p:cNvSpPr>
          <p:nvPr>
            <p:ph type="body" sz="half" idx="2"/>
          </p:nvPr>
        </p:nvSpPr>
        <p:spPr>
          <a:xfrm>
            <a:off x="1941910" y="3886200"/>
            <a:ext cx="6686550" cy="547217"/>
          </a:xfrm>
        </p:spPr>
        <p:txBody>
          <a:bodyPr vert="horz" lIns="68580" tIns="34290" rIns="68580" bIns="34290" rtlCol="0" anchor="t">
            <a:normAutofit/>
          </a:bodyPr>
          <a:lstStyle>
            <a:lvl1pPr>
              <a:buNone/>
              <a:defRPr lang="en-US">
                <a:solidFill>
                  <a:schemeClr val="tx1">
                    <a:lumMod val="65000"/>
                    <a:lumOff val="35000"/>
                  </a:schemeClr>
                </a:solidFill>
              </a:defRPr>
            </a:lvl1pPr>
          </a:lstStyle>
          <a:p>
            <a:pPr marL="0" lvl="0" indent="0">
              <a:buNone/>
            </a:pPr>
            <a:r>
              <a:rPr lang="ar-SA"/>
              <a:t>تحرير أنماط النص الرئيسي</a:t>
            </a:r>
          </a:p>
        </p:txBody>
      </p:sp>
      <p:sp>
        <p:nvSpPr>
          <p:cNvPr id="5" name="Date Placeholder 4"/>
          <p:cNvSpPr>
            <a:spLocks noGrp="1"/>
          </p:cNvSpPr>
          <p:nvPr>
            <p:ph type="dt" sz="half" idx="10"/>
          </p:nvPr>
        </p:nvSpPr>
        <p:spPr/>
        <p:txBody>
          <a:bodyPr/>
          <a:lstStyle/>
          <a:p>
            <a:fld id="{52BAC0F9-924D-417A-86F7-67D88CB38088}" type="datetime1">
              <a:rPr lang="en-US" smtClean="0">
                <a:solidFill>
                  <a:prstClr val="black">
                    <a:tint val="75000"/>
                  </a:prstClr>
                </a:solidFill>
              </a:rPr>
              <a:pPr/>
              <a:t>3/8/2020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037169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137462" y="457200"/>
            <a:ext cx="6295445" cy="2171700"/>
          </a:xfrm>
        </p:spPr>
        <p:txBody>
          <a:bodyPr anchor="ctr">
            <a:normAutofit/>
          </a:bodyPr>
          <a:lstStyle>
            <a:lvl1pPr algn="l">
              <a:defRPr sz="3600" b="0" cap="none"/>
            </a:lvl1pPr>
          </a:lstStyle>
          <a:p>
            <a:r>
              <a:rPr lang="ar-SA"/>
              <a:t>انقر لتحرير نمط العنوان الرئيسي</a:t>
            </a:r>
            <a:endParaRPr lang="en-US" dirty="0"/>
          </a:p>
        </p:txBody>
      </p:sp>
      <p:sp>
        <p:nvSpPr>
          <p:cNvPr id="21" name="Text Placeholder 9"/>
          <p:cNvSpPr>
            <a:spLocks noGrp="1"/>
          </p:cNvSpPr>
          <p:nvPr>
            <p:ph type="body" sz="quarter" idx="13"/>
          </p:nvPr>
        </p:nvSpPr>
        <p:spPr>
          <a:xfrm>
            <a:off x="1941909" y="3257550"/>
            <a:ext cx="6686550" cy="62865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ar-SA"/>
              <a:t>تحرير أنماط النص الرئيسي</a:t>
            </a:r>
          </a:p>
        </p:txBody>
      </p:sp>
      <p:sp>
        <p:nvSpPr>
          <p:cNvPr id="4" name="Text Placeholder 3"/>
          <p:cNvSpPr>
            <a:spLocks noGrp="1"/>
          </p:cNvSpPr>
          <p:nvPr>
            <p:ph type="body" sz="half" idx="2"/>
          </p:nvPr>
        </p:nvSpPr>
        <p:spPr>
          <a:xfrm>
            <a:off x="1941910" y="3886200"/>
            <a:ext cx="6686550" cy="547217"/>
          </a:xfrm>
        </p:spPr>
        <p:txBody>
          <a:bodyPr vert="horz" lIns="68580" tIns="34290" rIns="68580" bIns="34290" rtlCol="0" anchor="t">
            <a:normAutofit/>
          </a:bodyPr>
          <a:lstStyle>
            <a:lvl1pPr>
              <a:buNone/>
              <a:defRPr lang="en-US">
                <a:solidFill>
                  <a:schemeClr val="tx1">
                    <a:lumMod val="65000"/>
                    <a:lumOff val="35000"/>
                  </a:schemeClr>
                </a:solidFill>
              </a:defRPr>
            </a:lvl1pPr>
          </a:lstStyle>
          <a:p>
            <a:pPr marL="0" lvl="0" indent="0">
              <a:buNone/>
            </a:pPr>
            <a:r>
              <a:rPr lang="ar-SA"/>
              <a:t>تحرير أنماط النص الرئيسي</a:t>
            </a:r>
          </a:p>
        </p:txBody>
      </p:sp>
      <p:sp>
        <p:nvSpPr>
          <p:cNvPr id="5" name="Date Placeholder 4"/>
          <p:cNvSpPr>
            <a:spLocks noGrp="1"/>
          </p:cNvSpPr>
          <p:nvPr>
            <p:ph type="dt" sz="half" idx="10"/>
          </p:nvPr>
        </p:nvSpPr>
        <p:spPr/>
        <p:txBody>
          <a:bodyPr/>
          <a:lstStyle/>
          <a:p>
            <a:fld id="{479EB006-26E3-4106-A218-A25462DF4867}" type="datetime1">
              <a:rPr lang="en-US" smtClean="0">
                <a:solidFill>
                  <a:prstClr val="black">
                    <a:tint val="75000"/>
                  </a:prstClr>
                </a:solidFill>
              </a:rPr>
              <a:pPr/>
              <a:t>3/8/2020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D57F1E4F-1CFF-5643-939E-217C01CDF565}" type="slidenum">
              <a:rPr lang="en-US" smtClean="0"/>
              <a:pPr/>
              <a:t>‹#›</a:t>
            </a:fld>
            <a:endParaRPr lang="en-US" dirty="0"/>
          </a:p>
        </p:txBody>
      </p:sp>
      <p:sp>
        <p:nvSpPr>
          <p:cNvPr id="17" name="TextBox 16"/>
          <p:cNvSpPr txBox="1"/>
          <p:nvPr/>
        </p:nvSpPr>
        <p:spPr>
          <a:xfrm>
            <a:off x="1850739" y="486004"/>
            <a:ext cx="457200" cy="438582"/>
          </a:xfrm>
          <a:prstGeom prst="rect">
            <a:avLst/>
          </a:prstGeom>
        </p:spPr>
        <p:txBody>
          <a:bodyPr vert="horz" lIns="68580" tIns="34290" rIns="68580" bIns="34290" rtlCol="0" anchor="ctr">
            <a:noAutofit/>
          </a:bodyPr>
          <a:lstStyle/>
          <a:p>
            <a:pPr algn="l" defTabSz="342900" rtl="0"/>
            <a:r>
              <a:rPr lang="en-US" sz="6000" dirty="0">
                <a:ln w="3175" cmpd="sng">
                  <a:noFill/>
                </a:ln>
                <a:solidFill>
                  <a:srgbClr val="0F6FC6"/>
                </a:solidFill>
                <a:latin typeface="Arial"/>
              </a:rPr>
              <a:t>“</a:t>
            </a:r>
          </a:p>
        </p:txBody>
      </p:sp>
      <p:sp>
        <p:nvSpPr>
          <p:cNvPr id="18" name="TextBox 17"/>
          <p:cNvSpPr txBox="1"/>
          <p:nvPr/>
        </p:nvSpPr>
        <p:spPr>
          <a:xfrm>
            <a:off x="8336139" y="2178980"/>
            <a:ext cx="457200" cy="438582"/>
          </a:xfrm>
          <a:prstGeom prst="rect">
            <a:avLst/>
          </a:prstGeom>
        </p:spPr>
        <p:txBody>
          <a:bodyPr vert="horz" lIns="68580" tIns="34290" rIns="68580" bIns="34290" rtlCol="0" anchor="ctr">
            <a:noAutofit/>
          </a:bodyPr>
          <a:lstStyle/>
          <a:p>
            <a:pPr algn="l" defTabSz="342900" rtl="0"/>
            <a:r>
              <a:rPr lang="en-US" sz="6000" dirty="0">
                <a:ln w="3175" cmpd="sng">
                  <a:noFill/>
                </a:ln>
                <a:solidFill>
                  <a:srgbClr val="0F6FC6"/>
                </a:solidFill>
                <a:latin typeface="Arial"/>
              </a:rPr>
              <a:t>”</a:t>
            </a:r>
          </a:p>
        </p:txBody>
      </p:sp>
    </p:spTree>
    <p:extLst>
      <p:ext uri="{BB962C8B-B14F-4D97-AF65-F5344CB8AC3E}">
        <p14:creationId xmlns:p14="http://schemas.microsoft.com/office/powerpoint/2010/main" val="42663741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1941910" y="470555"/>
            <a:ext cx="6686549" cy="2160015"/>
          </a:xfrm>
        </p:spPr>
        <p:txBody>
          <a:bodyPr anchor="ctr">
            <a:normAutofit/>
          </a:bodyPr>
          <a:lstStyle>
            <a:lvl1pPr algn="l">
              <a:defRPr sz="3600" b="0"/>
            </a:lvl1pPr>
          </a:lstStyle>
          <a:p>
            <a:r>
              <a:rPr lang="ar-SA"/>
              <a:t>انقر لتحرير نمط العنوان الرئيسي</a:t>
            </a:r>
            <a:endParaRPr lang="en-US" dirty="0"/>
          </a:p>
        </p:txBody>
      </p:sp>
      <p:sp>
        <p:nvSpPr>
          <p:cNvPr id="21" name="Text Placeholder 9"/>
          <p:cNvSpPr>
            <a:spLocks noGrp="1"/>
          </p:cNvSpPr>
          <p:nvPr>
            <p:ph type="body" sz="quarter" idx="13"/>
          </p:nvPr>
        </p:nvSpPr>
        <p:spPr>
          <a:xfrm>
            <a:off x="1941909" y="3257550"/>
            <a:ext cx="6686550" cy="62865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ar-SA"/>
              <a:t>تحرير أنماط النص الرئيسي</a:t>
            </a:r>
          </a:p>
        </p:txBody>
      </p:sp>
      <p:sp>
        <p:nvSpPr>
          <p:cNvPr id="4" name="Text Placeholder 3"/>
          <p:cNvSpPr>
            <a:spLocks noGrp="1"/>
          </p:cNvSpPr>
          <p:nvPr>
            <p:ph type="body" sz="half" idx="2"/>
          </p:nvPr>
        </p:nvSpPr>
        <p:spPr>
          <a:xfrm>
            <a:off x="1941910" y="3886200"/>
            <a:ext cx="6686550" cy="547217"/>
          </a:xfrm>
        </p:spPr>
        <p:txBody>
          <a:bodyPr vert="horz" lIns="68580" tIns="34290" rIns="68580" bIns="34290" rtlCol="0" anchor="t">
            <a:normAutofit/>
          </a:bodyPr>
          <a:lstStyle>
            <a:lvl1pPr>
              <a:buNone/>
              <a:defRPr lang="en-US">
                <a:solidFill>
                  <a:schemeClr val="tx1">
                    <a:lumMod val="65000"/>
                    <a:lumOff val="35000"/>
                  </a:schemeClr>
                </a:solidFill>
              </a:defRPr>
            </a:lvl1pPr>
          </a:lstStyle>
          <a:p>
            <a:pPr marL="0" lvl="0" indent="0">
              <a:buNone/>
            </a:pPr>
            <a:r>
              <a:rPr lang="ar-SA"/>
              <a:t>تحرير أنماط النص الرئيسي</a:t>
            </a:r>
          </a:p>
        </p:txBody>
      </p:sp>
      <p:sp>
        <p:nvSpPr>
          <p:cNvPr id="5" name="Date Placeholder 4"/>
          <p:cNvSpPr>
            <a:spLocks noGrp="1"/>
          </p:cNvSpPr>
          <p:nvPr>
            <p:ph type="dt" sz="half" idx="10"/>
          </p:nvPr>
        </p:nvSpPr>
        <p:spPr/>
        <p:txBody>
          <a:bodyPr/>
          <a:lstStyle/>
          <a:p>
            <a:fld id="{930FCE16-F4BB-4ADB-A058-48E5AC4834AA}" type="datetime1">
              <a:rPr lang="en-US" smtClean="0">
                <a:solidFill>
                  <a:prstClr val="black">
                    <a:tint val="75000"/>
                  </a:prstClr>
                </a:solidFill>
              </a:rPr>
              <a:pPr/>
              <a:t>3/8/2020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394341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A5AE1D48-3893-4E09-A3A3-BA57A8DFB6EC}" type="datetime1">
              <a:rPr lang="en-US" smtClean="0">
                <a:solidFill>
                  <a:prstClr val="black">
                    <a:tint val="75000"/>
                  </a:prstClr>
                </a:solidFill>
              </a:rPr>
              <a:pPr/>
              <a:t>3/8/2020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132374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1109" y="470554"/>
            <a:ext cx="1655701" cy="3962863"/>
          </a:xfrm>
        </p:spPr>
        <p:txBody>
          <a:bodyPr vert="eaVert" anchor="ctr"/>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a:xfrm>
            <a:off x="1941909" y="470554"/>
            <a:ext cx="4857750" cy="3962863"/>
          </a:xfrm>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8156CF9C-1549-4FFC-B8A7-BA3055155CFB}" type="datetime1">
              <a:rPr lang="en-US" smtClean="0">
                <a:solidFill>
                  <a:prstClr val="black">
                    <a:tint val="75000"/>
                  </a:prstClr>
                </a:solidFill>
              </a:rPr>
              <a:pPr/>
              <a:t>3/8/2020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7394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1944694" y="468082"/>
            <a:ext cx="6683765" cy="960668"/>
          </a:xfrm>
        </p:spPr>
        <p:txBody>
          <a:bodyPr/>
          <a:lstStyle/>
          <a:p>
            <a:r>
              <a:rPr lang="ar-SA"/>
              <a:t>انقر لتحرير نمط العنوان الرئيسي</a:t>
            </a:r>
            <a:endParaRPr lang="en-US" dirty="0"/>
          </a:p>
        </p:txBody>
      </p:sp>
      <p:sp>
        <p:nvSpPr>
          <p:cNvPr id="3" name="Content Placeholder 2"/>
          <p:cNvSpPr>
            <a:spLocks noGrp="1"/>
          </p:cNvSpPr>
          <p:nvPr>
            <p:ph idx="1"/>
          </p:nvPr>
        </p:nvSpPr>
        <p:spPr>
          <a:xfrm>
            <a:off x="1941909" y="1600200"/>
            <a:ext cx="6686550" cy="2833217"/>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10E7254-0E66-4EEF-969F-7BEFC23BC78D}" type="datetime1">
              <a:rPr lang="en-US" smtClean="0">
                <a:solidFill>
                  <a:prstClr val="black">
                    <a:tint val="75000"/>
                  </a:prstClr>
                </a:solidFill>
              </a:rPr>
              <a:pPr/>
              <a:t>3/8/2020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16062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941910" y="1544063"/>
            <a:ext cx="6686549" cy="1101600"/>
          </a:xfrm>
        </p:spPr>
        <p:txBody>
          <a:bodyPr anchor="b"/>
          <a:lstStyle>
            <a:lvl1pPr algn="l">
              <a:defRPr sz="3000" b="0" cap="none"/>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1941910" y="2647597"/>
            <a:ext cx="6686549" cy="645300"/>
          </a:xfrm>
        </p:spPr>
        <p:txBody>
          <a:bodyPr anchor="t"/>
          <a:lstStyle>
            <a:lvl1pPr marL="0" indent="0" algn="l">
              <a:buNone/>
              <a:defRPr sz="1500">
                <a:solidFill>
                  <a:schemeClr val="tx1">
                    <a:lumMod val="65000"/>
                    <a:lumOff val="35000"/>
                  </a:schemeClr>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ar-SA"/>
              <a:t>تحرير أنماط النص الرئيسي</a:t>
            </a:r>
          </a:p>
        </p:txBody>
      </p:sp>
      <p:sp>
        <p:nvSpPr>
          <p:cNvPr id="4" name="Date Placeholder 3"/>
          <p:cNvSpPr>
            <a:spLocks noGrp="1"/>
          </p:cNvSpPr>
          <p:nvPr>
            <p:ph type="dt" sz="half" idx="10"/>
          </p:nvPr>
        </p:nvSpPr>
        <p:spPr/>
        <p:txBody>
          <a:bodyPr/>
          <a:lstStyle/>
          <a:p>
            <a:fld id="{D519E588-DF5E-41B6-8F1B-8A68EE66B010}" type="datetime1">
              <a:rPr lang="en-US" smtClean="0">
                <a:solidFill>
                  <a:prstClr val="black">
                    <a:tint val="75000"/>
                  </a:prstClr>
                </a:solidFill>
              </a:rPr>
              <a:pPr/>
              <a:t>3/8/2020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238363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433105"/>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66429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a:t>انقر لتحرير نمط العنوان الرئيسي</a:t>
            </a:r>
            <a:endParaRPr lang="en-US" dirty="0"/>
          </a:p>
        </p:txBody>
      </p:sp>
      <p:sp>
        <p:nvSpPr>
          <p:cNvPr id="3" name="Content Placeholder 2"/>
          <p:cNvSpPr>
            <a:spLocks noGrp="1"/>
          </p:cNvSpPr>
          <p:nvPr>
            <p:ph sz="half" idx="1"/>
          </p:nvPr>
        </p:nvSpPr>
        <p:spPr>
          <a:xfrm>
            <a:off x="1941909" y="1600200"/>
            <a:ext cx="3235398" cy="2833217"/>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5393060" y="1594666"/>
            <a:ext cx="3235398" cy="2833217"/>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225AD313-702A-49E5-82A9-8434BDB87314}" type="datetime1">
              <a:rPr lang="en-US" smtClean="0">
                <a:solidFill>
                  <a:prstClr val="black">
                    <a:tint val="75000"/>
                  </a:prstClr>
                </a:solidFill>
              </a:rPr>
              <a:pPr/>
              <a:t>3/8/2020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398860" y="590837"/>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71266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2204530" y="1479527"/>
            <a:ext cx="2994549" cy="432197"/>
          </a:xfrm>
        </p:spPr>
        <p:txBody>
          <a:bodyPr anchor="b">
            <a:noAutofit/>
          </a:bodyPr>
          <a:lstStyle>
            <a:lvl1pPr marL="0" indent="0">
              <a:buNone/>
              <a:defRPr sz="1800" b="0"/>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ar-SA"/>
              <a:t>تحرير أنماط النص الرئيسي</a:t>
            </a:r>
          </a:p>
        </p:txBody>
      </p:sp>
      <p:sp>
        <p:nvSpPr>
          <p:cNvPr id="4" name="Content Placeholder 3"/>
          <p:cNvSpPr>
            <a:spLocks noGrp="1"/>
          </p:cNvSpPr>
          <p:nvPr>
            <p:ph sz="half" idx="2"/>
          </p:nvPr>
        </p:nvSpPr>
        <p:spPr>
          <a:xfrm>
            <a:off x="1941909" y="1911725"/>
            <a:ext cx="3257170" cy="2515545"/>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5629972" y="1477106"/>
            <a:ext cx="2999251" cy="432197"/>
          </a:xfrm>
        </p:spPr>
        <p:txBody>
          <a:bodyPr anchor="b">
            <a:noAutofit/>
          </a:bodyPr>
          <a:lstStyle>
            <a:lvl1pPr marL="0" indent="0">
              <a:buNone/>
              <a:defRPr sz="1800" b="0"/>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ar-SA"/>
              <a:t>تحرير أنماط النص الرئيسي</a:t>
            </a:r>
          </a:p>
        </p:txBody>
      </p:sp>
      <p:sp>
        <p:nvSpPr>
          <p:cNvPr id="6" name="Content Placeholder 5"/>
          <p:cNvSpPr>
            <a:spLocks noGrp="1"/>
          </p:cNvSpPr>
          <p:nvPr>
            <p:ph sz="quarter" idx="4"/>
          </p:nvPr>
        </p:nvSpPr>
        <p:spPr>
          <a:xfrm>
            <a:off x="5375218" y="1909304"/>
            <a:ext cx="3254006" cy="2515545"/>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8BB7B628-15B0-4666-9630-35F969A508FF}" type="datetime1">
              <a:rPr lang="en-US" smtClean="0">
                <a:solidFill>
                  <a:prstClr val="black">
                    <a:tint val="75000"/>
                  </a:prstClr>
                </a:solidFill>
              </a:rPr>
              <a:pPr/>
              <a:t>3/8/2020</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12"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398860" y="590837"/>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9411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Date Placeholder 2"/>
          <p:cNvSpPr>
            <a:spLocks noGrp="1"/>
          </p:cNvSpPr>
          <p:nvPr>
            <p:ph type="dt" sz="half" idx="10"/>
          </p:nvPr>
        </p:nvSpPr>
        <p:spPr/>
        <p:txBody>
          <a:bodyPr/>
          <a:lstStyle/>
          <a:p>
            <a:fld id="{9D2B8CF3-5A1F-4FAD-9935-2613ECAED084}" type="datetime1">
              <a:rPr lang="en-US" smtClean="0">
                <a:solidFill>
                  <a:prstClr val="black">
                    <a:tint val="75000"/>
                  </a:prstClr>
                </a:solidFill>
              </a:rPr>
              <a:pPr/>
              <a:t>3/8/2020</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7"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85802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ACC8AD-2E10-40E6-BFEF-0A7C71B525C9}" type="datetime1">
              <a:rPr lang="en-US" smtClean="0">
                <a:solidFill>
                  <a:prstClr val="black">
                    <a:tint val="75000"/>
                  </a:prstClr>
                </a:solidFill>
              </a:rPr>
              <a:pPr/>
              <a:t>3/8/2020</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6"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70266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941910" y="334566"/>
            <a:ext cx="2628899" cy="732234"/>
          </a:xfrm>
        </p:spPr>
        <p:txBody>
          <a:bodyPr anchor="b"/>
          <a:lstStyle>
            <a:lvl1pPr algn="l">
              <a:defRPr sz="1500" b="0"/>
            </a:lvl1pPr>
          </a:lstStyle>
          <a:p>
            <a:r>
              <a:rPr lang="ar-SA"/>
              <a:t>انقر لتحرير نمط العنوان الرئيسي</a:t>
            </a:r>
            <a:endParaRPr lang="en-US" dirty="0"/>
          </a:p>
        </p:txBody>
      </p:sp>
      <p:sp>
        <p:nvSpPr>
          <p:cNvPr id="3" name="Content Placeholder 2"/>
          <p:cNvSpPr>
            <a:spLocks noGrp="1"/>
          </p:cNvSpPr>
          <p:nvPr>
            <p:ph idx="1"/>
          </p:nvPr>
        </p:nvSpPr>
        <p:spPr>
          <a:xfrm>
            <a:off x="4742259" y="334567"/>
            <a:ext cx="3886200" cy="4061222"/>
          </a:xfrm>
        </p:spPr>
        <p:txBody>
          <a:bodyPr anchor="ct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1941910" y="1198960"/>
            <a:ext cx="2628899" cy="3196827"/>
          </a:xfrm>
        </p:spPr>
        <p:txBody>
          <a:bodyPr/>
          <a:lstStyle>
            <a:lvl1pPr marL="0" indent="0">
              <a:buNone/>
              <a:defRPr sz="1100"/>
            </a:lvl1pPr>
            <a:lvl2pPr marL="342900" indent="0">
              <a:buNone/>
              <a:defRPr sz="900"/>
            </a:lvl2pPr>
            <a:lvl3pPr marL="685800" indent="0">
              <a:buNone/>
              <a:defRPr sz="800"/>
            </a:lvl3pPr>
            <a:lvl4pPr marL="1028700" indent="0">
              <a:buNone/>
              <a:defRPr sz="700"/>
            </a:lvl4pPr>
            <a:lvl5pPr marL="1371600" indent="0">
              <a:buNone/>
              <a:defRPr sz="700"/>
            </a:lvl5pPr>
            <a:lvl6pPr marL="1714500" indent="0">
              <a:buNone/>
              <a:defRPr sz="700"/>
            </a:lvl6pPr>
            <a:lvl7pPr marL="2057400" indent="0">
              <a:buNone/>
              <a:defRPr sz="700"/>
            </a:lvl7pPr>
            <a:lvl8pPr marL="2400300" indent="0">
              <a:buNone/>
              <a:defRPr sz="700"/>
            </a:lvl8pPr>
            <a:lvl9pPr marL="2743200" indent="0">
              <a:buNone/>
              <a:defRPr sz="700"/>
            </a:lvl9pPr>
          </a:lstStyle>
          <a:p>
            <a:pPr lvl="0"/>
            <a:r>
              <a:rPr lang="ar-SA"/>
              <a:t>تحرير أنماط النص الرئيسي</a:t>
            </a:r>
          </a:p>
        </p:txBody>
      </p:sp>
      <p:sp>
        <p:nvSpPr>
          <p:cNvPr id="5" name="Date Placeholder 4"/>
          <p:cNvSpPr>
            <a:spLocks noGrp="1"/>
          </p:cNvSpPr>
          <p:nvPr>
            <p:ph type="dt" sz="half" idx="10"/>
          </p:nvPr>
        </p:nvSpPr>
        <p:spPr/>
        <p:txBody>
          <a:bodyPr/>
          <a:lstStyle/>
          <a:p>
            <a:fld id="{0CC2C579-D3F7-4A6E-B534-DA3C667D146C}" type="datetime1">
              <a:rPr lang="en-US" smtClean="0">
                <a:solidFill>
                  <a:prstClr val="black">
                    <a:tint val="75000"/>
                  </a:prstClr>
                </a:solidFill>
              </a:rPr>
              <a:pPr/>
              <a:t>3/8/2020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41340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941910" y="3600450"/>
            <a:ext cx="6686550" cy="425054"/>
          </a:xfrm>
        </p:spPr>
        <p:txBody>
          <a:bodyPr anchor="b">
            <a:normAutofit/>
          </a:bodyPr>
          <a:lstStyle>
            <a:lvl1pPr algn="l">
              <a:defRPr sz="1800" b="0"/>
            </a:lvl1pPr>
          </a:lstStyle>
          <a:p>
            <a:r>
              <a:rPr lang="ar-SA"/>
              <a:t>انقر لتحرير نمط العنوان الرئيسي</a:t>
            </a:r>
            <a:endParaRPr lang="en-US" dirty="0"/>
          </a:p>
        </p:txBody>
      </p:sp>
      <p:sp>
        <p:nvSpPr>
          <p:cNvPr id="3" name="Picture Placeholder 2"/>
          <p:cNvSpPr>
            <a:spLocks noGrp="1" noChangeAspect="1"/>
          </p:cNvSpPr>
          <p:nvPr>
            <p:ph type="pic" idx="1"/>
          </p:nvPr>
        </p:nvSpPr>
        <p:spPr>
          <a:xfrm>
            <a:off x="1941909" y="476224"/>
            <a:ext cx="6686550" cy="2891228"/>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1941910" y="4025504"/>
            <a:ext cx="6686550" cy="370284"/>
          </a:xfrm>
        </p:spPr>
        <p:txBody>
          <a:bodyPr>
            <a:normAutofit/>
          </a:bodyPr>
          <a:lstStyle>
            <a:lvl1pPr marL="0" indent="0">
              <a:buNone/>
              <a:defRPr sz="900"/>
            </a:lvl1pPr>
            <a:lvl2pPr marL="342900" indent="0">
              <a:buNone/>
              <a:defRPr sz="900"/>
            </a:lvl2pPr>
            <a:lvl3pPr marL="685800" indent="0">
              <a:buNone/>
              <a:defRPr sz="800"/>
            </a:lvl3pPr>
            <a:lvl4pPr marL="1028700" indent="0">
              <a:buNone/>
              <a:defRPr sz="700"/>
            </a:lvl4pPr>
            <a:lvl5pPr marL="1371600" indent="0">
              <a:buNone/>
              <a:defRPr sz="700"/>
            </a:lvl5pPr>
            <a:lvl6pPr marL="1714500" indent="0">
              <a:buNone/>
              <a:defRPr sz="700"/>
            </a:lvl6pPr>
            <a:lvl7pPr marL="2057400" indent="0">
              <a:buNone/>
              <a:defRPr sz="700"/>
            </a:lvl7pPr>
            <a:lvl8pPr marL="2400300" indent="0">
              <a:buNone/>
              <a:defRPr sz="700"/>
            </a:lvl8pPr>
            <a:lvl9pPr marL="2743200" indent="0">
              <a:buNone/>
              <a:defRPr sz="700"/>
            </a:lvl9pPr>
          </a:lstStyle>
          <a:p>
            <a:pPr lvl="0"/>
            <a:r>
              <a:rPr lang="ar-SA"/>
              <a:t>تحرير أنماط النص الرئيسي</a:t>
            </a:r>
          </a:p>
        </p:txBody>
      </p:sp>
      <p:sp>
        <p:nvSpPr>
          <p:cNvPr id="5" name="Date Placeholder 4"/>
          <p:cNvSpPr>
            <a:spLocks noGrp="1"/>
          </p:cNvSpPr>
          <p:nvPr>
            <p:ph type="dt" sz="half" idx="10"/>
          </p:nvPr>
        </p:nvSpPr>
        <p:spPr/>
        <p:txBody>
          <a:bodyPr/>
          <a:lstStyle/>
          <a:p>
            <a:fld id="{183F24F7-3F4A-4793-B4C2-E4F915A3F7DF}" type="datetime1">
              <a:rPr lang="en-US" smtClean="0">
                <a:solidFill>
                  <a:prstClr val="black">
                    <a:tint val="75000"/>
                  </a:prstClr>
                </a:solidFill>
              </a:rPr>
              <a:pPr/>
              <a:t>3/8/2020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88555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171450"/>
            <a:ext cx="2138637" cy="4978971"/>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0416" y="-589"/>
            <a:ext cx="1767506" cy="514052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37160" cy="51435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4694" y="468082"/>
            <a:ext cx="6683765" cy="960668"/>
          </a:xfrm>
          <a:prstGeom prst="rect">
            <a:avLst/>
          </a:prstGeom>
        </p:spPr>
        <p:txBody>
          <a:bodyPr vert="horz" lIns="68580" tIns="34290" rIns="68580" bIns="34290" rtlCol="0" anchor="t">
            <a:normAutofit/>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1941909" y="1600200"/>
            <a:ext cx="6686550" cy="2914650"/>
          </a:xfrm>
          <a:prstGeom prst="rect">
            <a:avLst/>
          </a:prstGeom>
        </p:spPr>
        <p:txBody>
          <a:bodyPr vert="horz" lIns="68580" tIns="34290" rIns="68580" bIns="34290" rtlCol="0">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7771210" y="4597828"/>
            <a:ext cx="859712" cy="277797"/>
          </a:xfrm>
          <a:prstGeom prst="rect">
            <a:avLst/>
          </a:prstGeom>
        </p:spPr>
        <p:txBody>
          <a:bodyPr vert="horz" lIns="68580" tIns="34290" rIns="68580" bIns="34290" rtlCol="0" anchor="ctr"/>
          <a:lstStyle>
            <a:lvl1pPr algn="r">
              <a:defRPr sz="700">
                <a:solidFill>
                  <a:schemeClr val="tx1">
                    <a:tint val="75000"/>
                  </a:schemeClr>
                </a:solidFill>
              </a:defRPr>
            </a:lvl1pPr>
          </a:lstStyle>
          <a:p>
            <a:pPr defTabSz="342900" rtl="0"/>
            <a:fld id="{42983E2D-9EAA-468D-8FE1-63A08348F7A8}" type="datetime1">
              <a:rPr lang="en-US" smtClean="0">
                <a:solidFill>
                  <a:prstClr val="black">
                    <a:tint val="75000"/>
                  </a:prstClr>
                </a:solidFill>
              </a:rPr>
              <a:pPr defTabSz="342900" rtl="0"/>
              <a:t>3/8/2020</a:t>
            </a:fld>
            <a:endParaRPr lang="en-US" dirty="0">
              <a:solidFill>
                <a:prstClr val="black">
                  <a:tint val="75000"/>
                </a:prstClr>
              </a:solidFill>
            </a:endParaRPr>
          </a:p>
        </p:txBody>
      </p:sp>
      <p:sp>
        <p:nvSpPr>
          <p:cNvPr id="5" name="Footer Placeholder 4"/>
          <p:cNvSpPr>
            <a:spLocks noGrp="1"/>
          </p:cNvSpPr>
          <p:nvPr>
            <p:ph type="ftr" sz="quarter" idx="3"/>
          </p:nvPr>
        </p:nvSpPr>
        <p:spPr>
          <a:xfrm>
            <a:off x="1941910" y="4601856"/>
            <a:ext cx="5714999" cy="273844"/>
          </a:xfrm>
          <a:prstGeom prst="rect">
            <a:avLst/>
          </a:prstGeom>
        </p:spPr>
        <p:txBody>
          <a:bodyPr vert="horz" lIns="68580" tIns="34290" rIns="68580" bIns="34290" rtlCol="0" anchor="ctr"/>
          <a:lstStyle>
            <a:lvl1pPr algn="l">
              <a:defRPr sz="700">
                <a:solidFill>
                  <a:schemeClr val="tx1">
                    <a:tint val="75000"/>
                  </a:schemeClr>
                </a:solidFill>
              </a:defRPr>
            </a:lvl1pPr>
          </a:lstStyle>
          <a:p>
            <a:pPr defTabSz="342900" rtl="0"/>
            <a:endParaRPr lang="en-US" dirty="0">
              <a:solidFill>
                <a:prstClr val="black">
                  <a:tint val="75000"/>
                </a:prstClr>
              </a:solidFill>
            </a:endParaRPr>
          </a:p>
        </p:txBody>
      </p:sp>
      <p:sp>
        <p:nvSpPr>
          <p:cNvPr id="6" name="Slide Number Placeholder 5"/>
          <p:cNvSpPr>
            <a:spLocks noGrp="1"/>
          </p:cNvSpPr>
          <p:nvPr>
            <p:ph type="sldNum" sz="quarter" idx="4"/>
          </p:nvPr>
        </p:nvSpPr>
        <p:spPr bwMode="gray">
          <a:xfrm>
            <a:off x="398860" y="590837"/>
            <a:ext cx="584825" cy="273844"/>
          </a:xfrm>
          <a:prstGeom prst="rect">
            <a:avLst/>
          </a:prstGeom>
        </p:spPr>
        <p:txBody>
          <a:bodyPr vert="horz" lIns="68580" tIns="34290" rIns="68580" bIns="34290" rtlCol="0" anchor="ctr"/>
          <a:lstStyle>
            <a:lvl1pPr algn="r">
              <a:defRPr sz="1500">
                <a:solidFill>
                  <a:srgbClr val="FEFFFF"/>
                </a:solidFill>
              </a:defRPr>
            </a:lvl1pPr>
          </a:lstStyle>
          <a:p>
            <a:pPr defTabSz="342900" rtl="0"/>
            <a:fld id="{D57F1E4F-1CFF-5643-939E-217C01CDF565}" type="slidenum">
              <a:rPr lang="en-US" smtClean="0"/>
              <a:pPr defTabSz="342900" rtl="0"/>
              <a:t>‹#›</a:t>
            </a:fld>
            <a:endParaRPr lang="en-US" dirty="0"/>
          </a:p>
        </p:txBody>
      </p:sp>
    </p:spTree>
    <p:extLst>
      <p:ext uri="{BB962C8B-B14F-4D97-AF65-F5344CB8AC3E}">
        <p14:creationId xmlns:p14="http://schemas.microsoft.com/office/powerpoint/2010/main" val="218390654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hf hdr="0" ftr="0" dt="0"/>
  <p:txStyles>
    <p:titleStyle>
      <a:lvl1pPr algn="l" defTabSz="342900" rtl="1" eaLnBrk="1" latinLnBrk="0" hangingPunct="1">
        <a:spcBef>
          <a:spcPct val="0"/>
        </a:spcBef>
        <a:buNone/>
        <a:defRPr sz="27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57175" indent="-257175" algn="r" defTabSz="342900" rtl="1" eaLnBrk="1" latinLnBrk="0" hangingPunct="1">
        <a:spcBef>
          <a:spcPts val="75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1pPr>
      <a:lvl2pPr marL="557213" indent="-214313" algn="r" defTabSz="342900" rtl="1" eaLnBrk="1" latinLnBrk="0" hangingPunct="1">
        <a:spcBef>
          <a:spcPts val="75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2pPr>
      <a:lvl3pPr marL="857250" indent="-171450" algn="r" defTabSz="342900" rtl="1" eaLnBrk="1" latinLnBrk="0" hangingPunct="1">
        <a:spcBef>
          <a:spcPts val="750"/>
        </a:spcBef>
        <a:spcAft>
          <a:spcPts val="0"/>
        </a:spcAft>
        <a:buClr>
          <a:schemeClr val="accent1"/>
        </a:buClr>
        <a:buFont typeface="Wingdings 3" charset="2"/>
        <a:buChar char=""/>
        <a:defRPr sz="1100" kern="1200">
          <a:solidFill>
            <a:schemeClr val="tx1">
              <a:lumMod val="75000"/>
              <a:lumOff val="25000"/>
            </a:schemeClr>
          </a:solidFill>
          <a:latin typeface="+mn-lt"/>
          <a:ea typeface="+mn-ea"/>
          <a:cs typeface="+mn-cs"/>
        </a:defRPr>
      </a:lvl3pPr>
      <a:lvl4pPr marL="12001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4pPr>
      <a:lvl5pPr marL="15430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5pPr>
      <a:lvl6pPr marL="18859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6pPr>
      <a:lvl7pPr marL="22288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7pPr>
      <a:lvl8pPr marL="25717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8pPr>
      <a:lvl9pPr marL="29146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r" defTabSz="342900" rtl="1" eaLnBrk="1" latinLnBrk="0" hangingPunct="1">
        <a:defRPr sz="1400" kern="1200">
          <a:solidFill>
            <a:schemeClr val="tx1"/>
          </a:solidFill>
          <a:latin typeface="+mn-lt"/>
          <a:ea typeface="+mn-ea"/>
          <a:cs typeface="+mn-cs"/>
        </a:defRPr>
      </a:lvl1pPr>
      <a:lvl2pPr marL="342900" algn="r" defTabSz="342900" rtl="1" eaLnBrk="1" latinLnBrk="0" hangingPunct="1">
        <a:defRPr sz="1400" kern="1200">
          <a:solidFill>
            <a:schemeClr val="tx1"/>
          </a:solidFill>
          <a:latin typeface="+mn-lt"/>
          <a:ea typeface="+mn-ea"/>
          <a:cs typeface="+mn-cs"/>
        </a:defRPr>
      </a:lvl2pPr>
      <a:lvl3pPr marL="685800" algn="r" defTabSz="342900" rtl="1" eaLnBrk="1" latinLnBrk="0" hangingPunct="1">
        <a:defRPr sz="1400" kern="1200">
          <a:solidFill>
            <a:schemeClr val="tx1"/>
          </a:solidFill>
          <a:latin typeface="+mn-lt"/>
          <a:ea typeface="+mn-ea"/>
          <a:cs typeface="+mn-cs"/>
        </a:defRPr>
      </a:lvl3pPr>
      <a:lvl4pPr marL="1028700" algn="r" defTabSz="342900" rtl="1" eaLnBrk="1" latinLnBrk="0" hangingPunct="1">
        <a:defRPr sz="1400" kern="1200">
          <a:solidFill>
            <a:schemeClr val="tx1"/>
          </a:solidFill>
          <a:latin typeface="+mn-lt"/>
          <a:ea typeface="+mn-ea"/>
          <a:cs typeface="+mn-cs"/>
        </a:defRPr>
      </a:lvl4pPr>
      <a:lvl5pPr marL="1371600" algn="r" defTabSz="342900" rtl="1" eaLnBrk="1" latinLnBrk="0" hangingPunct="1">
        <a:defRPr sz="1400" kern="1200">
          <a:solidFill>
            <a:schemeClr val="tx1"/>
          </a:solidFill>
          <a:latin typeface="+mn-lt"/>
          <a:ea typeface="+mn-ea"/>
          <a:cs typeface="+mn-cs"/>
        </a:defRPr>
      </a:lvl5pPr>
      <a:lvl6pPr marL="1714500" algn="r" defTabSz="342900" rtl="1" eaLnBrk="1" latinLnBrk="0" hangingPunct="1">
        <a:defRPr sz="1400" kern="1200">
          <a:solidFill>
            <a:schemeClr val="tx1"/>
          </a:solidFill>
          <a:latin typeface="+mn-lt"/>
          <a:ea typeface="+mn-ea"/>
          <a:cs typeface="+mn-cs"/>
        </a:defRPr>
      </a:lvl6pPr>
      <a:lvl7pPr marL="2057400" algn="r" defTabSz="342900" rtl="1" eaLnBrk="1" latinLnBrk="0" hangingPunct="1">
        <a:defRPr sz="1400" kern="1200">
          <a:solidFill>
            <a:schemeClr val="tx1"/>
          </a:solidFill>
          <a:latin typeface="+mn-lt"/>
          <a:ea typeface="+mn-ea"/>
          <a:cs typeface="+mn-cs"/>
        </a:defRPr>
      </a:lvl7pPr>
      <a:lvl8pPr marL="2400300" algn="r" defTabSz="342900" rtl="1" eaLnBrk="1" latinLnBrk="0" hangingPunct="1">
        <a:defRPr sz="1400" kern="1200">
          <a:solidFill>
            <a:schemeClr val="tx1"/>
          </a:solidFill>
          <a:latin typeface="+mn-lt"/>
          <a:ea typeface="+mn-ea"/>
          <a:cs typeface="+mn-cs"/>
        </a:defRPr>
      </a:lvl8pPr>
      <a:lvl9pPr marL="2743200" algn="r" defTabSz="342900" rtl="1"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رقم الشريحة 2"/>
          <p:cNvSpPr>
            <a:spLocks noGrp="1"/>
          </p:cNvSpPr>
          <p:nvPr>
            <p:ph type="sldNum" sz="quarter" idx="12"/>
          </p:nvPr>
        </p:nvSpPr>
        <p:spPr/>
        <p:txBody>
          <a:bodyPr/>
          <a:lstStyle/>
          <a:p>
            <a:fld id="{D57F1E4F-1CFF-5643-939E-217C01CDF565}" type="slidenum">
              <a:rPr lang="en-US" smtClean="0"/>
              <a:pPr/>
              <a:t>1</a:t>
            </a:fld>
            <a:endParaRPr lang="en-US" dirty="0"/>
          </a:p>
        </p:txBody>
      </p:sp>
      <p:sp>
        <p:nvSpPr>
          <p:cNvPr id="4" name="مستطيل 3"/>
          <p:cNvSpPr/>
          <p:nvPr/>
        </p:nvSpPr>
        <p:spPr>
          <a:xfrm>
            <a:off x="1835696" y="1563638"/>
            <a:ext cx="5616624" cy="500135"/>
          </a:xfrm>
          <a:prstGeom prst="rect">
            <a:avLst/>
          </a:prstGeom>
          <a:solidFill>
            <a:srgbClr val="FFFF99"/>
          </a:solidFill>
        </p:spPr>
        <p:txBody>
          <a:bodyPr wrap="square" lIns="68579" tIns="34289" rIns="68579" bIns="34289">
            <a:spAutoFit/>
            <a:scene3d>
              <a:camera prst="orthographicFront"/>
              <a:lightRig rig="harsh" dir="t"/>
            </a:scene3d>
            <a:sp3d extrusionH="57150" prstMaterial="matte">
              <a:bevelT w="63500" h="12700" prst="angle"/>
              <a:contourClr>
                <a:schemeClr val="bg1">
                  <a:lumMod val="65000"/>
                </a:schemeClr>
              </a:contourClr>
            </a:sp3d>
          </a:bodyPr>
          <a:lstStyle/>
          <a:p>
            <a:pPr algn="ctr"/>
            <a:r>
              <a:rPr lang="ar-IQ" sz="2800" dirty="0" smtClean="0">
                <a:solidFill>
                  <a:srgbClr val="000000"/>
                </a:solidFill>
                <a:latin typeface="Times New Roman"/>
                <a:ea typeface="Times New Roman"/>
                <a:cs typeface="Monotype Koufi"/>
              </a:rPr>
              <a:t>المحاضرة </a:t>
            </a:r>
            <a:r>
              <a:rPr lang="ar-IQ" sz="2800" dirty="0" smtClean="0">
                <a:solidFill>
                  <a:srgbClr val="000000"/>
                </a:solidFill>
                <a:latin typeface="Times New Roman"/>
                <a:ea typeface="Times New Roman"/>
                <a:cs typeface="Monotype Koufi"/>
              </a:rPr>
              <a:t>الرابعة </a:t>
            </a:r>
            <a:r>
              <a:rPr lang="ar-IQ" sz="2800" dirty="0" smtClean="0">
                <a:solidFill>
                  <a:srgbClr val="000000"/>
                </a:solidFill>
                <a:latin typeface="Times New Roman"/>
                <a:ea typeface="Times New Roman"/>
                <a:cs typeface="Monotype Koufi"/>
              </a:rPr>
              <a:t>و العشرون</a:t>
            </a:r>
            <a:endParaRPr lang="en-US" sz="2800" dirty="0">
              <a:effectLst/>
              <a:latin typeface="Times New Roman"/>
              <a:ea typeface="Times New Roman"/>
            </a:endParaRPr>
          </a:p>
        </p:txBody>
      </p:sp>
      <p:sp>
        <p:nvSpPr>
          <p:cNvPr id="2" name="مربع نص 1"/>
          <p:cNvSpPr txBox="1"/>
          <p:nvPr/>
        </p:nvSpPr>
        <p:spPr>
          <a:xfrm>
            <a:off x="7668344" y="411510"/>
            <a:ext cx="1080120" cy="769441"/>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ctr"/>
            <a:r>
              <a:rPr lang="en-US" sz="4400" dirty="0" smtClean="0">
                <a:cs typeface="B Jadid" pitchFamily="2" charset="-78"/>
              </a:rPr>
              <a:t>24</a:t>
            </a:r>
            <a:endParaRPr lang="ar-IQ" sz="4400" dirty="0">
              <a:cs typeface="B Jadid" pitchFamily="2" charset="-78"/>
            </a:endParaRPr>
          </a:p>
        </p:txBody>
      </p:sp>
      <p:sp>
        <p:nvSpPr>
          <p:cNvPr id="6" name="مربع نص 5"/>
          <p:cNvSpPr txBox="1"/>
          <p:nvPr/>
        </p:nvSpPr>
        <p:spPr>
          <a:xfrm>
            <a:off x="1979712" y="2715766"/>
            <a:ext cx="5184576" cy="369332"/>
          </a:xfrm>
          <a:prstGeom prst="rect">
            <a:avLst/>
          </a:prstGeom>
        </p:spPr>
        <p:style>
          <a:lnRef idx="1">
            <a:schemeClr val="accent6"/>
          </a:lnRef>
          <a:fillRef idx="2">
            <a:schemeClr val="accent6"/>
          </a:fillRef>
          <a:effectRef idx="1">
            <a:schemeClr val="accent6"/>
          </a:effectRef>
          <a:fontRef idx="minor">
            <a:schemeClr val="dk1"/>
          </a:fontRef>
        </p:style>
        <p:txBody>
          <a:bodyPr wrap="square" rtlCol="1">
            <a:spAutoFit/>
          </a:bodyPr>
          <a:lstStyle/>
          <a:p>
            <a:pPr algn="ctr"/>
            <a:r>
              <a:rPr lang="ar-IQ" dirty="0">
                <a:solidFill>
                  <a:srgbClr val="000000"/>
                </a:solidFill>
                <a:latin typeface="Times New Roman"/>
                <a:ea typeface="Times New Roman"/>
                <a:cs typeface="Simple Bold Jut Out" pitchFamily="2" charset="-78"/>
              </a:rPr>
              <a:t>م. د. قيس عبدالله أحمد </a:t>
            </a:r>
            <a:endParaRPr lang="ar-IQ" dirty="0">
              <a:cs typeface="Simple Bold Jut Out" pitchFamily="2" charset="-78"/>
            </a:endParaRPr>
          </a:p>
        </p:txBody>
      </p:sp>
    </p:spTree>
    <p:extLst>
      <p:ext uri="{BB962C8B-B14F-4D97-AF65-F5344CB8AC3E}">
        <p14:creationId xmlns:p14="http://schemas.microsoft.com/office/powerpoint/2010/main" val="13979127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731922" y="83195"/>
            <a:ext cx="2550199" cy="807911"/>
          </a:xfrm>
          <a:prstGeom prst="rect">
            <a:avLst/>
          </a:prstGeom>
          <a:effectLst>
            <a:glow rad="101600">
              <a:schemeClr val="accent6">
                <a:satMod val="175000"/>
                <a:alpha val="40000"/>
              </a:schemeClr>
            </a:glow>
          </a:effectLst>
        </p:spPr>
        <p:style>
          <a:lnRef idx="1">
            <a:schemeClr val="accent4"/>
          </a:lnRef>
          <a:fillRef idx="2">
            <a:schemeClr val="accent4"/>
          </a:fillRef>
          <a:effectRef idx="1">
            <a:schemeClr val="accent4"/>
          </a:effectRef>
          <a:fontRef idx="minor">
            <a:schemeClr val="dk1"/>
          </a:fontRef>
        </p:style>
        <p:txBody>
          <a:bodyPr wrap="square" lIns="68579" tIns="34289" rIns="68579" bIns="34289">
            <a:spAutoFit/>
            <a:scene3d>
              <a:camera prst="orthographicFront"/>
              <a:lightRig rig="harsh" dir="t"/>
            </a:scene3d>
            <a:sp3d extrusionH="57150" prstMaterial="matte">
              <a:bevelT w="63500" h="12700" prst="angle"/>
              <a:contourClr>
                <a:schemeClr val="bg1">
                  <a:lumMod val="65000"/>
                </a:schemeClr>
              </a:contourClr>
            </a:sp3d>
          </a:bodyPr>
          <a:lstStyle/>
          <a:p>
            <a:pPr algn="ctr"/>
            <a:r>
              <a:rPr lang="ar-IQ" sz="2400" dirty="0">
                <a:solidFill>
                  <a:srgbClr val="000000"/>
                </a:solidFill>
                <a:latin typeface="Times New Roman"/>
                <a:ea typeface="Times New Roman"/>
                <a:cs typeface="Monotype Koufi"/>
              </a:rPr>
              <a:t>أحكام </a:t>
            </a:r>
            <a:r>
              <a:rPr lang="ar-IQ" sz="2400" dirty="0" smtClean="0">
                <a:solidFill>
                  <a:srgbClr val="000000"/>
                </a:solidFill>
                <a:latin typeface="Times New Roman"/>
                <a:ea typeface="Times New Roman"/>
                <a:cs typeface="Monotype Koufi"/>
              </a:rPr>
              <a:t>النون </a:t>
            </a:r>
            <a:r>
              <a:rPr lang="ar-IQ" sz="2400" dirty="0">
                <a:solidFill>
                  <a:srgbClr val="000000"/>
                </a:solidFill>
                <a:latin typeface="Times New Roman"/>
                <a:ea typeface="Times New Roman"/>
                <a:cs typeface="Monotype Koufi"/>
              </a:rPr>
              <a:t>الساكنة والتنوين</a:t>
            </a:r>
            <a:endParaRPr lang="en-US" sz="2400" dirty="0">
              <a:effectLst/>
              <a:latin typeface="Times New Roman"/>
              <a:ea typeface="Times New Roman"/>
            </a:endParaRPr>
          </a:p>
        </p:txBody>
      </p:sp>
      <p:sp>
        <p:nvSpPr>
          <p:cNvPr id="3" name="عنصر نائب لرقم الشريحة 2"/>
          <p:cNvSpPr>
            <a:spLocks noGrp="1"/>
          </p:cNvSpPr>
          <p:nvPr>
            <p:ph type="sldNum" sz="quarter" idx="12"/>
          </p:nvPr>
        </p:nvSpPr>
        <p:spPr/>
        <p:txBody>
          <a:bodyPr/>
          <a:lstStyle/>
          <a:p>
            <a:fld id="{D57F1E4F-1CFF-5643-939E-217C01CDF565}" type="slidenum">
              <a:rPr lang="en-US" smtClean="0"/>
              <a:pPr/>
              <a:t>2</a:t>
            </a:fld>
            <a:endParaRPr lang="en-US" dirty="0"/>
          </a:p>
        </p:txBody>
      </p:sp>
      <p:sp>
        <p:nvSpPr>
          <p:cNvPr id="6" name="مربع نص 5"/>
          <p:cNvSpPr txBox="1"/>
          <p:nvPr/>
        </p:nvSpPr>
        <p:spPr>
          <a:xfrm>
            <a:off x="963973" y="1508529"/>
            <a:ext cx="8071634" cy="592468"/>
          </a:xfrm>
          <a:prstGeom prst="rect">
            <a:avLst/>
          </a:prstGeom>
          <a:effectLst>
            <a:glow rad="139700">
              <a:schemeClr val="accent5">
                <a:satMod val="175000"/>
                <a:alpha val="40000"/>
              </a:schemeClr>
            </a:glow>
          </a:effectLst>
        </p:spPr>
        <p:style>
          <a:lnRef idx="1">
            <a:schemeClr val="accent6"/>
          </a:lnRef>
          <a:fillRef idx="2">
            <a:schemeClr val="accent6"/>
          </a:fillRef>
          <a:effectRef idx="1">
            <a:schemeClr val="accent6"/>
          </a:effectRef>
          <a:fontRef idx="minor">
            <a:schemeClr val="dk1"/>
          </a:fontRef>
        </p:style>
        <p:txBody>
          <a:bodyPr wrap="square" lIns="68579" tIns="34289" rIns="68579" bIns="34289" rtlCol="1">
            <a:spAutoFit/>
          </a:bodyPr>
          <a:lstStyle/>
          <a:p>
            <a:pPr algn="justLow"/>
            <a:r>
              <a:rPr lang="ar-IQ" dirty="0" smtClean="0">
                <a:solidFill>
                  <a:srgbClr val="000000"/>
                </a:solidFill>
                <a:latin typeface="Times New Roman"/>
                <a:ea typeface="Times New Roman"/>
                <a:cs typeface="Simplified Arabic"/>
              </a:rPr>
              <a:t> </a:t>
            </a:r>
            <a:r>
              <a:rPr lang="ar-IQ" dirty="0">
                <a:solidFill>
                  <a:srgbClr val="000000"/>
                </a:solidFill>
                <a:latin typeface="Times New Roman"/>
                <a:ea typeface="Times New Roman"/>
                <a:cs typeface="Simplified Arabic"/>
              </a:rPr>
              <a:t>" الستر، هو ما خفي المراد منه بعارض في غير الصيغة </a:t>
            </a:r>
            <a:r>
              <a:rPr lang="ar-IQ" dirty="0" smtClean="0">
                <a:solidFill>
                  <a:srgbClr val="000000"/>
                </a:solidFill>
                <a:latin typeface="Times New Roman"/>
                <a:ea typeface="Times New Roman"/>
                <a:cs typeface="Simplified Arabic"/>
              </a:rPr>
              <a:t>"</a:t>
            </a:r>
            <a:r>
              <a:rPr lang="ar-IQ" baseline="30000" dirty="0" smtClean="0">
                <a:solidFill>
                  <a:srgbClr val="000000"/>
                </a:solidFill>
                <a:latin typeface="Times New Roman"/>
                <a:ea typeface="Times New Roman"/>
                <a:cs typeface="Simplified Arabic"/>
              </a:rPr>
              <a:t>(1)</a:t>
            </a:r>
            <a:r>
              <a:rPr lang="ar-IQ" dirty="0" smtClean="0">
                <a:solidFill>
                  <a:srgbClr val="000000"/>
                </a:solidFill>
                <a:latin typeface="Times New Roman"/>
                <a:ea typeface="Times New Roman"/>
                <a:cs typeface="Simplified Arabic"/>
              </a:rPr>
              <a:t>.</a:t>
            </a:r>
            <a:endParaRPr lang="en-US" dirty="0">
              <a:latin typeface="Times New Roman"/>
              <a:ea typeface="Times New Roman"/>
            </a:endParaRPr>
          </a:p>
          <a:p>
            <a:pPr marL="244475" indent="-226695" algn="justLow">
              <a:lnSpc>
                <a:spcPts val="2000"/>
              </a:lnSpc>
              <a:tabLst>
                <a:tab pos="130810" algn="l"/>
              </a:tabLst>
            </a:pPr>
            <a:r>
              <a:rPr lang="ar-IQ" sz="1400" baseline="30000" dirty="0" smtClean="0">
                <a:latin typeface="Times New Roman"/>
                <a:ea typeface="Times New Roman"/>
                <a:cs typeface="Simplified Arabic"/>
              </a:rPr>
              <a:t>(1)</a:t>
            </a:r>
            <a:r>
              <a:rPr lang="ar-IQ" sz="1400" dirty="0" smtClean="0">
                <a:latin typeface="Times New Roman"/>
                <a:ea typeface="Times New Roman"/>
                <a:cs typeface="Simplified Arabic"/>
              </a:rPr>
              <a:t>   </a:t>
            </a:r>
            <a:r>
              <a:rPr lang="ar-IQ" sz="1400" dirty="0">
                <a:latin typeface="Times New Roman"/>
                <a:ea typeface="Times New Roman"/>
                <a:cs typeface="Simplified Arabic"/>
              </a:rPr>
              <a:t>التعريفات: 82.</a:t>
            </a:r>
            <a:endParaRPr lang="en-US" sz="1400" dirty="0">
              <a:effectLst/>
              <a:latin typeface="Times New Roman"/>
              <a:ea typeface="Times New Roman"/>
            </a:endParaRPr>
          </a:p>
        </p:txBody>
      </p:sp>
      <p:sp>
        <p:nvSpPr>
          <p:cNvPr id="7" name="مربع نص 6"/>
          <p:cNvSpPr txBox="1"/>
          <p:nvPr/>
        </p:nvSpPr>
        <p:spPr>
          <a:xfrm>
            <a:off x="5519854" y="891106"/>
            <a:ext cx="225060" cy="484746"/>
          </a:xfrm>
          <a:prstGeom prst="rect">
            <a:avLst/>
          </a:prstGeom>
          <a:noFill/>
        </p:spPr>
        <p:txBody>
          <a:bodyPr wrap="none" lIns="68579" tIns="34289" rIns="68579" bIns="34289" rtlCol="1">
            <a:spAutoFit/>
          </a:bodyPr>
          <a:lstStyle/>
          <a:p>
            <a:pPr defTabSz="342892"/>
            <a:r>
              <a:rPr lang="ar-AE" sz="2700" dirty="0" smtClean="0">
                <a:solidFill>
                  <a:prstClr val="black"/>
                </a:solidFill>
                <a:cs typeface="Akhbar MT" pitchFamily="2" charset="-78"/>
              </a:rPr>
              <a:t> </a:t>
            </a:r>
            <a:endParaRPr lang="ar-AE" sz="2700" dirty="0">
              <a:solidFill>
                <a:prstClr val="black"/>
              </a:solidFill>
              <a:cs typeface="Akhbar MT" pitchFamily="2" charset="-78"/>
            </a:endParaRPr>
          </a:p>
        </p:txBody>
      </p:sp>
      <p:sp>
        <p:nvSpPr>
          <p:cNvPr id="13" name="مربع نص 12"/>
          <p:cNvSpPr txBox="1"/>
          <p:nvPr/>
        </p:nvSpPr>
        <p:spPr>
          <a:xfrm>
            <a:off x="1564034" y="2715766"/>
            <a:ext cx="7416824" cy="602727"/>
          </a:xfrm>
          <a:prstGeom prst="rect">
            <a:avLst/>
          </a:prstGeom>
          <a:effectLst>
            <a:glow rad="139700">
              <a:schemeClr val="accent4">
                <a:satMod val="175000"/>
                <a:alpha val="40000"/>
              </a:schemeClr>
            </a:glow>
          </a:effectLst>
        </p:spPr>
        <p:style>
          <a:lnRef idx="1">
            <a:schemeClr val="accent4"/>
          </a:lnRef>
          <a:fillRef idx="2">
            <a:schemeClr val="accent4"/>
          </a:fillRef>
          <a:effectRef idx="1">
            <a:schemeClr val="accent4"/>
          </a:effectRef>
          <a:fontRef idx="minor">
            <a:schemeClr val="dk1"/>
          </a:fontRef>
        </p:style>
        <p:txBody>
          <a:bodyPr wrap="square" lIns="68579" tIns="34289" rIns="68579" bIns="34289" rtlCol="1">
            <a:spAutoFit/>
          </a:bodyPr>
          <a:lstStyle/>
          <a:p>
            <a:pPr algn="justLow"/>
            <a:r>
              <a:rPr lang="ar-IQ" dirty="0" smtClean="0">
                <a:solidFill>
                  <a:srgbClr val="000000"/>
                </a:solidFill>
                <a:latin typeface="Times New Roman"/>
                <a:ea typeface="Times New Roman"/>
                <a:cs typeface="Simplified Arabic"/>
              </a:rPr>
              <a:t> </a:t>
            </a:r>
            <a:r>
              <a:rPr lang="ar-IQ" dirty="0">
                <a:solidFill>
                  <a:srgbClr val="000000"/>
                </a:solidFill>
                <a:latin typeface="Times New Roman"/>
                <a:ea typeface="Times New Roman"/>
                <a:cs typeface="Simplified Arabic"/>
              </a:rPr>
              <a:t>" وجوبُ الغنّ بإخفاء النون الساكنة والتنوين عندما يتلوهما حرف من حروفه ألـ (15) </a:t>
            </a:r>
            <a:r>
              <a:rPr lang="ar-IQ" dirty="0" smtClean="0">
                <a:solidFill>
                  <a:srgbClr val="000000"/>
                </a:solidFill>
                <a:latin typeface="Times New Roman"/>
                <a:ea typeface="Times New Roman"/>
                <a:cs typeface="Simplified Arabic"/>
              </a:rPr>
              <a:t>"</a:t>
            </a:r>
            <a:r>
              <a:rPr lang="ar-IQ" baseline="30000" dirty="0" smtClean="0">
                <a:solidFill>
                  <a:srgbClr val="000000"/>
                </a:solidFill>
                <a:latin typeface="Times New Roman"/>
                <a:ea typeface="Times New Roman"/>
                <a:cs typeface="Simplified Arabic"/>
              </a:rPr>
              <a:t>(2)</a:t>
            </a:r>
            <a:r>
              <a:rPr lang="ar-IQ" dirty="0" smtClean="0">
                <a:solidFill>
                  <a:srgbClr val="000000"/>
                </a:solidFill>
                <a:latin typeface="Times New Roman"/>
                <a:ea typeface="Times New Roman"/>
                <a:cs typeface="Simplified Arabic"/>
              </a:rPr>
              <a:t>.</a:t>
            </a:r>
            <a:endParaRPr lang="en-US" dirty="0">
              <a:latin typeface="Times New Roman"/>
              <a:ea typeface="Times New Roman"/>
            </a:endParaRPr>
          </a:p>
          <a:p>
            <a:pPr marL="244475" indent="-226695" algn="justLow">
              <a:lnSpc>
                <a:spcPts val="2000"/>
              </a:lnSpc>
              <a:tabLst>
                <a:tab pos="130810" algn="l"/>
              </a:tabLst>
            </a:pPr>
            <a:r>
              <a:rPr lang="ar-IQ" sz="1400" baseline="30000" dirty="0" smtClean="0">
                <a:latin typeface="Times New Roman"/>
                <a:ea typeface="Times New Roman"/>
                <a:cs typeface="Simplified Arabic"/>
              </a:rPr>
              <a:t>(2)</a:t>
            </a:r>
            <a:r>
              <a:rPr lang="ar-IQ" sz="1400" dirty="0" smtClean="0">
                <a:latin typeface="Times New Roman"/>
                <a:ea typeface="Times New Roman"/>
                <a:cs typeface="Simplified Arabic"/>
              </a:rPr>
              <a:t>    </a:t>
            </a:r>
            <a:r>
              <a:rPr lang="ar-IQ" sz="1400" dirty="0">
                <a:latin typeface="Times New Roman"/>
                <a:ea typeface="Times New Roman"/>
                <a:cs typeface="Simplified Arabic"/>
              </a:rPr>
              <a:t>فن التجويد:32.</a:t>
            </a:r>
            <a:endParaRPr lang="en-US" sz="1400" dirty="0">
              <a:effectLst/>
              <a:latin typeface="Times New Roman"/>
              <a:ea typeface="Times New Roman"/>
            </a:endParaRPr>
          </a:p>
        </p:txBody>
      </p:sp>
      <p:sp>
        <p:nvSpPr>
          <p:cNvPr id="8" name="مربع نص 7"/>
          <p:cNvSpPr txBox="1"/>
          <p:nvPr/>
        </p:nvSpPr>
        <p:spPr>
          <a:xfrm>
            <a:off x="7351449" y="574809"/>
            <a:ext cx="1684158" cy="346247"/>
          </a:xfrm>
          <a:prstGeom prst="rect">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wrap="square" lIns="68579" tIns="34289" rIns="68579" bIns="34289" rtlCol="1">
            <a:spAutoFit/>
          </a:bodyPr>
          <a:lstStyle/>
          <a:p>
            <a:pPr algn="justLow"/>
            <a:r>
              <a:rPr lang="ar-IQ" b="1" dirty="0" smtClean="0">
                <a:solidFill>
                  <a:srgbClr val="000000"/>
                </a:solidFill>
                <a:latin typeface="Times New Roman"/>
                <a:ea typeface="Times New Roman"/>
                <a:cs typeface="Monotype Koufi"/>
              </a:rPr>
              <a:t>الاخفاء</a:t>
            </a:r>
            <a:endParaRPr lang="en-US" dirty="0">
              <a:effectLst/>
              <a:latin typeface="Times New Roman"/>
              <a:ea typeface="Times New Roman"/>
            </a:endParaRPr>
          </a:p>
        </p:txBody>
      </p:sp>
      <p:sp>
        <p:nvSpPr>
          <p:cNvPr id="9" name="مربع نص 8"/>
          <p:cNvSpPr txBox="1"/>
          <p:nvPr/>
        </p:nvSpPr>
        <p:spPr>
          <a:xfrm>
            <a:off x="7770707" y="1033121"/>
            <a:ext cx="1281395" cy="346247"/>
          </a:xfrm>
          <a:prstGeom prst="rect">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wrap="square" lIns="68579" tIns="34289" rIns="68579" bIns="34289" rtlCol="1">
            <a:spAutoFit/>
          </a:bodyPr>
          <a:lstStyle/>
          <a:p>
            <a:pPr lvl="0" algn="justLow"/>
            <a:r>
              <a:rPr lang="ar-IQ" b="1" dirty="0" smtClean="0">
                <a:solidFill>
                  <a:srgbClr val="000000"/>
                </a:solidFill>
                <a:latin typeface="Times New Roman"/>
                <a:ea typeface="Times New Roman"/>
                <a:cs typeface="Monotype Koufi"/>
              </a:rPr>
              <a:t>الاخفاء </a:t>
            </a:r>
            <a:r>
              <a:rPr lang="ar-IQ" b="1" dirty="0" smtClean="0">
                <a:solidFill>
                  <a:srgbClr val="000000"/>
                </a:solidFill>
                <a:latin typeface="Times New Roman"/>
                <a:ea typeface="Times New Roman"/>
                <a:cs typeface="Monotype Koufi"/>
              </a:rPr>
              <a:t>لغة</a:t>
            </a:r>
            <a:endParaRPr lang="en-US" dirty="0">
              <a:solidFill>
                <a:prstClr val="black"/>
              </a:solidFill>
              <a:latin typeface="Times New Roman"/>
              <a:ea typeface="Times New Roman"/>
            </a:endParaRPr>
          </a:p>
        </p:txBody>
      </p:sp>
      <p:sp>
        <p:nvSpPr>
          <p:cNvPr id="10" name="مربع نص 9"/>
          <p:cNvSpPr txBox="1"/>
          <p:nvPr/>
        </p:nvSpPr>
        <p:spPr>
          <a:xfrm>
            <a:off x="7046775" y="2215043"/>
            <a:ext cx="1934083" cy="346247"/>
          </a:xfrm>
          <a:prstGeom prst="rect">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wrap="square" lIns="68579" tIns="34289" rIns="68579" bIns="34289" rtlCol="1">
            <a:spAutoFit/>
          </a:bodyPr>
          <a:lstStyle/>
          <a:p>
            <a:pPr algn="justLow"/>
            <a:r>
              <a:rPr lang="ar-IQ" b="1" dirty="0" smtClean="0">
                <a:solidFill>
                  <a:srgbClr val="000000"/>
                </a:solidFill>
                <a:latin typeface="Times New Roman"/>
                <a:ea typeface="Times New Roman"/>
                <a:cs typeface="Monotype Koufi"/>
              </a:rPr>
              <a:t>الاخفاء </a:t>
            </a:r>
            <a:r>
              <a:rPr lang="ar-IQ" b="1" dirty="0" smtClean="0">
                <a:solidFill>
                  <a:srgbClr val="000000"/>
                </a:solidFill>
                <a:latin typeface="Times New Roman"/>
                <a:ea typeface="Times New Roman"/>
                <a:cs typeface="Monotype Koufi"/>
              </a:rPr>
              <a:t>اصطلاحا</a:t>
            </a:r>
            <a:endParaRPr lang="en-US" sz="1600" b="1" dirty="0">
              <a:effectLst/>
              <a:latin typeface="Times New Roman"/>
              <a:ea typeface="Times New Roman"/>
            </a:endParaRPr>
          </a:p>
        </p:txBody>
      </p:sp>
      <p:sp>
        <p:nvSpPr>
          <p:cNvPr id="11" name="مربع نص 10"/>
          <p:cNvSpPr txBox="1"/>
          <p:nvPr/>
        </p:nvSpPr>
        <p:spPr>
          <a:xfrm>
            <a:off x="1564034" y="3435846"/>
            <a:ext cx="7416824" cy="900244"/>
          </a:xfrm>
          <a:prstGeom prst="rect">
            <a:avLst/>
          </a:prstGeom>
        </p:spPr>
        <p:style>
          <a:lnRef idx="1">
            <a:schemeClr val="accent3"/>
          </a:lnRef>
          <a:fillRef idx="3">
            <a:schemeClr val="accent3"/>
          </a:fillRef>
          <a:effectRef idx="2">
            <a:schemeClr val="accent3"/>
          </a:effectRef>
          <a:fontRef idx="minor">
            <a:schemeClr val="lt1"/>
          </a:fontRef>
        </p:style>
        <p:txBody>
          <a:bodyPr wrap="square" lIns="68579" tIns="34289" rIns="68579" bIns="34289" rtlCol="1">
            <a:spAutoFit/>
          </a:bodyPr>
          <a:lstStyle/>
          <a:p>
            <a:pPr algn="justLow"/>
            <a:r>
              <a:rPr lang="ar-IQ" dirty="0" smtClean="0">
                <a:solidFill>
                  <a:srgbClr val="000000"/>
                </a:solidFill>
                <a:latin typeface="Times New Roman"/>
                <a:ea typeface="Times New Roman"/>
                <a:cs typeface="Simplified Arabic"/>
              </a:rPr>
              <a:t>وعدد </a:t>
            </a:r>
            <a:r>
              <a:rPr lang="ar-IQ" dirty="0">
                <a:solidFill>
                  <a:srgbClr val="000000"/>
                </a:solidFill>
                <a:latin typeface="Times New Roman"/>
                <a:ea typeface="Times New Roman"/>
                <a:cs typeface="Simplified Arabic"/>
              </a:rPr>
              <a:t>حروف الإخفاء خمسة عشر حرفاً مجموعة في أوائل كلمات البيت الآتي:</a:t>
            </a:r>
            <a:endParaRPr lang="en-US" sz="1400" dirty="0">
              <a:latin typeface="Times New Roman"/>
              <a:ea typeface="Times New Roman"/>
            </a:endParaRPr>
          </a:p>
          <a:p>
            <a:pPr algn="justLow"/>
            <a:r>
              <a:rPr lang="ar-IQ" dirty="0">
                <a:solidFill>
                  <a:srgbClr val="000000"/>
                </a:solidFill>
                <a:latin typeface="Times New Roman"/>
                <a:ea typeface="Times New Roman"/>
                <a:cs typeface="Simplified Arabic"/>
              </a:rPr>
              <a:t>	</a:t>
            </a:r>
            <a:r>
              <a:rPr lang="ar-IQ" b="1" dirty="0">
                <a:solidFill>
                  <a:srgbClr val="000000"/>
                </a:solidFill>
                <a:latin typeface="Times New Roman"/>
                <a:ea typeface="Times New Roman"/>
                <a:cs typeface="Simplified Arabic"/>
              </a:rPr>
              <a:t>صف ذا ثنا كم جاد شخص قد سما</a:t>
            </a:r>
            <a:endParaRPr lang="en-US" sz="1400" dirty="0">
              <a:latin typeface="Times New Roman"/>
              <a:ea typeface="Times New Roman"/>
            </a:endParaRPr>
          </a:p>
          <a:p>
            <a:pPr algn="justLow"/>
            <a:r>
              <a:rPr lang="ar-IQ" b="1" dirty="0">
                <a:solidFill>
                  <a:srgbClr val="000000"/>
                </a:solidFill>
                <a:latin typeface="Times New Roman"/>
                <a:ea typeface="Times New Roman"/>
                <a:cs typeface="Simplified Arabic"/>
              </a:rPr>
              <a:t>					دم طيباً زد في تقى ضع ظالماً</a:t>
            </a:r>
            <a:endParaRPr lang="en-US" sz="1400" dirty="0">
              <a:effectLst/>
              <a:latin typeface="Times New Roman"/>
              <a:ea typeface="Times New Roman"/>
            </a:endParaRPr>
          </a:p>
        </p:txBody>
      </p:sp>
    </p:spTree>
    <p:extLst>
      <p:ext uri="{BB962C8B-B14F-4D97-AF65-F5344CB8AC3E}">
        <p14:creationId xmlns:p14="http://schemas.microsoft.com/office/powerpoint/2010/main" val="1127946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5"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5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14" dur="5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15" dur="500" accel="50000" fill="hold">
                                          <p:stCondLst>
                                            <p:cond delay="500"/>
                                          </p:stCondLst>
                                        </p:cTn>
                                        <p:tgtEl>
                                          <p:spTgt spid="7"/>
                                        </p:tgtEl>
                                        <p:attrNameLst>
                                          <p:attrName>ppt_w</p:attrName>
                                        </p:attrNameLst>
                                      </p:cBhvr>
                                      <p:tavLst>
                                        <p:tav tm="0">
                                          <p:val>
                                            <p:strVal val="#ppt_w*.05"/>
                                          </p:val>
                                        </p:tav>
                                        <p:tav tm="100000">
                                          <p:val>
                                            <p:strVal val="#ppt_w"/>
                                          </p:val>
                                        </p:tav>
                                      </p:tavLst>
                                    </p:anim>
                                    <p:anim calcmode="lin" valueType="num">
                                      <p:cBhvr>
                                        <p:cTn id="16" dur="1000" fill="hold"/>
                                        <p:tgtEl>
                                          <p:spTgt spid="7"/>
                                        </p:tgtEl>
                                        <p:attrNameLst>
                                          <p:attrName>ppt_h</p:attrName>
                                        </p:attrNameLst>
                                      </p:cBhvr>
                                      <p:tavLst>
                                        <p:tav tm="0">
                                          <p:val>
                                            <p:strVal val="#ppt_h"/>
                                          </p:val>
                                        </p:tav>
                                        <p:tav tm="100000">
                                          <p:val>
                                            <p:strVal val="#ppt_h"/>
                                          </p:val>
                                        </p:tav>
                                      </p:tavLst>
                                    </p:anim>
                                    <p:anim calcmode="lin" valueType="num">
                                      <p:cBhvr>
                                        <p:cTn id="17" dur="5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18" dur="5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19" dur="500" accel="50000" fill="hold">
                                          <p:stCondLst>
                                            <p:cond delay="500"/>
                                          </p:stCondLst>
                                        </p:cTn>
                                        <p:tgtEl>
                                          <p:spTgt spid="7"/>
                                        </p:tgtEl>
                                        <p:attrNameLst>
                                          <p:attrName>ppt_y</p:attrName>
                                        </p:attrNameLst>
                                      </p:cBhvr>
                                      <p:tavLst>
                                        <p:tav tm="0">
                                          <p:val>
                                            <p:strVal val="#ppt_y+.1"/>
                                          </p:val>
                                        </p:tav>
                                        <p:tav tm="100000">
                                          <p:val>
                                            <p:strVal val="#ppt_y"/>
                                          </p:val>
                                        </p:tav>
                                      </p:tavLst>
                                    </p:anim>
                                    <p:animEffect transition="in" filter="fade">
                                      <p:cBhvr>
                                        <p:cTn id="20" dur="1000" decel="50000">
                                          <p:stCondLst>
                                            <p:cond delay="0"/>
                                          </p:stCondLst>
                                        </p:cTn>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52" presetClass="entr" presetSubtype="0" fill="hold" grpId="0" nodeType="clickEffect">
                                  <p:stCondLst>
                                    <p:cond delay="0"/>
                                  </p:stCondLst>
                                  <p:iterate type="wd">
                                    <p:tmPct val="10000"/>
                                  </p:iterate>
                                  <p:childTnLst>
                                    <p:set>
                                      <p:cBhvr>
                                        <p:cTn id="24" dur="1" fill="hold">
                                          <p:stCondLst>
                                            <p:cond delay="0"/>
                                          </p:stCondLst>
                                        </p:cTn>
                                        <p:tgtEl>
                                          <p:spTgt spid="6"/>
                                        </p:tgtEl>
                                        <p:attrNameLst>
                                          <p:attrName>style.visibility</p:attrName>
                                        </p:attrNameLst>
                                      </p:cBhvr>
                                      <p:to>
                                        <p:strVal val="visible"/>
                                      </p:to>
                                    </p:set>
                                    <p:animScale>
                                      <p:cBhvr>
                                        <p:cTn id="25" dur="1000" decel="50000" fill="hold">
                                          <p:stCondLst>
                                            <p:cond delay="0"/>
                                          </p:stCondLst>
                                        </p:cTn>
                                        <p:tgtEl>
                                          <p:spTgt spid="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6" dur="1000" decel="50000" fill="hold">
                                          <p:stCondLst>
                                            <p:cond delay="0"/>
                                          </p:stCondLst>
                                        </p:cTn>
                                        <p:tgtEl>
                                          <p:spTgt spid="6"/>
                                        </p:tgtEl>
                                        <p:attrNameLst>
                                          <p:attrName>ppt_x</p:attrName>
                                          <p:attrName>ppt_y</p:attrName>
                                        </p:attrNameLst>
                                      </p:cBhvr>
                                    </p:animMotion>
                                    <p:animEffect transition="in" filter="fade">
                                      <p:cBhvr>
                                        <p:cTn id="27" dur="10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52" presetClass="entr" presetSubtype="0" fill="hold" grpId="0" nodeType="clickEffect">
                                  <p:stCondLst>
                                    <p:cond delay="0"/>
                                  </p:stCondLst>
                                  <p:iterate type="wd">
                                    <p:tmPct val="10000"/>
                                  </p:iterate>
                                  <p:childTnLst>
                                    <p:set>
                                      <p:cBhvr>
                                        <p:cTn id="31" dur="1" fill="hold">
                                          <p:stCondLst>
                                            <p:cond delay="0"/>
                                          </p:stCondLst>
                                        </p:cTn>
                                        <p:tgtEl>
                                          <p:spTgt spid="13"/>
                                        </p:tgtEl>
                                        <p:attrNameLst>
                                          <p:attrName>style.visibility</p:attrName>
                                        </p:attrNameLst>
                                      </p:cBhvr>
                                      <p:to>
                                        <p:strVal val="visible"/>
                                      </p:to>
                                    </p:set>
                                    <p:animScale>
                                      <p:cBhvr>
                                        <p:cTn id="32" dur="1000" decel="50000" fill="hold">
                                          <p:stCondLst>
                                            <p:cond delay="0"/>
                                          </p:stCondLst>
                                        </p:cTn>
                                        <p:tgtEl>
                                          <p:spTgt spid="1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3" dur="1000" decel="50000" fill="hold">
                                          <p:stCondLst>
                                            <p:cond delay="0"/>
                                          </p:stCondLst>
                                        </p:cTn>
                                        <p:tgtEl>
                                          <p:spTgt spid="13"/>
                                        </p:tgtEl>
                                        <p:attrNameLst>
                                          <p:attrName>ppt_x</p:attrName>
                                          <p:attrName>ppt_y</p:attrName>
                                        </p:attrNameLst>
                                      </p:cBhvr>
                                    </p:animMotion>
                                    <p:animEffect transition="in" filter="fade">
                                      <p:cBhvr>
                                        <p:cTn id="34" dur="1000"/>
                                        <p:tgtEl>
                                          <p:spTgt spid="13"/>
                                        </p:tgtEl>
                                      </p:cBhvr>
                                    </p:animEffect>
                                  </p:childTnLst>
                                </p:cTn>
                              </p:par>
                            </p:childTnLst>
                          </p:cTn>
                        </p:par>
                      </p:childTnLst>
                    </p:cTn>
                  </p:par>
                  <p:par>
                    <p:cTn id="35" fill="hold">
                      <p:stCondLst>
                        <p:cond delay="indefinite"/>
                      </p:stCondLst>
                      <p:childTnLst>
                        <p:par>
                          <p:cTn id="36" fill="hold">
                            <p:stCondLst>
                              <p:cond delay="0"/>
                            </p:stCondLst>
                            <p:childTnLst>
                              <p:par>
                                <p:cTn id="37" presetID="25" presetClass="entr" presetSubtype="0"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anim calcmode="lin" valueType="num">
                                      <p:cBhvr>
                                        <p:cTn id="39" dur="50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40" dur="50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41" dur="500" accel="50000" fill="hold">
                                          <p:stCondLst>
                                            <p:cond delay="500"/>
                                          </p:stCondLst>
                                        </p:cTn>
                                        <p:tgtEl>
                                          <p:spTgt spid="8"/>
                                        </p:tgtEl>
                                        <p:attrNameLst>
                                          <p:attrName>ppt_w</p:attrName>
                                        </p:attrNameLst>
                                      </p:cBhvr>
                                      <p:tavLst>
                                        <p:tav tm="0">
                                          <p:val>
                                            <p:strVal val="#ppt_w*.05"/>
                                          </p:val>
                                        </p:tav>
                                        <p:tav tm="100000">
                                          <p:val>
                                            <p:strVal val="#ppt_w"/>
                                          </p:val>
                                        </p:tav>
                                      </p:tavLst>
                                    </p:anim>
                                    <p:anim calcmode="lin" valueType="num">
                                      <p:cBhvr>
                                        <p:cTn id="42" dur="1000" fill="hold"/>
                                        <p:tgtEl>
                                          <p:spTgt spid="8"/>
                                        </p:tgtEl>
                                        <p:attrNameLst>
                                          <p:attrName>ppt_h</p:attrName>
                                        </p:attrNameLst>
                                      </p:cBhvr>
                                      <p:tavLst>
                                        <p:tav tm="0">
                                          <p:val>
                                            <p:strVal val="#ppt_h"/>
                                          </p:val>
                                        </p:tav>
                                        <p:tav tm="100000">
                                          <p:val>
                                            <p:strVal val="#ppt_h"/>
                                          </p:val>
                                        </p:tav>
                                      </p:tavLst>
                                    </p:anim>
                                    <p:anim calcmode="lin" valueType="num">
                                      <p:cBhvr>
                                        <p:cTn id="43" dur="50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44" dur="50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45" dur="500" accel="50000" fill="hold">
                                          <p:stCondLst>
                                            <p:cond delay="500"/>
                                          </p:stCondLst>
                                        </p:cTn>
                                        <p:tgtEl>
                                          <p:spTgt spid="8"/>
                                        </p:tgtEl>
                                        <p:attrNameLst>
                                          <p:attrName>ppt_y</p:attrName>
                                        </p:attrNameLst>
                                      </p:cBhvr>
                                      <p:tavLst>
                                        <p:tav tm="0">
                                          <p:val>
                                            <p:strVal val="#ppt_y+.1"/>
                                          </p:val>
                                        </p:tav>
                                        <p:tav tm="100000">
                                          <p:val>
                                            <p:strVal val="#ppt_y"/>
                                          </p:val>
                                        </p:tav>
                                      </p:tavLst>
                                    </p:anim>
                                    <p:animEffect transition="in" filter="fade">
                                      <p:cBhvr>
                                        <p:cTn id="46" dur="1000" decel="50000">
                                          <p:stCondLst>
                                            <p:cond delay="0"/>
                                          </p:stCondLst>
                                        </p:cTn>
                                        <p:tgtEl>
                                          <p:spTgt spid="8"/>
                                        </p:tgtEl>
                                      </p:cBhvr>
                                    </p:animEffect>
                                  </p:childTnLst>
                                </p:cTn>
                              </p:par>
                            </p:childTnLst>
                          </p:cTn>
                        </p:par>
                      </p:childTnLst>
                    </p:cTn>
                  </p:par>
                  <p:par>
                    <p:cTn id="47" fill="hold">
                      <p:stCondLst>
                        <p:cond delay="indefinite"/>
                      </p:stCondLst>
                      <p:childTnLst>
                        <p:par>
                          <p:cTn id="48" fill="hold">
                            <p:stCondLst>
                              <p:cond delay="0"/>
                            </p:stCondLst>
                            <p:childTnLst>
                              <p:par>
                                <p:cTn id="49" presetID="25" presetClass="entr" presetSubtype="0" fill="hold" grpId="0" nodeType="clickEffect">
                                  <p:stCondLst>
                                    <p:cond delay="0"/>
                                  </p:stCondLst>
                                  <p:childTnLst>
                                    <p:set>
                                      <p:cBhvr>
                                        <p:cTn id="50" dur="1" fill="hold">
                                          <p:stCondLst>
                                            <p:cond delay="0"/>
                                          </p:stCondLst>
                                        </p:cTn>
                                        <p:tgtEl>
                                          <p:spTgt spid="9"/>
                                        </p:tgtEl>
                                        <p:attrNameLst>
                                          <p:attrName>style.visibility</p:attrName>
                                        </p:attrNameLst>
                                      </p:cBhvr>
                                      <p:to>
                                        <p:strVal val="visible"/>
                                      </p:to>
                                    </p:set>
                                    <p:anim calcmode="lin" valueType="num">
                                      <p:cBhvr>
                                        <p:cTn id="51" dur="500" decel="50000" fill="hold">
                                          <p:stCondLst>
                                            <p:cond delay="0"/>
                                          </p:stCondLst>
                                        </p:cTn>
                                        <p:tgtEl>
                                          <p:spTgt spid="9"/>
                                        </p:tgtEl>
                                        <p:attrNameLst>
                                          <p:attrName>style.rotation</p:attrName>
                                        </p:attrNameLst>
                                      </p:cBhvr>
                                      <p:tavLst>
                                        <p:tav tm="0">
                                          <p:val>
                                            <p:fltVal val="-90"/>
                                          </p:val>
                                        </p:tav>
                                        <p:tav tm="100000">
                                          <p:val>
                                            <p:fltVal val="0"/>
                                          </p:val>
                                        </p:tav>
                                      </p:tavLst>
                                    </p:anim>
                                    <p:anim calcmode="lin" valueType="num">
                                      <p:cBhvr>
                                        <p:cTn id="52" dur="500" decel="50000" fill="hold">
                                          <p:stCondLst>
                                            <p:cond delay="0"/>
                                          </p:stCondLst>
                                        </p:cTn>
                                        <p:tgtEl>
                                          <p:spTgt spid="9"/>
                                        </p:tgtEl>
                                        <p:attrNameLst>
                                          <p:attrName>ppt_w</p:attrName>
                                        </p:attrNameLst>
                                      </p:cBhvr>
                                      <p:tavLst>
                                        <p:tav tm="0">
                                          <p:val>
                                            <p:strVal val="#ppt_w"/>
                                          </p:val>
                                        </p:tav>
                                        <p:tav tm="100000">
                                          <p:val>
                                            <p:strVal val="#ppt_w*.05"/>
                                          </p:val>
                                        </p:tav>
                                      </p:tavLst>
                                    </p:anim>
                                    <p:anim calcmode="lin" valueType="num">
                                      <p:cBhvr>
                                        <p:cTn id="53" dur="500" accel="50000" fill="hold">
                                          <p:stCondLst>
                                            <p:cond delay="500"/>
                                          </p:stCondLst>
                                        </p:cTn>
                                        <p:tgtEl>
                                          <p:spTgt spid="9"/>
                                        </p:tgtEl>
                                        <p:attrNameLst>
                                          <p:attrName>ppt_w</p:attrName>
                                        </p:attrNameLst>
                                      </p:cBhvr>
                                      <p:tavLst>
                                        <p:tav tm="0">
                                          <p:val>
                                            <p:strVal val="#ppt_w*.05"/>
                                          </p:val>
                                        </p:tav>
                                        <p:tav tm="100000">
                                          <p:val>
                                            <p:strVal val="#ppt_w"/>
                                          </p:val>
                                        </p:tav>
                                      </p:tavLst>
                                    </p:anim>
                                    <p:anim calcmode="lin" valueType="num">
                                      <p:cBhvr>
                                        <p:cTn id="54" dur="1000" fill="hold"/>
                                        <p:tgtEl>
                                          <p:spTgt spid="9"/>
                                        </p:tgtEl>
                                        <p:attrNameLst>
                                          <p:attrName>ppt_h</p:attrName>
                                        </p:attrNameLst>
                                      </p:cBhvr>
                                      <p:tavLst>
                                        <p:tav tm="0">
                                          <p:val>
                                            <p:strVal val="#ppt_h"/>
                                          </p:val>
                                        </p:tav>
                                        <p:tav tm="100000">
                                          <p:val>
                                            <p:strVal val="#ppt_h"/>
                                          </p:val>
                                        </p:tav>
                                      </p:tavLst>
                                    </p:anim>
                                    <p:anim calcmode="lin" valueType="num">
                                      <p:cBhvr>
                                        <p:cTn id="55" dur="500" decel="50000" fill="hold">
                                          <p:stCondLst>
                                            <p:cond delay="0"/>
                                          </p:stCondLst>
                                        </p:cTn>
                                        <p:tgtEl>
                                          <p:spTgt spid="9"/>
                                        </p:tgtEl>
                                        <p:attrNameLst>
                                          <p:attrName>ppt_x</p:attrName>
                                        </p:attrNameLst>
                                      </p:cBhvr>
                                      <p:tavLst>
                                        <p:tav tm="0">
                                          <p:val>
                                            <p:strVal val="#ppt_x+.4"/>
                                          </p:val>
                                        </p:tav>
                                        <p:tav tm="100000">
                                          <p:val>
                                            <p:strVal val="#ppt_x"/>
                                          </p:val>
                                        </p:tav>
                                      </p:tavLst>
                                    </p:anim>
                                    <p:anim calcmode="lin" valueType="num">
                                      <p:cBhvr>
                                        <p:cTn id="56" dur="500" decel="50000" fill="hold">
                                          <p:stCondLst>
                                            <p:cond delay="0"/>
                                          </p:stCondLst>
                                        </p:cTn>
                                        <p:tgtEl>
                                          <p:spTgt spid="9"/>
                                        </p:tgtEl>
                                        <p:attrNameLst>
                                          <p:attrName>ppt_y</p:attrName>
                                        </p:attrNameLst>
                                      </p:cBhvr>
                                      <p:tavLst>
                                        <p:tav tm="0">
                                          <p:val>
                                            <p:strVal val="#ppt_y-.2"/>
                                          </p:val>
                                        </p:tav>
                                        <p:tav tm="100000">
                                          <p:val>
                                            <p:strVal val="#ppt_y+.1"/>
                                          </p:val>
                                        </p:tav>
                                      </p:tavLst>
                                    </p:anim>
                                    <p:anim calcmode="lin" valueType="num">
                                      <p:cBhvr>
                                        <p:cTn id="57" dur="500" accel="50000" fill="hold">
                                          <p:stCondLst>
                                            <p:cond delay="500"/>
                                          </p:stCondLst>
                                        </p:cTn>
                                        <p:tgtEl>
                                          <p:spTgt spid="9"/>
                                        </p:tgtEl>
                                        <p:attrNameLst>
                                          <p:attrName>ppt_y</p:attrName>
                                        </p:attrNameLst>
                                      </p:cBhvr>
                                      <p:tavLst>
                                        <p:tav tm="0">
                                          <p:val>
                                            <p:strVal val="#ppt_y+.1"/>
                                          </p:val>
                                        </p:tav>
                                        <p:tav tm="100000">
                                          <p:val>
                                            <p:strVal val="#ppt_y"/>
                                          </p:val>
                                        </p:tav>
                                      </p:tavLst>
                                    </p:anim>
                                    <p:animEffect transition="in" filter="fade">
                                      <p:cBhvr>
                                        <p:cTn id="58" dur="1000" decel="50000">
                                          <p:stCondLst>
                                            <p:cond delay="0"/>
                                          </p:stCondLst>
                                        </p:cTn>
                                        <p:tgtEl>
                                          <p:spTgt spid="9"/>
                                        </p:tgtEl>
                                      </p:cBhvr>
                                    </p:animEffect>
                                  </p:childTnLst>
                                </p:cTn>
                              </p:par>
                            </p:childTnLst>
                          </p:cTn>
                        </p:par>
                      </p:childTnLst>
                    </p:cTn>
                  </p:par>
                  <p:par>
                    <p:cTn id="59" fill="hold">
                      <p:stCondLst>
                        <p:cond delay="indefinite"/>
                      </p:stCondLst>
                      <p:childTnLst>
                        <p:par>
                          <p:cTn id="60" fill="hold">
                            <p:stCondLst>
                              <p:cond delay="0"/>
                            </p:stCondLst>
                            <p:childTnLst>
                              <p:par>
                                <p:cTn id="61" presetID="25" presetClass="entr" presetSubtype="0" fill="hold" grpId="0" nodeType="clickEffect">
                                  <p:stCondLst>
                                    <p:cond delay="0"/>
                                  </p:stCondLst>
                                  <p:childTnLst>
                                    <p:set>
                                      <p:cBhvr>
                                        <p:cTn id="62" dur="1" fill="hold">
                                          <p:stCondLst>
                                            <p:cond delay="0"/>
                                          </p:stCondLst>
                                        </p:cTn>
                                        <p:tgtEl>
                                          <p:spTgt spid="10"/>
                                        </p:tgtEl>
                                        <p:attrNameLst>
                                          <p:attrName>style.visibility</p:attrName>
                                        </p:attrNameLst>
                                      </p:cBhvr>
                                      <p:to>
                                        <p:strVal val="visible"/>
                                      </p:to>
                                    </p:set>
                                    <p:anim calcmode="lin" valueType="num">
                                      <p:cBhvr>
                                        <p:cTn id="63"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64"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65"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66" dur="1000" fill="hold"/>
                                        <p:tgtEl>
                                          <p:spTgt spid="10"/>
                                        </p:tgtEl>
                                        <p:attrNameLst>
                                          <p:attrName>ppt_h</p:attrName>
                                        </p:attrNameLst>
                                      </p:cBhvr>
                                      <p:tavLst>
                                        <p:tav tm="0">
                                          <p:val>
                                            <p:strVal val="#ppt_h"/>
                                          </p:val>
                                        </p:tav>
                                        <p:tav tm="100000">
                                          <p:val>
                                            <p:strVal val="#ppt_h"/>
                                          </p:val>
                                        </p:tav>
                                      </p:tavLst>
                                    </p:anim>
                                    <p:anim calcmode="lin" valueType="num">
                                      <p:cBhvr>
                                        <p:cTn id="67"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68"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69"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70" dur="1000" decel="50000">
                                          <p:stCondLst>
                                            <p:cond delay="0"/>
                                          </p:stCondLst>
                                        </p:cTn>
                                        <p:tgtEl>
                                          <p:spTgt spid="10"/>
                                        </p:tgtEl>
                                      </p:cBhvr>
                                    </p:animEffect>
                                  </p:childTnLst>
                                </p:cTn>
                              </p:par>
                            </p:childTnLst>
                          </p:cTn>
                        </p:par>
                      </p:childTnLst>
                    </p:cTn>
                  </p:par>
                  <p:par>
                    <p:cTn id="71" fill="hold">
                      <p:stCondLst>
                        <p:cond delay="indefinite"/>
                      </p:stCondLst>
                      <p:childTnLst>
                        <p:par>
                          <p:cTn id="72" fill="hold">
                            <p:stCondLst>
                              <p:cond delay="0"/>
                            </p:stCondLst>
                            <p:childTnLst>
                              <p:par>
                                <p:cTn id="73" presetID="52" presetClass="entr" presetSubtype="0" fill="hold" grpId="0" nodeType="clickEffect">
                                  <p:stCondLst>
                                    <p:cond delay="0"/>
                                  </p:stCondLst>
                                  <p:iterate type="wd">
                                    <p:tmPct val="10000"/>
                                  </p:iterate>
                                  <p:childTnLst>
                                    <p:set>
                                      <p:cBhvr>
                                        <p:cTn id="74" dur="1" fill="hold">
                                          <p:stCondLst>
                                            <p:cond delay="0"/>
                                          </p:stCondLst>
                                        </p:cTn>
                                        <p:tgtEl>
                                          <p:spTgt spid="11"/>
                                        </p:tgtEl>
                                        <p:attrNameLst>
                                          <p:attrName>style.visibility</p:attrName>
                                        </p:attrNameLst>
                                      </p:cBhvr>
                                      <p:to>
                                        <p:strVal val="visible"/>
                                      </p:to>
                                    </p:set>
                                    <p:animScale>
                                      <p:cBhvr>
                                        <p:cTn id="75" dur="1000" decel="50000" fill="hold">
                                          <p:stCondLst>
                                            <p:cond delay="0"/>
                                          </p:stCondLst>
                                        </p:cTn>
                                        <p:tgtEl>
                                          <p:spTgt spid="1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76" dur="1000" decel="50000" fill="hold">
                                          <p:stCondLst>
                                            <p:cond delay="0"/>
                                          </p:stCondLst>
                                        </p:cTn>
                                        <p:tgtEl>
                                          <p:spTgt spid="11"/>
                                        </p:tgtEl>
                                        <p:attrNameLst>
                                          <p:attrName>ppt_x</p:attrName>
                                          <p:attrName>ppt_y</p:attrName>
                                        </p:attrNameLst>
                                      </p:cBhvr>
                                    </p:animMotion>
                                    <p:animEffect transition="in" filter="fade">
                                      <p:cBhvr>
                                        <p:cTn id="77"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p:bldP spid="13" grpId="0" animBg="1"/>
      <p:bldP spid="8" grpId="0" animBg="1"/>
      <p:bldP spid="9" grpId="0" animBg="1"/>
      <p:bldP spid="10" grpId="0" animBg="1"/>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sz="quarter" idx="12"/>
          </p:nvPr>
        </p:nvSpPr>
        <p:spPr/>
        <p:txBody>
          <a:bodyPr/>
          <a:lstStyle/>
          <a:p>
            <a:fld id="{D57F1E4F-1CFF-5643-939E-217C01CDF565}" type="slidenum">
              <a:rPr lang="en-US" smtClean="0"/>
              <a:pPr/>
              <a:t>3</a:t>
            </a:fld>
            <a:endParaRPr lang="en-US" dirty="0"/>
          </a:p>
        </p:txBody>
      </p:sp>
      <p:sp>
        <p:nvSpPr>
          <p:cNvPr id="4" name="مربع نص 3"/>
          <p:cNvSpPr txBox="1"/>
          <p:nvPr/>
        </p:nvSpPr>
        <p:spPr>
          <a:xfrm>
            <a:off x="1332913" y="528056"/>
            <a:ext cx="7560841" cy="1433724"/>
          </a:xfrm>
          <a:prstGeom prst="rect">
            <a:avLst/>
          </a:prstGeom>
          <a:effectLst>
            <a:glow rad="139700">
              <a:schemeClr val="accent5">
                <a:satMod val="175000"/>
                <a:alpha val="40000"/>
              </a:schemeClr>
            </a:glow>
          </a:effectLst>
        </p:spPr>
        <p:style>
          <a:lnRef idx="1">
            <a:schemeClr val="accent6"/>
          </a:lnRef>
          <a:fillRef idx="2">
            <a:schemeClr val="accent6"/>
          </a:fillRef>
          <a:effectRef idx="1">
            <a:schemeClr val="accent6"/>
          </a:effectRef>
          <a:fontRef idx="minor">
            <a:schemeClr val="dk1"/>
          </a:fontRef>
        </p:style>
        <p:txBody>
          <a:bodyPr wrap="square" lIns="68579" tIns="34289" rIns="68579" bIns="34289" rtlCol="1">
            <a:spAutoFit/>
          </a:bodyPr>
          <a:lstStyle/>
          <a:p>
            <a:pPr algn="justLow"/>
            <a:r>
              <a:rPr lang="ar-IQ" dirty="0">
                <a:solidFill>
                  <a:srgbClr val="000000"/>
                </a:solidFill>
                <a:latin typeface="Times New Roman"/>
                <a:ea typeface="Times New Roman"/>
                <a:cs typeface="Simplified Arabic"/>
              </a:rPr>
              <a:t>" ومما يجب على القارئ أن يحترز من المد عند إخفاء النون نحو:( كُنْتم ) فتصبح ( كونتم ) أي قلب الإخفاء </a:t>
            </a:r>
            <a:r>
              <a:rPr lang="ar-IQ" dirty="0" err="1">
                <a:solidFill>
                  <a:srgbClr val="000000"/>
                </a:solidFill>
                <a:latin typeface="Times New Roman"/>
                <a:ea typeface="Times New Roman"/>
                <a:cs typeface="Simplified Arabic"/>
              </a:rPr>
              <a:t>واواً</a:t>
            </a:r>
            <a:r>
              <a:rPr lang="ar-IQ" dirty="0">
                <a:solidFill>
                  <a:srgbClr val="000000"/>
                </a:solidFill>
                <a:latin typeface="Times New Roman"/>
                <a:ea typeface="Times New Roman"/>
                <a:cs typeface="Simplified Arabic"/>
              </a:rPr>
              <a:t> وهو خطأ قبيح، وليحترز أيضا من إلصاق طرف اللسان فوق الثنايا العليا عند إخفاء النون فهو خطأ أيضا وطريق الخلاص من ذلك الخطأ هو جعل اللسان في حالة وسطية قليلاً إلى الأعلى </a:t>
            </a:r>
            <a:r>
              <a:rPr lang="ar-IQ" dirty="0" smtClean="0">
                <a:solidFill>
                  <a:srgbClr val="000000"/>
                </a:solidFill>
                <a:latin typeface="Times New Roman"/>
                <a:ea typeface="Times New Roman"/>
                <a:cs typeface="Simplified Arabic"/>
              </a:rPr>
              <a:t>"</a:t>
            </a:r>
            <a:r>
              <a:rPr lang="ar-IQ" baseline="30000" dirty="0" smtClean="0">
                <a:solidFill>
                  <a:srgbClr val="000000"/>
                </a:solidFill>
                <a:latin typeface="Times New Roman"/>
                <a:ea typeface="Times New Roman"/>
                <a:cs typeface="Simplified Arabic"/>
              </a:rPr>
              <a:t>(1)</a:t>
            </a:r>
            <a:r>
              <a:rPr lang="ar-IQ" dirty="0" smtClean="0">
                <a:solidFill>
                  <a:srgbClr val="000000"/>
                </a:solidFill>
                <a:latin typeface="Times New Roman"/>
                <a:ea typeface="Times New Roman"/>
                <a:cs typeface="Simplified Arabic"/>
              </a:rPr>
              <a:t>.</a:t>
            </a:r>
            <a:endParaRPr lang="en-US" dirty="0">
              <a:latin typeface="Times New Roman"/>
              <a:ea typeface="Times New Roman"/>
            </a:endParaRPr>
          </a:p>
          <a:p>
            <a:pPr marL="244475" indent="-226695" algn="justLow">
              <a:lnSpc>
                <a:spcPts val="2000"/>
              </a:lnSpc>
              <a:tabLst>
                <a:tab pos="130810" algn="l"/>
              </a:tabLst>
            </a:pPr>
            <a:r>
              <a:rPr lang="ar-IQ" sz="1400" baseline="30000" dirty="0" smtClean="0">
                <a:latin typeface="Times New Roman"/>
                <a:ea typeface="Times New Roman"/>
                <a:cs typeface="Simplified Arabic"/>
              </a:rPr>
              <a:t>(1)</a:t>
            </a:r>
            <a:r>
              <a:rPr lang="ar-IQ" sz="1400" dirty="0" smtClean="0">
                <a:latin typeface="Times New Roman"/>
                <a:ea typeface="Times New Roman"/>
                <a:cs typeface="Simplified Arabic"/>
              </a:rPr>
              <a:t>   </a:t>
            </a:r>
            <a:r>
              <a:rPr lang="ar-IQ" sz="1400" dirty="0">
                <a:latin typeface="Times New Roman"/>
                <a:ea typeface="Times New Roman"/>
                <a:cs typeface="Simplified Arabic"/>
              </a:rPr>
              <a:t>المفيد في علم التجويد:45</a:t>
            </a:r>
            <a:r>
              <a:rPr lang="ar-IQ" sz="1400" dirty="0" smtClean="0">
                <a:latin typeface="Times New Roman"/>
                <a:ea typeface="Times New Roman"/>
                <a:cs typeface="Simplified Arabic"/>
              </a:rPr>
              <a:t>.</a:t>
            </a:r>
            <a:endParaRPr lang="en-US" sz="1400" dirty="0">
              <a:latin typeface="Times New Roman"/>
              <a:ea typeface="Times New Roman"/>
            </a:endParaRPr>
          </a:p>
        </p:txBody>
      </p:sp>
      <p:sp>
        <p:nvSpPr>
          <p:cNvPr id="5" name="مربع نص 4"/>
          <p:cNvSpPr txBox="1"/>
          <p:nvPr/>
        </p:nvSpPr>
        <p:spPr>
          <a:xfrm>
            <a:off x="3851919" y="2067694"/>
            <a:ext cx="5052469" cy="1054133"/>
          </a:xfrm>
          <a:prstGeom prst="rect">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wrap="square" lIns="68579" tIns="34289" rIns="68579" bIns="34289" rtlCol="1">
            <a:spAutoFit/>
          </a:bodyPr>
          <a:lstStyle/>
          <a:p>
            <a:pPr lvl="0" algn="justLow"/>
            <a:r>
              <a:rPr lang="ar-IQ" b="1" dirty="0">
                <a:solidFill>
                  <a:srgbClr val="000000"/>
                </a:solidFill>
                <a:latin typeface="Times New Roman"/>
                <a:ea typeface="Times New Roman"/>
                <a:cs typeface="Simplified Arabic"/>
              </a:rPr>
              <a:t>وللإخفاء ثلاث مراتب</a:t>
            </a:r>
            <a:r>
              <a:rPr lang="ar-IQ" b="1" baseline="30000" dirty="0">
                <a:solidFill>
                  <a:srgbClr val="000000"/>
                </a:solidFill>
                <a:latin typeface="Times New Roman"/>
                <a:ea typeface="Times New Roman"/>
                <a:cs typeface="Simplified Arabic"/>
              </a:rPr>
              <a:t>(2</a:t>
            </a:r>
            <a:r>
              <a:rPr lang="ar-IQ" b="1" baseline="30000" dirty="0" smtClean="0">
                <a:solidFill>
                  <a:srgbClr val="000000"/>
                </a:solidFill>
                <a:latin typeface="Times New Roman"/>
                <a:ea typeface="Times New Roman"/>
                <a:cs typeface="Simplified Arabic"/>
              </a:rPr>
              <a:t>)</a:t>
            </a:r>
            <a:r>
              <a:rPr lang="ar-IQ" b="1" dirty="0" smtClean="0">
                <a:solidFill>
                  <a:srgbClr val="000000"/>
                </a:solidFill>
                <a:latin typeface="Times New Roman"/>
                <a:ea typeface="Times New Roman"/>
                <a:cs typeface="Simplified Arabic"/>
              </a:rPr>
              <a:t>:</a:t>
            </a:r>
          </a:p>
          <a:p>
            <a:pPr lvl="0" algn="justLow"/>
            <a:endParaRPr lang="ar-IQ" sz="1400" b="1" dirty="0" smtClean="0">
              <a:solidFill>
                <a:srgbClr val="000000"/>
              </a:solidFill>
              <a:latin typeface="Times New Roman"/>
              <a:ea typeface="Times New Roman"/>
              <a:cs typeface="Simplified Arabic"/>
            </a:endParaRPr>
          </a:p>
          <a:p>
            <a:pPr algn="justLow"/>
            <a:r>
              <a:rPr lang="ar-IQ" sz="1400" baseline="30000" dirty="0" smtClean="0">
                <a:latin typeface="Times New Roman"/>
                <a:ea typeface="Times New Roman"/>
                <a:cs typeface="Simplified Arabic"/>
              </a:rPr>
              <a:t>(</a:t>
            </a:r>
            <a:r>
              <a:rPr lang="ar-IQ" sz="1400" baseline="30000" dirty="0">
                <a:latin typeface="Times New Roman"/>
                <a:ea typeface="Times New Roman"/>
                <a:cs typeface="Simplified Arabic"/>
              </a:rPr>
              <a:t>2)</a:t>
            </a:r>
            <a:r>
              <a:rPr lang="ar-IQ" sz="1400" dirty="0">
                <a:latin typeface="Times New Roman"/>
                <a:ea typeface="Times New Roman"/>
                <a:cs typeface="Simplified Arabic"/>
              </a:rPr>
              <a:t>   ينظر: نهاية القول المفيد في علم تجويد القرآن المجيد: 125.</a:t>
            </a:r>
            <a:endParaRPr lang="en-US" sz="1400" dirty="0">
              <a:latin typeface="Times New Roman"/>
              <a:ea typeface="Times New Roman"/>
            </a:endParaRPr>
          </a:p>
          <a:p>
            <a:pPr lvl="0" algn="justLow"/>
            <a:endParaRPr lang="ar-IQ" b="1" dirty="0">
              <a:solidFill>
                <a:srgbClr val="000000"/>
              </a:solidFill>
              <a:latin typeface="Times New Roman"/>
              <a:ea typeface="Times New Roman"/>
              <a:cs typeface="Simplified Arabic"/>
            </a:endParaRPr>
          </a:p>
        </p:txBody>
      </p:sp>
      <p:sp>
        <p:nvSpPr>
          <p:cNvPr id="6" name="مربع نص 5"/>
          <p:cNvSpPr txBox="1"/>
          <p:nvPr/>
        </p:nvSpPr>
        <p:spPr>
          <a:xfrm>
            <a:off x="4945420" y="0"/>
            <a:ext cx="1281395" cy="377024"/>
          </a:xfrm>
          <a:prstGeom prst="rect">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wrap="square" lIns="68579" tIns="34289" rIns="68579" bIns="34289" rtlCol="1">
            <a:spAutoFit/>
          </a:bodyPr>
          <a:lstStyle/>
          <a:p>
            <a:pPr algn="justLow"/>
            <a:r>
              <a:rPr lang="ar-IQ" sz="1400" b="1" dirty="0" smtClean="0">
                <a:solidFill>
                  <a:srgbClr val="000000"/>
                </a:solidFill>
                <a:latin typeface="Times New Roman"/>
                <a:ea typeface="Times New Roman"/>
                <a:cs typeface="Monotype Koufi"/>
              </a:rPr>
              <a:t>         </a:t>
            </a:r>
            <a:r>
              <a:rPr lang="ar-IQ" sz="2000" b="1" dirty="0" smtClean="0">
                <a:solidFill>
                  <a:srgbClr val="000000"/>
                </a:solidFill>
                <a:latin typeface="Times New Roman"/>
                <a:ea typeface="Times New Roman"/>
                <a:cs typeface="Monotype Koufi"/>
              </a:rPr>
              <a:t>الاخفاء</a:t>
            </a:r>
            <a:endParaRPr lang="en-US" sz="2000" dirty="0">
              <a:effectLst/>
              <a:latin typeface="Times New Roman"/>
              <a:ea typeface="Times New Roman"/>
            </a:endParaRPr>
          </a:p>
        </p:txBody>
      </p:sp>
      <p:sp>
        <p:nvSpPr>
          <p:cNvPr id="7" name="مربع نص 6"/>
          <p:cNvSpPr txBox="1"/>
          <p:nvPr/>
        </p:nvSpPr>
        <p:spPr>
          <a:xfrm>
            <a:off x="1332578" y="3291830"/>
            <a:ext cx="7560841" cy="900244"/>
          </a:xfrm>
          <a:prstGeom prst="rect">
            <a:avLst/>
          </a:prstGeom>
          <a:effectLst>
            <a:glow rad="139700">
              <a:schemeClr val="accent5">
                <a:satMod val="175000"/>
                <a:alpha val="40000"/>
              </a:schemeClr>
            </a:glow>
          </a:effectLst>
        </p:spPr>
        <p:style>
          <a:lnRef idx="1">
            <a:schemeClr val="accent6"/>
          </a:lnRef>
          <a:fillRef idx="2">
            <a:schemeClr val="accent6"/>
          </a:fillRef>
          <a:effectRef idx="1">
            <a:schemeClr val="accent6"/>
          </a:effectRef>
          <a:fontRef idx="minor">
            <a:schemeClr val="dk1"/>
          </a:fontRef>
        </p:style>
        <p:txBody>
          <a:bodyPr wrap="square" lIns="68579" tIns="34289" rIns="68579" bIns="34289" rtlCol="1">
            <a:spAutoFit/>
          </a:bodyPr>
          <a:lstStyle/>
          <a:p>
            <a:pPr algn="justLow"/>
            <a:r>
              <a:rPr lang="ar-IQ" dirty="0" smtClean="0">
                <a:solidFill>
                  <a:srgbClr val="000000"/>
                </a:solidFill>
                <a:latin typeface="Times New Roman"/>
                <a:ea typeface="Times New Roman"/>
                <a:cs typeface="Simplified Arabic"/>
              </a:rPr>
              <a:t>1ـ   أقصر </a:t>
            </a:r>
            <a:r>
              <a:rPr lang="ar-IQ" dirty="0">
                <a:solidFill>
                  <a:srgbClr val="000000"/>
                </a:solidFill>
                <a:latin typeface="Times New Roman"/>
                <a:ea typeface="Times New Roman"/>
                <a:cs typeface="Simplified Arabic"/>
              </a:rPr>
              <a:t>درجات الإخفاء زمناً في الحروف التي تقرب مخارجها من مخرج </a:t>
            </a:r>
            <a:r>
              <a:rPr lang="ar-IQ" dirty="0" smtClean="0">
                <a:solidFill>
                  <a:srgbClr val="000000"/>
                </a:solidFill>
                <a:latin typeface="Times New Roman"/>
                <a:ea typeface="Times New Roman"/>
                <a:cs typeface="Simplified Arabic"/>
              </a:rPr>
              <a:t>النون </a:t>
            </a:r>
            <a:r>
              <a:rPr lang="ar-IQ" dirty="0">
                <a:solidFill>
                  <a:srgbClr val="000000"/>
                </a:solidFill>
                <a:latin typeface="Times New Roman"/>
                <a:ea typeface="Times New Roman"/>
                <a:cs typeface="Simplified Arabic"/>
              </a:rPr>
              <a:t>(ط، د، ت)، فدرجة الإخفاء للنون معها أكثر من الحروف الباقية، </a:t>
            </a:r>
            <a:r>
              <a:rPr lang="ar-IQ" dirty="0" smtClean="0">
                <a:solidFill>
                  <a:srgbClr val="000000"/>
                </a:solidFill>
                <a:latin typeface="Times New Roman"/>
                <a:ea typeface="Times New Roman"/>
                <a:cs typeface="Simplified Arabic"/>
              </a:rPr>
              <a:t>وغنتها </a:t>
            </a:r>
            <a:r>
              <a:rPr lang="ar-IQ" dirty="0">
                <a:solidFill>
                  <a:srgbClr val="000000"/>
                </a:solidFill>
                <a:latin typeface="Times New Roman"/>
                <a:ea typeface="Times New Roman"/>
                <a:cs typeface="Simplified Arabic"/>
              </a:rPr>
              <a:t>قليلة، فزمن امتدادها قليل، ودرجة الإخفاء اقرب إلى الإدغام، ولذا 	يطلقون عليه (الإخفاء الأعلى)، وقدروها بثلث الألف.</a:t>
            </a:r>
            <a:endParaRPr lang="en-US" dirty="0">
              <a:effectLst/>
              <a:latin typeface="Times New Roman"/>
              <a:ea typeface="Times New Roman"/>
            </a:endParaRPr>
          </a:p>
        </p:txBody>
      </p:sp>
    </p:spTree>
    <p:extLst>
      <p:ext uri="{BB962C8B-B14F-4D97-AF65-F5344CB8AC3E}">
        <p14:creationId xmlns:p14="http://schemas.microsoft.com/office/powerpoint/2010/main" val="2265114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iterate type="wd">
                                    <p:tmPct val="10000"/>
                                  </p:iterate>
                                  <p:childTnLst>
                                    <p:set>
                                      <p:cBhvr>
                                        <p:cTn id="6" dur="1" fill="hold">
                                          <p:stCondLst>
                                            <p:cond delay="0"/>
                                          </p:stCondLst>
                                        </p:cTn>
                                        <p:tgtEl>
                                          <p:spTgt spid="4"/>
                                        </p:tgtEl>
                                        <p:attrNameLst>
                                          <p:attrName>style.visibility</p:attrName>
                                        </p:attrNameLst>
                                      </p:cBhvr>
                                      <p:to>
                                        <p:strVal val="visible"/>
                                      </p:to>
                                    </p:set>
                                    <p:animScale>
                                      <p:cBhvr>
                                        <p:cTn id="7" dur="100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4"/>
                                        </p:tgtEl>
                                        <p:attrNameLst>
                                          <p:attrName>ppt_x</p:attrName>
                                          <p:attrName>ppt_y</p:attrName>
                                        </p:attrNameLst>
                                      </p:cBhvr>
                                    </p:animMotion>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5"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15"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16"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17" dur="1000" fill="hold"/>
                                        <p:tgtEl>
                                          <p:spTgt spid="5"/>
                                        </p:tgtEl>
                                        <p:attrNameLst>
                                          <p:attrName>ppt_h</p:attrName>
                                        </p:attrNameLst>
                                      </p:cBhvr>
                                      <p:tavLst>
                                        <p:tav tm="0">
                                          <p:val>
                                            <p:strVal val="#ppt_h"/>
                                          </p:val>
                                        </p:tav>
                                        <p:tav tm="100000">
                                          <p:val>
                                            <p:strVal val="#ppt_h"/>
                                          </p:val>
                                        </p:tav>
                                      </p:tavLst>
                                    </p:anim>
                                    <p:anim calcmode="lin" valueType="num">
                                      <p:cBhvr>
                                        <p:cTn id="18"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19"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20"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21" dur="1000" decel="50000">
                                          <p:stCondLst>
                                            <p:cond delay="0"/>
                                          </p:stCondLst>
                                        </p:cTn>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25" presetClass="entr" presetSubtype="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 calcmode="lin" valueType="num">
                                      <p:cBhvr>
                                        <p:cTn id="26" dur="500" decel="50000" fill="hold">
                                          <p:stCondLst>
                                            <p:cond delay="0"/>
                                          </p:stCondLst>
                                        </p:cTn>
                                        <p:tgtEl>
                                          <p:spTgt spid="6"/>
                                        </p:tgtEl>
                                        <p:attrNameLst>
                                          <p:attrName>style.rotation</p:attrName>
                                        </p:attrNameLst>
                                      </p:cBhvr>
                                      <p:tavLst>
                                        <p:tav tm="0">
                                          <p:val>
                                            <p:fltVal val="-90"/>
                                          </p:val>
                                        </p:tav>
                                        <p:tav tm="100000">
                                          <p:val>
                                            <p:fltVal val="0"/>
                                          </p:val>
                                        </p:tav>
                                      </p:tavLst>
                                    </p:anim>
                                    <p:anim calcmode="lin" valueType="num">
                                      <p:cBhvr>
                                        <p:cTn id="27" dur="500" decel="50000" fill="hold">
                                          <p:stCondLst>
                                            <p:cond delay="0"/>
                                          </p:stCondLst>
                                        </p:cTn>
                                        <p:tgtEl>
                                          <p:spTgt spid="6"/>
                                        </p:tgtEl>
                                        <p:attrNameLst>
                                          <p:attrName>ppt_w</p:attrName>
                                        </p:attrNameLst>
                                      </p:cBhvr>
                                      <p:tavLst>
                                        <p:tav tm="0">
                                          <p:val>
                                            <p:strVal val="#ppt_w"/>
                                          </p:val>
                                        </p:tav>
                                        <p:tav tm="100000">
                                          <p:val>
                                            <p:strVal val="#ppt_w*.05"/>
                                          </p:val>
                                        </p:tav>
                                      </p:tavLst>
                                    </p:anim>
                                    <p:anim calcmode="lin" valueType="num">
                                      <p:cBhvr>
                                        <p:cTn id="28" dur="500" accel="50000" fill="hold">
                                          <p:stCondLst>
                                            <p:cond delay="500"/>
                                          </p:stCondLst>
                                        </p:cTn>
                                        <p:tgtEl>
                                          <p:spTgt spid="6"/>
                                        </p:tgtEl>
                                        <p:attrNameLst>
                                          <p:attrName>ppt_w</p:attrName>
                                        </p:attrNameLst>
                                      </p:cBhvr>
                                      <p:tavLst>
                                        <p:tav tm="0">
                                          <p:val>
                                            <p:strVal val="#ppt_w*.05"/>
                                          </p:val>
                                        </p:tav>
                                        <p:tav tm="100000">
                                          <p:val>
                                            <p:strVal val="#ppt_w"/>
                                          </p:val>
                                        </p:tav>
                                      </p:tavLst>
                                    </p:anim>
                                    <p:anim calcmode="lin" valueType="num">
                                      <p:cBhvr>
                                        <p:cTn id="29" dur="1000" fill="hold"/>
                                        <p:tgtEl>
                                          <p:spTgt spid="6"/>
                                        </p:tgtEl>
                                        <p:attrNameLst>
                                          <p:attrName>ppt_h</p:attrName>
                                        </p:attrNameLst>
                                      </p:cBhvr>
                                      <p:tavLst>
                                        <p:tav tm="0">
                                          <p:val>
                                            <p:strVal val="#ppt_h"/>
                                          </p:val>
                                        </p:tav>
                                        <p:tav tm="100000">
                                          <p:val>
                                            <p:strVal val="#ppt_h"/>
                                          </p:val>
                                        </p:tav>
                                      </p:tavLst>
                                    </p:anim>
                                    <p:anim calcmode="lin" valueType="num">
                                      <p:cBhvr>
                                        <p:cTn id="30" dur="500" decel="50000" fill="hold">
                                          <p:stCondLst>
                                            <p:cond delay="0"/>
                                          </p:stCondLst>
                                        </p:cTn>
                                        <p:tgtEl>
                                          <p:spTgt spid="6"/>
                                        </p:tgtEl>
                                        <p:attrNameLst>
                                          <p:attrName>ppt_x</p:attrName>
                                        </p:attrNameLst>
                                      </p:cBhvr>
                                      <p:tavLst>
                                        <p:tav tm="0">
                                          <p:val>
                                            <p:strVal val="#ppt_x+.4"/>
                                          </p:val>
                                        </p:tav>
                                        <p:tav tm="100000">
                                          <p:val>
                                            <p:strVal val="#ppt_x"/>
                                          </p:val>
                                        </p:tav>
                                      </p:tavLst>
                                    </p:anim>
                                    <p:anim calcmode="lin" valueType="num">
                                      <p:cBhvr>
                                        <p:cTn id="31" dur="500" decel="50000" fill="hold">
                                          <p:stCondLst>
                                            <p:cond delay="0"/>
                                          </p:stCondLst>
                                        </p:cTn>
                                        <p:tgtEl>
                                          <p:spTgt spid="6"/>
                                        </p:tgtEl>
                                        <p:attrNameLst>
                                          <p:attrName>ppt_y</p:attrName>
                                        </p:attrNameLst>
                                      </p:cBhvr>
                                      <p:tavLst>
                                        <p:tav tm="0">
                                          <p:val>
                                            <p:strVal val="#ppt_y-.2"/>
                                          </p:val>
                                        </p:tav>
                                        <p:tav tm="100000">
                                          <p:val>
                                            <p:strVal val="#ppt_y+.1"/>
                                          </p:val>
                                        </p:tav>
                                      </p:tavLst>
                                    </p:anim>
                                    <p:anim calcmode="lin" valueType="num">
                                      <p:cBhvr>
                                        <p:cTn id="32" dur="500" accel="50000" fill="hold">
                                          <p:stCondLst>
                                            <p:cond delay="500"/>
                                          </p:stCondLst>
                                        </p:cTn>
                                        <p:tgtEl>
                                          <p:spTgt spid="6"/>
                                        </p:tgtEl>
                                        <p:attrNameLst>
                                          <p:attrName>ppt_y</p:attrName>
                                        </p:attrNameLst>
                                      </p:cBhvr>
                                      <p:tavLst>
                                        <p:tav tm="0">
                                          <p:val>
                                            <p:strVal val="#ppt_y+.1"/>
                                          </p:val>
                                        </p:tav>
                                        <p:tav tm="100000">
                                          <p:val>
                                            <p:strVal val="#ppt_y"/>
                                          </p:val>
                                        </p:tav>
                                      </p:tavLst>
                                    </p:anim>
                                    <p:animEffect transition="in" filter="fade">
                                      <p:cBhvr>
                                        <p:cTn id="33" dur="1000" decel="50000">
                                          <p:stCondLst>
                                            <p:cond delay="0"/>
                                          </p:stCondLst>
                                        </p:cTn>
                                        <p:tgtEl>
                                          <p:spTgt spid="6"/>
                                        </p:tgtEl>
                                      </p:cBhvr>
                                    </p:animEffect>
                                  </p:childTnLst>
                                </p:cTn>
                              </p:par>
                            </p:childTnLst>
                          </p:cTn>
                        </p:par>
                      </p:childTnLst>
                    </p:cTn>
                  </p:par>
                  <p:par>
                    <p:cTn id="34" fill="hold">
                      <p:stCondLst>
                        <p:cond delay="indefinite"/>
                      </p:stCondLst>
                      <p:childTnLst>
                        <p:par>
                          <p:cTn id="35" fill="hold">
                            <p:stCondLst>
                              <p:cond delay="0"/>
                            </p:stCondLst>
                            <p:childTnLst>
                              <p:par>
                                <p:cTn id="36" presetID="52" presetClass="entr" presetSubtype="0" fill="hold" grpId="0" nodeType="clickEffect">
                                  <p:stCondLst>
                                    <p:cond delay="0"/>
                                  </p:stCondLst>
                                  <p:iterate type="wd">
                                    <p:tmPct val="10000"/>
                                  </p:iterate>
                                  <p:childTnLst>
                                    <p:set>
                                      <p:cBhvr>
                                        <p:cTn id="37" dur="1" fill="hold">
                                          <p:stCondLst>
                                            <p:cond delay="0"/>
                                          </p:stCondLst>
                                        </p:cTn>
                                        <p:tgtEl>
                                          <p:spTgt spid="7"/>
                                        </p:tgtEl>
                                        <p:attrNameLst>
                                          <p:attrName>style.visibility</p:attrName>
                                        </p:attrNameLst>
                                      </p:cBhvr>
                                      <p:to>
                                        <p:strVal val="visible"/>
                                      </p:to>
                                    </p:set>
                                    <p:animScale>
                                      <p:cBhvr>
                                        <p:cTn id="38" dur="1000" decel="50000" fill="hold">
                                          <p:stCondLst>
                                            <p:cond delay="0"/>
                                          </p:stCondLst>
                                        </p:cTn>
                                        <p:tgtEl>
                                          <p:spTgt spid="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9" dur="1000" decel="50000" fill="hold">
                                          <p:stCondLst>
                                            <p:cond delay="0"/>
                                          </p:stCondLst>
                                        </p:cTn>
                                        <p:tgtEl>
                                          <p:spTgt spid="7"/>
                                        </p:tgtEl>
                                        <p:attrNameLst>
                                          <p:attrName>ppt_x</p:attrName>
                                          <p:attrName>ppt_y</p:attrName>
                                        </p:attrNameLst>
                                      </p:cBhvr>
                                    </p:animMotion>
                                    <p:animEffect transition="in" filter="fade">
                                      <p:cBhvr>
                                        <p:cTn id="4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sz="quarter" idx="12"/>
          </p:nvPr>
        </p:nvSpPr>
        <p:spPr/>
        <p:txBody>
          <a:bodyPr/>
          <a:lstStyle/>
          <a:p>
            <a:fld id="{D57F1E4F-1CFF-5643-939E-217C01CDF565}" type="slidenum">
              <a:rPr lang="en-US" smtClean="0"/>
              <a:pPr/>
              <a:t>4</a:t>
            </a:fld>
            <a:endParaRPr lang="en-US" dirty="0"/>
          </a:p>
        </p:txBody>
      </p:sp>
      <p:sp>
        <p:nvSpPr>
          <p:cNvPr id="6" name="مربع نص 5"/>
          <p:cNvSpPr txBox="1"/>
          <p:nvPr/>
        </p:nvSpPr>
        <p:spPr>
          <a:xfrm>
            <a:off x="1345461" y="190091"/>
            <a:ext cx="7560841" cy="900244"/>
          </a:xfrm>
          <a:prstGeom prst="rect">
            <a:avLst/>
          </a:prstGeom>
          <a:effectLst>
            <a:glow rad="139700">
              <a:schemeClr val="accent5">
                <a:satMod val="175000"/>
                <a:alpha val="40000"/>
              </a:schemeClr>
            </a:glow>
          </a:effectLst>
        </p:spPr>
        <p:style>
          <a:lnRef idx="1">
            <a:schemeClr val="accent6"/>
          </a:lnRef>
          <a:fillRef idx="2">
            <a:schemeClr val="accent6"/>
          </a:fillRef>
          <a:effectRef idx="1">
            <a:schemeClr val="accent6"/>
          </a:effectRef>
          <a:fontRef idx="minor">
            <a:schemeClr val="dk1"/>
          </a:fontRef>
        </p:style>
        <p:txBody>
          <a:bodyPr wrap="square" lIns="68579" tIns="34289" rIns="68579" bIns="34289" rtlCol="1">
            <a:spAutoFit/>
          </a:bodyPr>
          <a:lstStyle/>
          <a:p>
            <a:pPr algn="justLow"/>
            <a:r>
              <a:rPr lang="ar-IQ" dirty="0" smtClean="0">
                <a:solidFill>
                  <a:srgbClr val="000000"/>
                </a:solidFill>
                <a:latin typeface="Times New Roman"/>
                <a:ea typeface="Times New Roman"/>
                <a:cs typeface="Simplified Arabic"/>
              </a:rPr>
              <a:t>2ـ أطول </a:t>
            </a:r>
            <a:r>
              <a:rPr lang="ar-IQ" dirty="0">
                <a:solidFill>
                  <a:srgbClr val="000000"/>
                </a:solidFill>
                <a:latin typeface="Times New Roman"/>
                <a:ea typeface="Times New Roman"/>
                <a:cs typeface="Simplified Arabic"/>
              </a:rPr>
              <a:t>درجات الإخفاء زمناً مع الحروف التي يبعد مخرجها عن مخرج </a:t>
            </a:r>
            <a:r>
              <a:rPr lang="ar-IQ" dirty="0" smtClean="0">
                <a:solidFill>
                  <a:srgbClr val="000000"/>
                </a:solidFill>
                <a:latin typeface="Times New Roman"/>
                <a:ea typeface="Times New Roman"/>
                <a:cs typeface="Simplified Arabic"/>
              </a:rPr>
              <a:t>النون </a:t>
            </a:r>
            <a:r>
              <a:rPr lang="ar-IQ" dirty="0">
                <a:solidFill>
                  <a:srgbClr val="000000"/>
                </a:solidFill>
                <a:latin typeface="Times New Roman"/>
                <a:ea typeface="Times New Roman"/>
                <a:cs typeface="Simplified Arabic"/>
              </a:rPr>
              <a:t>( ك ـ  ق )، لأن درجة إخفاء النون في هذه الحال أقل، وغنة النون 	والتنوين حينئذٍ أكثر، وبذلك يكون زمن امتداد الغنة طويلاً، ودرجة الإخفاء 	أقرب إلى الإظهار ويسمى (إخفاء أدنى)، وقدروها بالألف.</a:t>
            </a:r>
            <a:endParaRPr lang="en-US" dirty="0">
              <a:effectLst/>
              <a:latin typeface="Times New Roman"/>
              <a:ea typeface="Times New Roman"/>
            </a:endParaRPr>
          </a:p>
        </p:txBody>
      </p:sp>
      <p:sp>
        <p:nvSpPr>
          <p:cNvPr id="7" name="مربع نص 6"/>
          <p:cNvSpPr txBox="1"/>
          <p:nvPr/>
        </p:nvSpPr>
        <p:spPr>
          <a:xfrm>
            <a:off x="1345460" y="1275606"/>
            <a:ext cx="7560841" cy="623246"/>
          </a:xfrm>
          <a:prstGeom prst="rect">
            <a:avLst/>
          </a:prstGeom>
          <a:effectLst>
            <a:glow rad="139700">
              <a:schemeClr val="accent5">
                <a:satMod val="175000"/>
                <a:alpha val="40000"/>
              </a:schemeClr>
            </a:glow>
          </a:effectLst>
        </p:spPr>
        <p:style>
          <a:lnRef idx="1">
            <a:schemeClr val="accent6"/>
          </a:lnRef>
          <a:fillRef idx="2">
            <a:schemeClr val="accent6"/>
          </a:fillRef>
          <a:effectRef idx="1">
            <a:schemeClr val="accent6"/>
          </a:effectRef>
          <a:fontRef idx="minor">
            <a:schemeClr val="dk1"/>
          </a:fontRef>
        </p:style>
        <p:txBody>
          <a:bodyPr wrap="square" lIns="68579" tIns="34289" rIns="68579" bIns="34289" rtlCol="1">
            <a:spAutoFit/>
          </a:bodyPr>
          <a:lstStyle/>
          <a:p>
            <a:pPr algn="justLow"/>
            <a:r>
              <a:rPr lang="ar-IQ" dirty="0" smtClean="0">
                <a:solidFill>
                  <a:srgbClr val="000000"/>
                </a:solidFill>
                <a:latin typeface="Times New Roman"/>
                <a:ea typeface="Times New Roman"/>
                <a:cs typeface="Simplified Arabic"/>
              </a:rPr>
              <a:t>3ـ أوسط </a:t>
            </a:r>
            <a:r>
              <a:rPr lang="ar-IQ" dirty="0">
                <a:solidFill>
                  <a:srgbClr val="000000"/>
                </a:solidFill>
                <a:latin typeface="Times New Roman"/>
                <a:ea typeface="Times New Roman"/>
                <a:cs typeface="Simplified Arabic"/>
              </a:rPr>
              <a:t>درجات الإخفاء زمناً مع بقية الحروف حيث يكون زمن الغنة </a:t>
            </a:r>
            <a:r>
              <a:rPr lang="ar-IQ" dirty="0" smtClean="0">
                <a:solidFill>
                  <a:srgbClr val="000000"/>
                </a:solidFill>
                <a:latin typeface="Times New Roman"/>
                <a:ea typeface="Times New Roman"/>
                <a:cs typeface="Simplified Arabic"/>
              </a:rPr>
              <a:t>متوسطاً</a:t>
            </a:r>
            <a:r>
              <a:rPr lang="ar-IQ" dirty="0">
                <a:solidFill>
                  <a:srgbClr val="000000"/>
                </a:solidFill>
                <a:latin typeface="Times New Roman"/>
                <a:ea typeface="Times New Roman"/>
                <a:cs typeface="Simplified Arabic"/>
              </a:rPr>
              <a:t>، ودرجة الإخفاء متوسطة بين الإظهار والإدغام، وسموها ( إخفاء 	متوسط ). وقدروها بثلثي ألف.</a:t>
            </a:r>
            <a:endParaRPr lang="en-US" sz="1400" dirty="0">
              <a:effectLst/>
              <a:latin typeface="Times New Roman"/>
              <a:ea typeface="Times New Roman"/>
            </a:endParaRPr>
          </a:p>
        </p:txBody>
      </p:sp>
      <p:sp>
        <p:nvSpPr>
          <p:cNvPr id="8" name="مربع نص 7"/>
          <p:cNvSpPr txBox="1"/>
          <p:nvPr/>
        </p:nvSpPr>
        <p:spPr>
          <a:xfrm>
            <a:off x="1359100" y="2496866"/>
            <a:ext cx="7560841" cy="2223684"/>
          </a:xfrm>
          <a:prstGeom prst="rect">
            <a:avLst/>
          </a:prstGeom>
        </p:spPr>
        <p:style>
          <a:lnRef idx="1">
            <a:schemeClr val="accent3"/>
          </a:lnRef>
          <a:fillRef idx="3">
            <a:schemeClr val="accent3"/>
          </a:fillRef>
          <a:effectRef idx="2">
            <a:schemeClr val="accent3"/>
          </a:effectRef>
          <a:fontRef idx="minor">
            <a:schemeClr val="lt1"/>
          </a:fontRef>
        </p:style>
        <p:txBody>
          <a:bodyPr wrap="square" lIns="68579" tIns="34289" rIns="68579" bIns="34289" rtlCol="1">
            <a:spAutoFit/>
          </a:bodyPr>
          <a:lstStyle/>
          <a:p>
            <a:pPr algn="justLow"/>
            <a:r>
              <a:rPr lang="ar-IQ" sz="1100" dirty="0">
                <a:latin typeface="Times New Roman"/>
                <a:ea typeface="Times New Roman"/>
              </a:rPr>
              <a:t> </a:t>
            </a:r>
            <a:r>
              <a:rPr lang="ar-IQ" sz="1100" dirty="0" smtClean="0">
                <a:latin typeface="Times New Roman"/>
                <a:ea typeface="Times New Roman"/>
              </a:rPr>
              <a:t>        </a:t>
            </a:r>
            <a:r>
              <a:rPr lang="ar-IQ" dirty="0" smtClean="0">
                <a:solidFill>
                  <a:srgbClr val="000000"/>
                </a:solidFill>
                <a:latin typeface="Times New Roman"/>
                <a:ea typeface="Times New Roman"/>
                <a:cs typeface="Simplified Arabic"/>
              </a:rPr>
              <a:t>وسبب </a:t>
            </a:r>
            <a:r>
              <a:rPr lang="ar-IQ" dirty="0">
                <a:solidFill>
                  <a:srgbClr val="000000"/>
                </a:solidFill>
                <a:latin typeface="Times New Roman"/>
                <a:ea typeface="Times New Roman"/>
                <a:cs typeface="Simplified Arabic"/>
              </a:rPr>
              <a:t>إخفاء النون الساكنة والتنوين عندّ هذه الأحرف إنّهما لم يقربا منْهن قربهما من حروف الإدغام، فيجب إدغامهما فيهن من أجل القرب.</a:t>
            </a:r>
            <a:endParaRPr lang="en-US" dirty="0">
              <a:latin typeface="Times New Roman"/>
              <a:ea typeface="Times New Roman"/>
            </a:endParaRPr>
          </a:p>
          <a:p>
            <a:pPr algn="justLow"/>
            <a:r>
              <a:rPr lang="ar-IQ" dirty="0">
                <a:solidFill>
                  <a:srgbClr val="000000"/>
                </a:solidFill>
                <a:latin typeface="Times New Roman"/>
                <a:ea typeface="Times New Roman"/>
                <a:cs typeface="Simplified Arabic"/>
              </a:rPr>
              <a:t>	ولم يبعدا منْهن كبعدهما من حروف الإظهار فيجب إظهارهما عنْدهن من أجل البعد، فلما عُدم القرب الموجب للإدغام والبعد الموجب للإظهار أعطينا حكماً متوسطاً بين الإدغام والإظهار وهو الإخفاء، لأن الإظهار إبقاء ذات الحرف وصفته معاً، والإدغام التام إدغامهما معاً، والإخفاء هنا إذهاب ذات النون والتنوين من اللفظ وإبقاء صفتها التي هي الغنة فانتقل مخرجهما من اللسان إلى </a:t>
            </a:r>
            <a:r>
              <a:rPr lang="ar-IQ" dirty="0" smtClean="0">
                <a:solidFill>
                  <a:srgbClr val="000000"/>
                </a:solidFill>
                <a:latin typeface="Times New Roman"/>
                <a:ea typeface="Times New Roman"/>
                <a:cs typeface="Simplified Arabic"/>
              </a:rPr>
              <a:t>الخيشوم</a:t>
            </a:r>
            <a:r>
              <a:rPr lang="ar-IQ" baseline="30000" dirty="0" smtClean="0">
                <a:solidFill>
                  <a:srgbClr val="000000"/>
                </a:solidFill>
                <a:latin typeface="Times New Roman"/>
                <a:ea typeface="Times New Roman"/>
                <a:cs typeface="Simplified Arabic"/>
              </a:rPr>
              <a:t>(1)</a:t>
            </a:r>
            <a:r>
              <a:rPr lang="ar-IQ" dirty="0" smtClean="0">
                <a:solidFill>
                  <a:srgbClr val="000000"/>
                </a:solidFill>
                <a:latin typeface="Times New Roman"/>
                <a:ea typeface="Times New Roman"/>
                <a:cs typeface="Simplified Arabic"/>
              </a:rPr>
              <a:t>.</a:t>
            </a:r>
          </a:p>
          <a:p>
            <a:pPr algn="justLow"/>
            <a:endParaRPr lang="en-US" dirty="0">
              <a:latin typeface="Times New Roman"/>
              <a:ea typeface="Times New Roman"/>
            </a:endParaRPr>
          </a:p>
          <a:p>
            <a:pPr marL="245110" indent="-228600" algn="justLow">
              <a:tabLst>
                <a:tab pos="130810" algn="l"/>
              </a:tabLst>
            </a:pPr>
            <a:r>
              <a:rPr lang="ar-IQ" sz="1400" baseline="30000" dirty="0" smtClean="0">
                <a:latin typeface="Times New Roman"/>
                <a:ea typeface="Times New Roman"/>
                <a:cs typeface="Simplified Arabic"/>
              </a:rPr>
              <a:t>(1)</a:t>
            </a:r>
            <a:r>
              <a:rPr lang="ar-IQ" sz="1400" dirty="0" smtClean="0">
                <a:latin typeface="Times New Roman"/>
                <a:ea typeface="Times New Roman"/>
                <a:cs typeface="Simplified Arabic"/>
              </a:rPr>
              <a:t>   </a:t>
            </a:r>
            <a:r>
              <a:rPr lang="ar-IQ" sz="1400" dirty="0">
                <a:latin typeface="Times New Roman"/>
                <a:ea typeface="Times New Roman"/>
                <a:cs typeface="Simplified Arabic"/>
              </a:rPr>
              <a:t>ينظر: الجوانب الصوتية في كتب </a:t>
            </a:r>
            <a:r>
              <a:rPr lang="ar-IQ" sz="1400" dirty="0" err="1">
                <a:latin typeface="Times New Roman"/>
                <a:ea typeface="Times New Roman"/>
                <a:cs typeface="Simplified Arabic"/>
              </a:rPr>
              <a:t>الإحتجاج</a:t>
            </a:r>
            <a:r>
              <a:rPr lang="ar-IQ" sz="1400" dirty="0">
                <a:latin typeface="Times New Roman"/>
                <a:ea typeface="Times New Roman"/>
                <a:cs typeface="Simplified Arabic"/>
              </a:rPr>
              <a:t> للقراءات: 177، وفن التجويد: 33، 34</a:t>
            </a:r>
            <a:r>
              <a:rPr lang="ar-IQ" sz="1400" dirty="0" smtClean="0">
                <a:latin typeface="Times New Roman"/>
                <a:ea typeface="Times New Roman"/>
                <a:cs typeface="Simplified Arabic"/>
              </a:rPr>
              <a:t>.</a:t>
            </a:r>
          </a:p>
        </p:txBody>
      </p:sp>
      <p:sp>
        <p:nvSpPr>
          <p:cNvPr id="9" name="مربع نص 8"/>
          <p:cNvSpPr txBox="1"/>
          <p:nvPr/>
        </p:nvSpPr>
        <p:spPr>
          <a:xfrm>
            <a:off x="7524328" y="2139702"/>
            <a:ext cx="1281395" cy="346247"/>
          </a:xfrm>
          <a:prstGeom prst="rect">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wrap="square" lIns="68579" tIns="34289" rIns="68579" bIns="34289" rtlCol="1">
            <a:spAutoFit/>
          </a:bodyPr>
          <a:lstStyle/>
          <a:p>
            <a:pPr algn="justLow"/>
            <a:r>
              <a:rPr lang="ar-IQ" sz="1400" b="1" dirty="0" smtClean="0">
                <a:solidFill>
                  <a:srgbClr val="000000"/>
                </a:solidFill>
                <a:latin typeface="Times New Roman"/>
                <a:ea typeface="Times New Roman"/>
                <a:cs typeface="Monotype Koufi"/>
              </a:rPr>
              <a:t>   </a:t>
            </a:r>
            <a:r>
              <a:rPr lang="ar-IQ" b="1" dirty="0" smtClean="0">
                <a:solidFill>
                  <a:srgbClr val="000000"/>
                </a:solidFill>
                <a:latin typeface="Times New Roman"/>
                <a:ea typeface="Times New Roman"/>
                <a:cs typeface="Monotype Koufi"/>
              </a:rPr>
              <a:t>علة الاخفاء</a:t>
            </a:r>
            <a:endParaRPr lang="en-US" dirty="0">
              <a:effectLst/>
              <a:latin typeface="Times New Roman"/>
              <a:ea typeface="Times New Roman"/>
            </a:endParaRPr>
          </a:p>
        </p:txBody>
      </p:sp>
    </p:spTree>
    <p:extLst>
      <p:ext uri="{BB962C8B-B14F-4D97-AF65-F5344CB8AC3E}">
        <p14:creationId xmlns:p14="http://schemas.microsoft.com/office/powerpoint/2010/main" val="2141053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iterate type="wd">
                                    <p:tmPct val="10000"/>
                                  </p:iterate>
                                  <p:childTnLst>
                                    <p:set>
                                      <p:cBhvr>
                                        <p:cTn id="6" dur="1" fill="hold">
                                          <p:stCondLst>
                                            <p:cond delay="0"/>
                                          </p:stCondLst>
                                        </p:cTn>
                                        <p:tgtEl>
                                          <p:spTgt spid="6"/>
                                        </p:tgtEl>
                                        <p:attrNameLst>
                                          <p:attrName>style.visibility</p:attrName>
                                        </p:attrNameLst>
                                      </p:cBhvr>
                                      <p:to>
                                        <p:strVal val="visible"/>
                                      </p:to>
                                    </p:set>
                                    <p:animScale>
                                      <p:cBhvr>
                                        <p:cTn id="7" dur="1000" decel="50000" fill="hold">
                                          <p:stCondLst>
                                            <p:cond delay="0"/>
                                          </p:stCondLst>
                                        </p:cTn>
                                        <p:tgtEl>
                                          <p:spTgt spid="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6"/>
                                        </p:tgtEl>
                                        <p:attrNameLst>
                                          <p:attrName>ppt_x</p:attrName>
                                          <p:attrName>ppt_y</p:attrName>
                                        </p:attrNameLst>
                                      </p:cBhvr>
                                    </p:animMotion>
                                    <p:animEffect transition="in" filter="fade">
                                      <p:cBhvr>
                                        <p:cTn id="9" dur="10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grpId="0" nodeType="clickEffect">
                                  <p:stCondLst>
                                    <p:cond delay="0"/>
                                  </p:stCondLst>
                                  <p:iterate type="wd">
                                    <p:tmPct val="10000"/>
                                  </p:iterate>
                                  <p:childTnLst>
                                    <p:set>
                                      <p:cBhvr>
                                        <p:cTn id="13" dur="1" fill="hold">
                                          <p:stCondLst>
                                            <p:cond delay="0"/>
                                          </p:stCondLst>
                                        </p:cTn>
                                        <p:tgtEl>
                                          <p:spTgt spid="7"/>
                                        </p:tgtEl>
                                        <p:attrNameLst>
                                          <p:attrName>style.visibility</p:attrName>
                                        </p:attrNameLst>
                                      </p:cBhvr>
                                      <p:to>
                                        <p:strVal val="visible"/>
                                      </p:to>
                                    </p:set>
                                    <p:animScale>
                                      <p:cBhvr>
                                        <p:cTn id="14" dur="1000" decel="50000" fill="hold">
                                          <p:stCondLst>
                                            <p:cond delay="0"/>
                                          </p:stCondLst>
                                        </p:cTn>
                                        <p:tgtEl>
                                          <p:spTgt spid="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7"/>
                                        </p:tgtEl>
                                        <p:attrNameLst>
                                          <p:attrName>ppt_x</p:attrName>
                                          <p:attrName>ppt_y</p:attrName>
                                        </p:attrNameLst>
                                      </p:cBhvr>
                                    </p:animMotion>
                                    <p:animEffect transition="in" filter="fade">
                                      <p:cBhvr>
                                        <p:cTn id="16" dur="10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grpId="0" nodeType="clickEffect">
                                  <p:stCondLst>
                                    <p:cond delay="0"/>
                                  </p:stCondLst>
                                  <p:iterate type="wd">
                                    <p:tmPct val="10000"/>
                                  </p:iterate>
                                  <p:childTnLst>
                                    <p:set>
                                      <p:cBhvr>
                                        <p:cTn id="20" dur="1" fill="hold">
                                          <p:stCondLst>
                                            <p:cond delay="0"/>
                                          </p:stCondLst>
                                        </p:cTn>
                                        <p:tgtEl>
                                          <p:spTgt spid="8"/>
                                        </p:tgtEl>
                                        <p:attrNameLst>
                                          <p:attrName>style.visibility</p:attrName>
                                        </p:attrNameLst>
                                      </p:cBhvr>
                                      <p:to>
                                        <p:strVal val="visible"/>
                                      </p:to>
                                    </p:set>
                                    <p:animScale>
                                      <p:cBhvr>
                                        <p:cTn id="21"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8"/>
                                        </p:tgtEl>
                                        <p:attrNameLst>
                                          <p:attrName>ppt_x</p:attrName>
                                          <p:attrName>ppt_y</p:attrName>
                                        </p:attrNameLst>
                                      </p:cBhvr>
                                    </p:animMotion>
                                    <p:animEffect transition="in" filter="fade">
                                      <p:cBhvr>
                                        <p:cTn id="23" dur="10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25"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 calcmode="lin" valueType="num">
                                      <p:cBhvr>
                                        <p:cTn id="28" dur="500" decel="50000" fill="hold">
                                          <p:stCondLst>
                                            <p:cond delay="0"/>
                                          </p:stCondLst>
                                        </p:cTn>
                                        <p:tgtEl>
                                          <p:spTgt spid="9"/>
                                        </p:tgtEl>
                                        <p:attrNameLst>
                                          <p:attrName>style.rotation</p:attrName>
                                        </p:attrNameLst>
                                      </p:cBhvr>
                                      <p:tavLst>
                                        <p:tav tm="0">
                                          <p:val>
                                            <p:fltVal val="-90"/>
                                          </p:val>
                                        </p:tav>
                                        <p:tav tm="100000">
                                          <p:val>
                                            <p:fltVal val="0"/>
                                          </p:val>
                                        </p:tav>
                                      </p:tavLst>
                                    </p:anim>
                                    <p:anim calcmode="lin" valueType="num">
                                      <p:cBhvr>
                                        <p:cTn id="29" dur="500" decel="50000" fill="hold">
                                          <p:stCondLst>
                                            <p:cond delay="0"/>
                                          </p:stCondLst>
                                        </p:cTn>
                                        <p:tgtEl>
                                          <p:spTgt spid="9"/>
                                        </p:tgtEl>
                                        <p:attrNameLst>
                                          <p:attrName>ppt_w</p:attrName>
                                        </p:attrNameLst>
                                      </p:cBhvr>
                                      <p:tavLst>
                                        <p:tav tm="0">
                                          <p:val>
                                            <p:strVal val="#ppt_w"/>
                                          </p:val>
                                        </p:tav>
                                        <p:tav tm="100000">
                                          <p:val>
                                            <p:strVal val="#ppt_w*.05"/>
                                          </p:val>
                                        </p:tav>
                                      </p:tavLst>
                                    </p:anim>
                                    <p:anim calcmode="lin" valueType="num">
                                      <p:cBhvr>
                                        <p:cTn id="30" dur="500" accel="50000" fill="hold">
                                          <p:stCondLst>
                                            <p:cond delay="500"/>
                                          </p:stCondLst>
                                        </p:cTn>
                                        <p:tgtEl>
                                          <p:spTgt spid="9"/>
                                        </p:tgtEl>
                                        <p:attrNameLst>
                                          <p:attrName>ppt_w</p:attrName>
                                        </p:attrNameLst>
                                      </p:cBhvr>
                                      <p:tavLst>
                                        <p:tav tm="0">
                                          <p:val>
                                            <p:strVal val="#ppt_w*.05"/>
                                          </p:val>
                                        </p:tav>
                                        <p:tav tm="100000">
                                          <p:val>
                                            <p:strVal val="#ppt_w"/>
                                          </p:val>
                                        </p:tav>
                                      </p:tavLst>
                                    </p:anim>
                                    <p:anim calcmode="lin" valueType="num">
                                      <p:cBhvr>
                                        <p:cTn id="31" dur="1000" fill="hold"/>
                                        <p:tgtEl>
                                          <p:spTgt spid="9"/>
                                        </p:tgtEl>
                                        <p:attrNameLst>
                                          <p:attrName>ppt_h</p:attrName>
                                        </p:attrNameLst>
                                      </p:cBhvr>
                                      <p:tavLst>
                                        <p:tav tm="0">
                                          <p:val>
                                            <p:strVal val="#ppt_h"/>
                                          </p:val>
                                        </p:tav>
                                        <p:tav tm="100000">
                                          <p:val>
                                            <p:strVal val="#ppt_h"/>
                                          </p:val>
                                        </p:tav>
                                      </p:tavLst>
                                    </p:anim>
                                    <p:anim calcmode="lin" valueType="num">
                                      <p:cBhvr>
                                        <p:cTn id="32" dur="500" decel="50000" fill="hold">
                                          <p:stCondLst>
                                            <p:cond delay="0"/>
                                          </p:stCondLst>
                                        </p:cTn>
                                        <p:tgtEl>
                                          <p:spTgt spid="9"/>
                                        </p:tgtEl>
                                        <p:attrNameLst>
                                          <p:attrName>ppt_x</p:attrName>
                                        </p:attrNameLst>
                                      </p:cBhvr>
                                      <p:tavLst>
                                        <p:tav tm="0">
                                          <p:val>
                                            <p:strVal val="#ppt_x+.4"/>
                                          </p:val>
                                        </p:tav>
                                        <p:tav tm="100000">
                                          <p:val>
                                            <p:strVal val="#ppt_x"/>
                                          </p:val>
                                        </p:tav>
                                      </p:tavLst>
                                    </p:anim>
                                    <p:anim calcmode="lin" valueType="num">
                                      <p:cBhvr>
                                        <p:cTn id="33" dur="500" decel="50000" fill="hold">
                                          <p:stCondLst>
                                            <p:cond delay="0"/>
                                          </p:stCondLst>
                                        </p:cTn>
                                        <p:tgtEl>
                                          <p:spTgt spid="9"/>
                                        </p:tgtEl>
                                        <p:attrNameLst>
                                          <p:attrName>ppt_y</p:attrName>
                                        </p:attrNameLst>
                                      </p:cBhvr>
                                      <p:tavLst>
                                        <p:tav tm="0">
                                          <p:val>
                                            <p:strVal val="#ppt_y-.2"/>
                                          </p:val>
                                        </p:tav>
                                        <p:tav tm="100000">
                                          <p:val>
                                            <p:strVal val="#ppt_y+.1"/>
                                          </p:val>
                                        </p:tav>
                                      </p:tavLst>
                                    </p:anim>
                                    <p:anim calcmode="lin" valueType="num">
                                      <p:cBhvr>
                                        <p:cTn id="34" dur="500" accel="50000" fill="hold">
                                          <p:stCondLst>
                                            <p:cond delay="500"/>
                                          </p:stCondLst>
                                        </p:cTn>
                                        <p:tgtEl>
                                          <p:spTgt spid="9"/>
                                        </p:tgtEl>
                                        <p:attrNameLst>
                                          <p:attrName>ppt_y</p:attrName>
                                        </p:attrNameLst>
                                      </p:cBhvr>
                                      <p:tavLst>
                                        <p:tav tm="0">
                                          <p:val>
                                            <p:strVal val="#ppt_y+.1"/>
                                          </p:val>
                                        </p:tav>
                                        <p:tav tm="100000">
                                          <p:val>
                                            <p:strVal val="#ppt_y"/>
                                          </p:val>
                                        </p:tav>
                                      </p:tavLst>
                                    </p:anim>
                                    <p:animEffect transition="in" filter="fade">
                                      <p:cBhvr>
                                        <p:cTn id="35" dur="1000" decel="50000">
                                          <p:stCondLst>
                                            <p:cond delay="0"/>
                                          </p:stCondLst>
                                        </p:cTn>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sz="quarter" idx="12"/>
          </p:nvPr>
        </p:nvSpPr>
        <p:spPr/>
        <p:txBody>
          <a:bodyPr/>
          <a:lstStyle/>
          <a:p>
            <a:fld id="{D57F1E4F-1CFF-5643-939E-217C01CDF565}" type="slidenum">
              <a:rPr lang="en-US" smtClean="0"/>
              <a:pPr/>
              <a:t>5</a:t>
            </a:fld>
            <a:endParaRPr lang="en-US" dirty="0"/>
          </a:p>
        </p:txBody>
      </p:sp>
      <p:sp>
        <p:nvSpPr>
          <p:cNvPr id="4" name="مربع نص 3"/>
          <p:cNvSpPr txBox="1"/>
          <p:nvPr/>
        </p:nvSpPr>
        <p:spPr>
          <a:xfrm>
            <a:off x="1187624" y="339502"/>
            <a:ext cx="7560841" cy="4378120"/>
          </a:xfrm>
          <a:prstGeom prst="rect">
            <a:avLst/>
          </a:prstGeom>
          <a:effectLst>
            <a:glow rad="139700">
              <a:schemeClr val="accent5">
                <a:satMod val="175000"/>
                <a:alpha val="40000"/>
              </a:schemeClr>
            </a:glow>
          </a:effectLst>
        </p:spPr>
        <p:style>
          <a:lnRef idx="1">
            <a:schemeClr val="accent6"/>
          </a:lnRef>
          <a:fillRef idx="2">
            <a:schemeClr val="accent6"/>
          </a:fillRef>
          <a:effectRef idx="1">
            <a:schemeClr val="accent6"/>
          </a:effectRef>
          <a:fontRef idx="minor">
            <a:schemeClr val="dk1"/>
          </a:fontRef>
        </p:style>
        <p:txBody>
          <a:bodyPr wrap="square" lIns="68579" tIns="34289" rIns="68579" bIns="34289" rtlCol="1">
            <a:spAutoFit/>
          </a:bodyPr>
          <a:lstStyle/>
          <a:p>
            <a:pPr algn="justLow"/>
            <a:endParaRPr lang="ar-IQ" sz="1400" dirty="0" smtClean="0">
              <a:latin typeface="Times New Roman"/>
              <a:ea typeface="Times New Roman"/>
            </a:endParaRPr>
          </a:p>
          <a:p>
            <a:pPr algn="justLow"/>
            <a:endParaRPr lang="ar-IQ" sz="1400" dirty="0">
              <a:latin typeface="Times New Roman"/>
              <a:ea typeface="Times New Roman"/>
            </a:endParaRPr>
          </a:p>
          <a:p>
            <a:pPr algn="justLow"/>
            <a:endParaRPr lang="ar-IQ" sz="1400" dirty="0" smtClean="0">
              <a:latin typeface="Times New Roman"/>
              <a:ea typeface="Times New Roman"/>
            </a:endParaRPr>
          </a:p>
          <a:p>
            <a:pPr algn="justLow"/>
            <a:endParaRPr lang="ar-IQ" sz="1400" dirty="0">
              <a:latin typeface="Times New Roman"/>
              <a:ea typeface="Times New Roman"/>
            </a:endParaRPr>
          </a:p>
          <a:p>
            <a:pPr algn="justLow"/>
            <a:endParaRPr lang="ar-IQ" sz="1400" dirty="0" smtClean="0">
              <a:latin typeface="Times New Roman"/>
              <a:ea typeface="Times New Roman"/>
            </a:endParaRPr>
          </a:p>
          <a:p>
            <a:pPr algn="justLow"/>
            <a:endParaRPr lang="ar-IQ" sz="1400" dirty="0">
              <a:latin typeface="Times New Roman"/>
              <a:ea typeface="Times New Roman"/>
            </a:endParaRPr>
          </a:p>
          <a:p>
            <a:pPr algn="justLow"/>
            <a:endParaRPr lang="ar-IQ" sz="1400" dirty="0" smtClean="0">
              <a:latin typeface="Times New Roman"/>
              <a:ea typeface="Times New Roman"/>
            </a:endParaRPr>
          </a:p>
          <a:p>
            <a:pPr algn="justLow"/>
            <a:endParaRPr lang="ar-IQ" sz="1400" dirty="0">
              <a:latin typeface="Times New Roman"/>
              <a:ea typeface="Times New Roman"/>
            </a:endParaRPr>
          </a:p>
          <a:p>
            <a:pPr algn="justLow"/>
            <a:endParaRPr lang="ar-IQ" sz="1400" dirty="0" smtClean="0">
              <a:latin typeface="Times New Roman"/>
              <a:ea typeface="Times New Roman"/>
            </a:endParaRPr>
          </a:p>
          <a:p>
            <a:pPr algn="justLow"/>
            <a:endParaRPr lang="ar-IQ" sz="1400" dirty="0">
              <a:latin typeface="Times New Roman"/>
              <a:ea typeface="Times New Roman"/>
            </a:endParaRPr>
          </a:p>
          <a:p>
            <a:pPr algn="justLow"/>
            <a:endParaRPr lang="ar-IQ" sz="1400" dirty="0" smtClean="0">
              <a:latin typeface="Times New Roman"/>
              <a:ea typeface="Times New Roman"/>
            </a:endParaRPr>
          </a:p>
          <a:p>
            <a:pPr algn="justLow"/>
            <a:endParaRPr lang="ar-IQ" sz="1400" dirty="0">
              <a:latin typeface="Times New Roman"/>
              <a:ea typeface="Times New Roman"/>
            </a:endParaRPr>
          </a:p>
          <a:p>
            <a:pPr algn="justLow"/>
            <a:endParaRPr lang="ar-IQ" sz="1400" dirty="0" smtClean="0">
              <a:latin typeface="Times New Roman"/>
              <a:ea typeface="Times New Roman"/>
            </a:endParaRPr>
          </a:p>
          <a:p>
            <a:pPr algn="justLow"/>
            <a:endParaRPr lang="ar-IQ" sz="1400" dirty="0">
              <a:latin typeface="Times New Roman"/>
              <a:ea typeface="Times New Roman"/>
            </a:endParaRPr>
          </a:p>
          <a:p>
            <a:pPr algn="justLow"/>
            <a:endParaRPr lang="ar-IQ" sz="1400" dirty="0" smtClean="0">
              <a:latin typeface="Times New Roman"/>
              <a:ea typeface="Times New Roman"/>
            </a:endParaRPr>
          </a:p>
          <a:p>
            <a:pPr algn="justLow"/>
            <a:endParaRPr lang="ar-IQ" sz="1400" dirty="0">
              <a:latin typeface="Times New Roman"/>
              <a:ea typeface="Times New Roman"/>
            </a:endParaRPr>
          </a:p>
          <a:p>
            <a:pPr algn="justLow"/>
            <a:endParaRPr lang="ar-IQ" sz="1400" dirty="0" smtClean="0">
              <a:latin typeface="Times New Roman"/>
              <a:ea typeface="Times New Roman"/>
            </a:endParaRPr>
          </a:p>
          <a:p>
            <a:pPr algn="justLow"/>
            <a:endParaRPr lang="ar-IQ" sz="1400" dirty="0">
              <a:latin typeface="Times New Roman"/>
              <a:ea typeface="Times New Roman"/>
            </a:endParaRPr>
          </a:p>
          <a:p>
            <a:pPr algn="justLow"/>
            <a:endParaRPr lang="ar-IQ" sz="1400" dirty="0" smtClean="0">
              <a:latin typeface="Times New Roman"/>
              <a:ea typeface="Times New Roman"/>
            </a:endParaRPr>
          </a:p>
          <a:p>
            <a:pPr algn="justLow"/>
            <a:endParaRPr lang="en-US" sz="1400" dirty="0">
              <a:latin typeface="Times New Roman"/>
              <a:ea typeface="Times New Roman"/>
            </a:endParaRPr>
          </a:p>
        </p:txBody>
      </p:sp>
      <p:graphicFrame>
        <p:nvGraphicFramePr>
          <p:cNvPr id="3" name="جدول 2"/>
          <p:cNvGraphicFramePr>
            <a:graphicFrameLocks noGrp="1"/>
          </p:cNvGraphicFramePr>
          <p:nvPr>
            <p:extLst>
              <p:ext uri="{D42A27DB-BD31-4B8C-83A1-F6EECF244321}">
                <p14:modId xmlns:p14="http://schemas.microsoft.com/office/powerpoint/2010/main" val="632376205"/>
              </p:ext>
            </p:extLst>
          </p:nvPr>
        </p:nvGraphicFramePr>
        <p:xfrm>
          <a:off x="4139952" y="1131590"/>
          <a:ext cx="2838296" cy="3317220"/>
        </p:xfrm>
        <a:graphic>
          <a:graphicData uri="http://schemas.openxmlformats.org/drawingml/2006/table">
            <a:tbl>
              <a:tblPr rtl="1" firstRow="1" firstCol="1" lastRow="1" lastCol="1" bandRow="1" bandCol="1"/>
              <a:tblGrid>
                <a:gridCol w="371387"/>
                <a:gridCol w="914528"/>
                <a:gridCol w="868406"/>
                <a:gridCol w="683975"/>
              </a:tblGrid>
              <a:tr h="346605">
                <a:tc>
                  <a:txBody>
                    <a:bodyPr/>
                    <a:lstStyle/>
                    <a:p>
                      <a:pPr algn="ctr" rtl="1">
                        <a:spcAft>
                          <a:spcPts val="0"/>
                        </a:spcAft>
                      </a:pPr>
                      <a:r>
                        <a:rPr lang="ar-IQ" sz="1200" b="1" dirty="0">
                          <a:solidFill>
                            <a:srgbClr val="000000"/>
                          </a:solidFill>
                          <a:effectLst/>
                          <a:latin typeface="Times New Roman"/>
                          <a:ea typeface="Times New Roman"/>
                          <a:cs typeface="Simplified Arabic"/>
                        </a:rPr>
                        <a:t>الحرف</a:t>
                      </a:r>
                      <a:endParaRPr lang="en-US" sz="1200" dirty="0">
                        <a:effectLst/>
                        <a:latin typeface="Times New Roman"/>
                        <a:ea typeface="Times New Roman"/>
                      </a:endParaRPr>
                    </a:p>
                  </a:txBody>
                  <a:tcPr marL="37173" marR="371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IQ" sz="1200" b="1" dirty="0">
                          <a:solidFill>
                            <a:srgbClr val="000000"/>
                          </a:solidFill>
                          <a:effectLst/>
                          <a:latin typeface="Times New Roman"/>
                          <a:ea typeface="Times New Roman"/>
                          <a:cs typeface="Simplified Arabic"/>
                        </a:rPr>
                        <a:t>في كلمة عند النون الساكنة</a:t>
                      </a:r>
                      <a:endParaRPr lang="en-US" sz="1200" dirty="0">
                        <a:effectLst/>
                        <a:latin typeface="Times New Roman"/>
                        <a:ea typeface="Times New Roman"/>
                      </a:endParaRPr>
                    </a:p>
                  </a:txBody>
                  <a:tcPr marL="37173" marR="371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IQ" sz="1200" b="1" dirty="0">
                          <a:solidFill>
                            <a:srgbClr val="000000"/>
                          </a:solidFill>
                          <a:effectLst/>
                          <a:latin typeface="Times New Roman"/>
                          <a:ea typeface="Times New Roman"/>
                          <a:cs typeface="Simplified Arabic"/>
                        </a:rPr>
                        <a:t>في كلمتين عند النون الساكنة</a:t>
                      </a:r>
                      <a:endParaRPr lang="en-US" sz="1200" dirty="0">
                        <a:effectLst/>
                        <a:latin typeface="Times New Roman"/>
                        <a:ea typeface="Times New Roman"/>
                      </a:endParaRPr>
                    </a:p>
                  </a:txBody>
                  <a:tcPr marL="37173" marR="371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IQ" sz="1200" b="1" dirty="0">
                          <a:solidFill>
                            <a:srgbClr val="000000"/>
                          </a:solidFill>
                          <a:effectLst/>
                          <a:latin typeface="Times New Roman"/>
                          <a:ea typeface="Times New Roman"/>
                          <a:cs typeface="Simplified Arabic"/>
                        </a:rPr>
                        <a:t>عند التنوين</a:t>
                      </a:r>
                      <a:endParaRPr lang="en-US" sz="1200" dirty="0">
                        <a:effectLst/>
                        <a:latin typeface="Times New Roman"/>
                        <a:ea typeface="Times New Roman"/>
                      </a:endParaRPr>
                    </a:p>
                  </a:txBody>
                  <a:tcPr marL="37173" marR="371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177">
                <a:tc>
                  <a:txBody>
                    <a:bodyPr/>
                    <a:lstStyle/>
                    <a:p>
                      <a:pPr algn="justLow" rtl="1">
                        <a:spcAft>
                          <a:spcPts val="0"/>
                        </a:spcAft>
                      </a:pPr>
                      <a:r>
                        <a:rPr lang="ar-IQ" sz="1200">
                          <a:solidFill>
                            <a:srgbClr val="000000"/>
                          </a:solidFill>
                          <a:effectLst/>
                          <a:latin typeface="Times New Roman"/>
                          <a:ea typeface="Times New Roman"/>
                          <a:cs typeface="Simplified Arabic"/>
                        </a:rPr>
                        <a:t>ص</a:t>
                      </a:r>
                      <a:endParaRPr lang="en-US" sz="120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dirty="0">
                          <a:solidFill>
                            <a:srgbClr val="000000"/>
                          </a:solidFill>
                          <a:effectLst/>
                          <a:latin typeface="Times New Roman"/>
                          <a:ea typeface="Times New Roman"/>
                          <a:cs typeface="Simplified Arabic"/>
                        </a:rPr>
                        <a:t>يَنْصُركم</a:t>
                      </a:r>
                      <a:endParaRPr lang="en-US" sz="1200" dirty="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dirty="0">
                          <a:solidFill>
                            <a:srgbClr val="000000"/>
                          </a:solidFill>
                          <a:effectLst/>
                          <a:latin typeface="Times New Roman"/>
                          <a:ea typeface="Times New Roman"/>
                          <a:cs typeface="Simplified Arabic"/>
                        </a:rPr>
                        <a:t>عنْ صَلاتِهم</a:t>
                      </a:r>
                      <a:endParaRPr lang="en-US" sz="1200" dirty="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dirty="0">
                          <a:solidFill>
                            <a:srgbClr val="000000"/>
                          </a:solidFill>
                          <a:effectLst/>
                          <a:latin typeface="Times New Roman"/>
                          <a:ea typeface="Times New Roman"/>
                          <a:cs typeface="Simplified Arabic"/>
                        </a:rPr>
                        <a:t>ريحاً صَرصراً</a:t>
                      </a:r>
                      <a:endParaRPr lang="en-US" sz="1200" dirty="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177">
                <a:tc>
                  <a:txBody>
                    <a:bodyPr/>
                    <a:lstStyle/>
                    <a:p>
                      <a:pPr algn="justLow" rtl="1">
                        <a:spcAft>
                          <a:spcPts val="0"/>
                        </a:spcAft>
                      </a:pPr>
                      <a:r>
                        <a:rPr lang="ar-IQ" sz="1200">
                          <a:solidFill>
                            <a:srgbClr val="000000"/>
                          </a:solidFill>
                          <a:effectLst/>
                          <a:latin typeface="Times New Roman"/>
                          <a:ea typeface="Times New Roman"/>
                          <a:cs typeface="Simplified Arabic"/>
                        </a:rPr>
                        <a:t>ذ</a:t>
                      </a:r>
                      <a:endParaRPr lang="en-US" sz="120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a:solidFill>
                            <a:srgbClr val="000000"/>
                          </a:solidFill>
                          <a:effectLst/>
                          <a:latin typeface="Times New Roman"/>
                          <a:ea typeface="Times New Roman"/>
                          <a:cs typeface="Simplified Arabic"/>
                        </a:rPr>
                        <a:t>مُنْذِر</a:t>
                      </a:r>
                      <a:endParaRPr lang="en-US" sz="120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a:solidFill>
                            <a:srgbClr val="000000"/>
                          </a:solidFill>
                          <a:effectLst/>
                          <a:latin typeface="Times New Roman"/>
                          <a:ea typeface="Times New Roman"/>
                          <a:cs typeface="Simplified Arabic"/>
                        </a:rPr>
                        <a:t>مَنْ ذَا الذي</a:t>
                      </a:r>
                      <a:endParaRPr lang="en-US" sz="120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dirty="0">
                          <a:solidFill>
                            <a:srgbClr val="000000"/>
                          </a:solidFill>
                          <a:effectLst/>
                          <a:latin typeface="Times New Roman"/>
                          <a:ea typeface="Times New Roman"/>
                          <a:cs typeface="Simplified Arabic"/>
                        </a:rPr>
                        <a:t>نفسٍ ذَائقة</a:t>
                      </a:r>
                      <a:endParaRPr lang="en-US" sz="1200" dirty="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177">
                <a:tc>
                  <a:txBody>
                    <a:bodyPr/>
                    <a:lstStyle/>
                    <a:p>
                      <a:pPr algn="justLow" rtl="1">
                        <a:spcAft>
                          <a:spcPts val="0"/>
                        </a:spcAft>
                      </a:pPr>
                      <a:r>
                        <a:rPr lang="ar-IQ" sz="1200">
                          <a:solidFill>
                            <a:srgbClr val="000000"/>
                          </a:solidFill>
                          <a:effectLst/>
                          <a:latin typeface="Times New Roman"/>
                          <a:ea typeface="Times New Roman"/>
                          <a:cs typeface="Simplified Arabic"/>
                        </a:rPr>
                        <a:t>ث</a:t>
                      </a:r>
                      <a:endParaRPr lang="en-US" sz="120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a:solidFill>
                            <a:srgbClr val="000000"/>
                          </a:solidFill>
                          <a:effectLst/>
                          <a:latin typeface="Times New Roman"/>
                          <a:ea typeface="Times New Roman"/>
                          <a:cs typeface="Simplified Arabic"/>
                        </a:rPr>
                        <a:t>مَنْثُوراً</a:t>
                      </a:r>
                      <a:endParaRPr lang="en-US" sz="120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a:solidFill>
                            <a:srgbClr val="000000"/>
                          </a:solidFill>
                          <a:effectLst/>
                          <a:latin typeface="Times New Roman"/>
                          <a:ea typeface="Times New Roman"/>
                          <a:cs typeface="Simplified Arabic"/>
                        </a:rPr>
                        <a:t>فمنْ ثَقُلَت</a:t>
                      </a:r>
                      <a:endParaRPr lang="en-US" sz="120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dirty="0">
                          <a:solidFill>
                            <a:srgbClr val="000000"/>
                          </a:solidFill>
                          <a:effectLst/>
                          <a:latin typeface="Times New Roman"/>
                          <a:ea typeface="Times New Roman"/>
                          <a:cs typeface="Simplified Arabic"/>
                        </a:rPr>
                        <a:t>قبولاً ثَقيلاً</a:t>
                      </a:r>
                      <a:endParaRPr lang="en-US" sz="1200" dirty="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177">
                <a:tc>
                  <a:txBody>
                    <a:bodyPr/>
                    <a:lstStyle/>
                    <a:p>
                      <a:pPr algn="justLow" rtl="1">
                        <a:spcAft>
                          <a:spcPts val="0"/>
                        </a:spcAft>
                      </a:pPr>
                      <a:r>
                        <a:rPr lang="ar-IQ" sz="1200">
                          <a:solidFill>
                            <a:srgbClr val="000000"/>
                          </a:solidFill>
                          <a:effectLst/>
                          <a:latin typeface="Times New Roman"/>
                          <a:ea typeface="Times New Roman"/>
                          <a:cs typeface="Simplified Arabic"/>
                        </a:rPr>
                        <a:t>ك</a:t>
                      </a:r>
                      <a:endParaRPr lang="en-US" sz="120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a:solidFill>
                            <a:srgbClr val="000000"/>
                          </a:solidFill>
                          <a:effectLst/>
                          <a:latin typeface="Times New Roman"/>
                          <a:ea typeface="Times New Roman"/>
                          <a:cs typeface="Simplified Arabic"/>
                        </a:rPr>
                        <a:t>المُنْكَر</a:t>
                      </a:r>
                      <a:endParaRPr lang="en-US" sz="120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a:solidFill>
                            <a:srgbClr val="000000"/>
                          </a:solidFill>
                          <a:effectLst/>
                          <a:latin typeface="Times New Roman"/>
                          <a:ea typeface="Times New Roman"/>
                          <a:cs typeface="Simplified Arabic"/>
                        </a:rPr>
                        <a:t>إنْ كُنْتم</a:t>
                      </a:r>
                      <a:endParaRPr lang="en-US" sz="120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dirty="0">
                          <a:solidFill>
                            <a:srgbClr val="000000"/>
                          </a:solidFill>
                          <a:effectLst/>
                          <a:latin typeface="Times New Roman"/>
                          <a:ea typeface="Times New Roman"/>
                          <a:cs typeface="Simplified Arabic"/>
                        </a:rPr>
                        <a:t>خطئاً كَبيراً</a:t>
                      </a:r>
                      <a:endParaRPr lang="en-US" sz="1200" dirty="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177">
                <a:tc>
                  <a:txBody>
                    <a:bodyPr/>
                    <a:lstStyle/>
                    <a:p>
                      <a:pPr algn="justLow" rtl="1">
                        <a:spcAft>
                          <a:spcPts val="0"/>
                        </a:spcAft>
                      </a:pPr>
                      <a:r>
                        <a:rPr lang="ar-IQ" sz="1200">
                          <a:solidFill>
                            <a:srgbClr val="000000"/>
                          </a:solidFill>
                          <a:effectLst/>
                          <a:latin typeface="Times New Roman"/>
                          <a:ea typeface="Times New Roman"/>
                          <a:cs typeface="Simplified Arabic"/>
                        </a:rPr>
                        <a:t>ج</a:t>
                      </a:r>
                      <a:endParaRPr lang="en-US" sz="120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a:solidFill>
                            <a:srgbClr val="000000"/>
                          </a:solidFill>
                          <a:effectLst/>
                          <a:latin typeface="Times New Roman"/>
                          <a:ea typeface="Times New Roman"/>
                          <a:cs typeface="Simplified Arabic"/>
                        </a:rPr>
                        <a:t>الأنْجِيل</a:t>
                      </a:r>
                      <a:endParaRPr lang="en-US" sz="120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a:solidFill>
                            <a:srgbClr val="000000"/>
                          </a:solidFill>
                          <a:effectLst/>
                          <a:latin typeface="Times New Roman"/>
                          <a:ea typeface="Times New Roman"/>
                          <a:cs typeface="Simplified Arabic"/>
                        </a:rPr>
                        <a:t>مِنْ جَانب</a:t>
                      </a:r>
                      <a:endParaRPr lang="en-US" sz="120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dirty="0">
                          <a:solidFill>
                            <a:srgbClr val="000000"/>
                          </a:solidFill>
                          <a:effectLst/>
                          <a:latin typeface="Times New Roman"/>
                          <a:ea typeface="Times New Roman"/>
                          <a:cs typeface="Simplified Arabic"/>
                        </a:rPr>
                        <a:t>رطباً جَنِياً</a:t>
                      </a:r>
                      <a:endParaRPr lang="en-US" sz="1200" dirty="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177">
                <a:tc>
                  <a:txBody>
                    <a:bodyPr/>
                    <a:lstStyle/>
                    <a:p>
                      <a:pPr algn="justLow" rtl="1">
                        <a:spcAft>
                          <a:spcPts val="0"/>
                        </a:spcAft>
                      </a:pPr>
                      <a:r>
                        <a:rPr lang="ar-IQ" sz="1200">
                          <a:solidFill>
                            <a:srgbClr val="000000"/>
                          </a:solidFill>
                          <a:effectLst/>
                          <a:latin typeface="Times New Roman"/>
                          <a:ea typeface="Times New Roman"/>
                          <a:cs typeface="Simplified Arabic"/>
                        </a:rPr>
                        <a:t>ش</a:t>
                      </a:r>
                      <a:endParaRPr lang="en-US" sz="120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a:solidFill>
                            <a:srgbClr val="000000"/>
                          </a:solidFill>
                          <a:effectLst/>
                          <a:latin typeface="Times New Roman"/>
                          <a:ea typeface="Times New Roman"/>
                          <a:cs typeface="Simplified Arabic"/>
                        </a:rPr>
                        <a:t>أنْشَأ لَكُم</a:t>
                      </a:r>
                      <a:endParaRPr lang="en-US" sz="120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a:solidFill>
                            <a:srgbClr val="000000"/>
                          </a:solidFill>
                          <a:effectLst/>
                          <a:latin typeface="Times New Roman"/>
                          <a:ea typeface="Times New Roman"/>
                          <a:cs typeface="Simplified Arabic"/>
                        </a:rPr>
                        <a:t>مِنْ شيعته</a:t>
                      </a:r>
                      <a:endParaRPr lang="en-US" sz="120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dirty="0">
                          <a:solidFill>
                            <a:srgbClr val="000000"/>
                          </a:solidFill>
                          <a:effectLst/>
                          <a:latin typeface="Times New Roman"/>
                          <a:ea typeface="Times New Roman"/>
                          <a:cs typeface="Simplified Arabic"/>
                        </a:rPr>
                        <a:t>يومئذٍ شَأن</a:t>
                      </a:r>
                      <a:endParaRPr lang="en-US" sz="1200" dirty="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177">
                <a:tc>
                  <a:txBody>
                    <a:bodyPr/>
                    <a:lstStyle/>
                    <a:p>
                      <a:pPr algn="justLow" rtl="1">
                        <a:spcAft>
                          <a:spcPts val="0"/>
                        </a:spcAft>
                      </a:pPr>
                      <a:r>
                        <a:rPr lang="ar-IQ" sz="1200">
                          <a:solidFill>
                            <a:srgbClr val="000000"/>
                          </a:solidFill>
                          <a:effectLst/>
                          <a:latin typeface="Times New Roman"/>
                          <a:ea typeface="Times New Roman"/>
                          <a:cs typeface="Simplified Arabic"/>
                        </a:rPr>
                        <a:t>ق</a:t>
                      </a:r>
                      <a:endParaRPr lang="en-US" sz="120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a:solidFill>
                            <a:srgbClr val="000000"/>
                          </a:solidFill>
                          <a:effectLst/>
                          <a:latin typeface="Times New Roman"/>
                          <a:ea typeface="Times New Roman"/>
                          <a:cs typeface="Simplified Arabic"/>
                        </a:rPr>
                        <a:t>فَتَنْقلبوا</a:t>
                      </a:r>
                      <a:endParaRPr lang="en-US" sz="120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a:solidFill>
                            <a:srgbClr val="000000"/>
                          </a:solidFill>
                          <a:effectLst/>
                          <a:latin typeface="Times New Roman"/>
                          <a:ea typeface="Times New Roman"/>
                          <a:cs typeface="Simplified Arabic"/>
                        </a:rPr>
                        <a:t>ومنْ قُتل</a:t>
                      </a:r>
                      <a:endParaRPr lang="en-US" sz="120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dirty="0">
                          <a:solidFill>
                            <a:srgbClr val="000000"/>
                          </a:solidFill>
                          <a:effectLst/>
                          <a:latin typeface="Times New Roman"/>
                          <a:ea typeface="Times New Roman"/>
                          <a:cs typeface="Simplified Arabic"/>
                        </a:rPr>
                        <a:t>أمَّةٌ قَدْ</a:t>
                      </a:r>
                      <a:endParaRPr lang="en-US" sz="1200" dirty="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177">
                <a:tc>
                  <a:txBody>
                    <a:bodyPr/>
                    <a:lstStyle/>
                    <a:p>
                      <a:pPr algn="justLow" rtl="1">
                        <a:spcAft>
                          <a:spcPts val="0"/>
                        </a:spcAft>
                      </a:pPr>
                      <a:r>
                        <a:rPr lang="ar-IQ" sz="1200">
                          <a:solidFill>
                            <a:srgbClr val="000000"/>
                          </a:solidFill>
                          <a:effectLst/>
                          <a:latin typeface="Times New Roman"/>
                          <a:ea typeface="Times New Roman"/>
                          <a:cs typeface="Simplified Arabic"/>
                        </a:rPr>
                        <a:t>س</a:t>
                      </a:r>
                      <a:endParaRPr lang="en-US" sz="120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a:solidFill>
                            <a:srgbClr val="000000"/>
                          </a:solidFill>
                          <a:effectLst/>
                          <a:latin typeface="Times New Roman"/>
                          <a:ea typeface="Times New Roman"/>
                          <a:cs typeface="Simplified Arabic"/>
                        </a:rPr>
                        <a:t>الإنْسان</a:t>
                      </a:r>
                      <a:endParaRPr lang="en-US" sz="120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a:solidFill>
                            <a:srgbClr val="000000"/>
                          </a:solidFill>
                          <a:effectLst/>
                          <a:latin typeface="Times New Roman"/>
                          <a:ea typeface="Times New Roman"/>
                          <a:cs typeface="Simplified Arabic"/>
                        </a:rPr>
                        <a:t>منْ سِجيِّيل</a:t>
                      </a:r>
                      <a:endParaRPr lang="en-US" sz="120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dirty="0">
                          <a:solidFill>
                            <a:srgbClr val="000000"/>
                          </a:solidFill>
                          <a:effectLst/>
                          <a:latin typeface="Times New Roman"/>
                          <a:ea typeface="Times New Roman"/>
                          <a:cs typeface="Simplified Arabic"/>
                        </a:rPr>
                        <a:t>رُكَّعاً سُجداً</a:t>
                      </a:r>
                      <a:endParaRPr lang="en-US" sz="1200" dirty="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587">
                <a:tc>
                  <a:txBody>
                    <a:bodyPr/>
                    <a:lstStyle/>
                    <a:p>
                      <a:pPr algn="justLow" rtl="1">
                        <a:spcAft>
                          <a:spcPts val="0"/>
                        </a:spcAft>
                      </a:pPr>
                      <a:r>
                        <a:rPr lang="ar-IQ" sz="1200">
                          <a:solidFill>
                            <a:srgbClr val="000000"/>
                          </a:solidFill>
                          <a:effectLst/>
                          <a:latin typeface="Times New Roman"/>
                          <a:ea typeface="Times New Roman"/>
                          <a:cs typeface="Simplified Arabic"/>
                        </a:rPr>
                        <a:t>د</a:t>
                      </a:r>
                      <a:endParaRPr lang="en-US" sz="120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a:solidFill>
                            <a:srgbClr val="000000"/>
                          </a:solidFill>
                          <a:effectLst/>
                          <a:latin typeface="Times New Roman"/>
                          <a:ea typeface="Times New Roman"/>
                          <a:cs typeface="Simplified Arabic"/>
                        </a:rPr>
                        <a:t>عنْدَ</a:t>
                      </a:r>
                      <a:endParaRPr lang="en-US" sz="120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a:solidFill>
                            <a:srgbClr val="000000"/>
                          </a:solidFill>
                          <a:effectLst/>
                          <a:latin typeface="Times New Roman"/>
                          <a:ea typeface="Times New Roman"/>
                          <a:cs typeface="Simplified Arabic"/>
                        </a:rPr>
                        <a:t>منْ دَابة</a:t>
                      </a:r>
                      <a:endParaRPr lang="en-US" sz="120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dirty="0">
                          <a:solidFill>
                            <a:srgbClr val="000000"/>
                          </a:solidFill>
                          <a:effectLst/>
                          <a:latin typeface="Times New Roman"/>
                          <a:ea typeface="Times New Roman"/>
                          <a:cs typeface="Simplified Arabic"/>
                        </a:rPr>
                        <a:t>وَكَأساً دِهَاقاً</a:t>
                      </a:r>
                      <a:endParaRPr lang="en-US" sz="1200" dirty="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177">
                <a:tc>
                  <a:txBody>
                    <a:bodyPr/>
                    <a:lstStyle/>
                    <a:p>
                      <a:pPr algn="justLow" rtl="1">
                        <a:spcAft>
                          <a:spcPts val="0"/>
                        </a:spcAft>
                      </a:pPr>
                      <a:r>
                        <a:rPr lang="ar-IQ" sz="1200">
                          <a:solidFill>
                            <a:srgbClr val="000000"/>
                          </a:solidFill>
                          <a:effectLst/>
                          <a:latin typeface="Times New Roman"/>
                          <a:ea typeface="Times New Roman"/>
                          <a:cs typeface="Simplified Arabic"/>
                        </a:rPr>
                        <a:t>ط</a:t>
                      </a:r>
                      <a:endParaRPr lang="en-US" sz="120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a:solidFill>
                            <a:srgbClr val="000000"/>
                          </a:solidFill>
                          <a:effectLst/>
                          <a:latin typeface="Times New Roman"/>
                          <a:ea typeface="Times New Roman"/>
                          <a:cs typeface="Simplified Arabic"/>
                        </a:rPr>
                        <a:t>بِقنْطار</a:t>
                      </a:r>
                      <a:endParaRPr lang="en-US" sz="120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a:solidFill>
                            <a:srgbClr val="000000"/>
                          </a:solidFill>
                          <a:effectLst/>
                          <a:latin typeface="Times New Roman"/>
                          <a:ea typeface="Times New Roman"/>
                          <a:cs typeface="Simplified Arabic"/>
                        </a:rPr>
                        <a:t>منْ طَيباتِ</a:t>
                      </a:r>
                      <a:endParaRPr lang="en-US" sz="120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dirty="0">
                          <a:solidFill>
                            <a:srgbClr val="000000"/>
                          </a:solidFill>
                          <a:effectLst/>
                          <a:latin typeface="Times New Roman"/>
                          <a:ea typeface="Times New Roman"/>
                          <a:cs typeface="Simplified Arabic"/>
                        </a:rPr>
                        <a:t>سَبْحاً طَويلاً</a:t>
                      </a:r>
                      <a:endParaRPr lang="en-US" sz="1200" dirty="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177">
                <a:tc>
                  <a:txBody>
                    <a:bodyPr/>
                    <a:lstStyle/>
                    <a:p>
                      <a:pPr algn="justLow" rtl="1">
                        <a:spcAft>
                          <a:spcPts val="0"/>
                        </a:spcAft>
                      </a:pPr>
                      <a:r>
                        <a:rPr lang="ar-IQ" sz="1200">
                          <a:solidFill>
                            <a:srgbClr val="000000"/>
                          </a:solidFill>
                          <a:effectLst/>
                          <a:latin typeface="Times New Roman"/>
                          <a:ea typeface="Times New Roman"/>
                          <a:cs typeface="Simplified Arabic"/>
                        </a:rPr>
                        <a:t>ز</a:t>
                      </a:r>
                      <a:endParaRPr lang="en-US" sz="120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a:solidFill>
                            <a:srgbClr val="000000"/>
                          </a:solidFill>
                          <a:effectLst/>
                          <a:latin typeface="Times New Roman"/>
                          <a:ea typeface="Times New Roman"/>
                          <a:cs typeface="Simplified Arabic"/>
                        </a:rPr>
                        <a:t>فَأنْزَلَ</a:t>
                      </a:r>
                      <a:endParaRPr lang="en-US" sz="120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a:solidFill>
                            <a:srgbClr val="000000"/>
                          </a:solidFill>
                          <a:effectLst/>
                          <a:latin typeface="Times New Roman"/>
                          <a:ea typeface="Times New Roman"/>
                          <a:cs typeface="Simplified Arabic"/>
                        </a:rPr>
                        <a:t>إنْ زَعمتُم</a:t>
                      </a:r>
                      <a:endParaRPr lang="en-US" sz="120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dirty="0">
                          <a:solidFill>
                            <a:srgbClr val="000000"/>
                          </a:solidFill>
                          <a:effectLst/>
                          <a:latin typeface="Times New Roman"/>
                          <a:ea typeface="Times New Roman"/>
                          <a:cs typeface="Simplified Arabic"/>
                        </a:rPr>
                        <a:t>نفساً زَكية</a:t>
                      </a:r>
                      <a:endParaRPr lang="en-US" sz="1200" dirty="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2171">
                <a:tc>
                  <a:txBody>
                    <a:bodyPr/>
                    <a:lstStyle/>
                    <a:p>
                      <a:pPr algn="justLow" rtl="1">
                        <a:spcAft>
                          <a:spcPts val="0"/>
                        </a:spcAft>
                      </a:pPr>
                      <a:r>
                        <a:rPr lang="ar-IQ" sz="1200">
                          <a:solidFill>
                            <a:srgbClr val="000000"/>
                          </a:solidFill>
                          <a:effectLst/>
                          <a:latin typeface="Times New Roman"/>
                          <a:ea typeface="Times New Roman"/>
                          <a:cs typeface="Simplified Arabic"/>
                        </a:rPr>
                        <a:t>ف</a:t>
                      </a:r>
                      <a:endParaRPr lang="en-US" sz="120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a:solidFill>
                            <a:srgbClr val="000000"/>
                          </a:solidFill>
                          <a:effectLst/>
                          <a:latin typeface="Times New Roman"/>
                          <a:ea typeface="Times New Roman"/>
                          <a:cs typeface="Simplified Arabic"/>
                        </a:rPr>
                        <a:t>انْفَضوا</a:t>
                      </a:r>
                      <a:endParaRPr lang="en-US" sz="120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a:solidFill>
                            <a:srgbClr val="000000"/>
                          </a:solidFill>
                          <a:effectLst/>
                          <a:latin typeface="Times New Roman"/>
                          <a:ea typeface="Times New Roman"/>
                          <a:cs typeface="Simplified Arabic"/>
                        </a:rPr>
                        <a:t>منْ فَضل</a:t>
                      </a:r>
                      <a:endParaRPr lang="en-US" sz="120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a:solidFill>
                            <a:srgbClr val="000000"/>
                          </a:solidFill>
                          <a:effectLst/>
                          <a:latin typeface="Times New Roman"/>
                          <a:ea typeface="Times New Roman"/>
                          <a:cs typeface="Simplified Arabic"/>
                        </a:rPr>
                        <a:t>يتيماً فَأوى</a:t>
                      </a:r>
                      <a:endParaRPr lang="en-US" sz="120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2171">
                <a:tc>
                  <a:txBody>
                    <a:bodyPr/>
                    <a:lstStyle/>
                    <a:p>
                      <a:pPr algn="justLow" rtl="1">
                        <a:spcAft>
                          <a:spcPts val="0"/>
                        </a:spcAft>
                      </a:pPr>
                      <a:r>
                        <a:rPr lang="ar-IQ" sz="1200">
                          <a:solidFill>
                            <a:srgbClr val="000000"/>
                          </a:solidFill>
                          <a:effectLst/>
                          <a:latin typeface="Times New Roman"/>
                          <a:ea typeface="Times New Roman"/>
                          <a:cs typeface="Simplified Arabic"/>
                        </a:rPr>
                        <a:t>ت</a:t>
                      </a:r>
                      <a:endParaRPr lang="en-US" sz="120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a:solidFill>
                            <a:srgbClr val="000000"/>
                          </a:solidFill>
                          <a:effectLst/>
                          <a:latin typeface="Times New Roman"/>
                          <a:ea typeface="Times New Roman"/>
                          <a:cs typeface="Simplified Arabic"/>
                        </a:rPr>
                        <a:t>فانْتَشروا</a:t>
                      </a:r>
                      <a:endParaRPr lang="en-US" sz="120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a:solidFill>
                            <a:srgbClr val="000000"/>
                          </a:solidFill>
                          <a:effectLst/>
                          <a:latin typeface="Times New Roman"/>
                          <a:ea typeface="Times New Roman"/>
                          <a:cs typeface="Simplified Arabic"/>
                        </a:rPr>
                        <a:t>إنْ تَك مِثقَالَ</a:t>
                      </a:r>
                      <a:endParaRPr lang="en-US" sz="120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dirty="0">
                          <a:solidFill>
                            <a:srgbClr val="000000"/>
                          </a:solidFill>
                          <a:effectLst/>
                          <a:latin typeface="Times New Roman"/>
                          <a:ea typeface="Times New Roman"/>
                          <a:cs typeface="Simplified Arabic"/>
                        </a:rPr>
                        <a:t>حَيَّةٌ تَسْعى</a:t>
                      </a:r>
                      <a:endParaRPr lang="en-US" sz="1200" dirty="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2171">
                <a:tc>
                  <a:txBody>
                    <a:bodyPr/>
                    <a:lstStyle/>
                    <a:p>
                      <a:pPr algn="justLow" rtl="1">
                        <a:spcAft>
                          <a:spcPts val="0"/>
                        </a:spcAft>
                      </a:pPr>
                      <a:r>
                        <a:rPr lang="ar-IQ" sz="1200">
                          <a:solidFill>
                            <a:srgbClr val="000000"/>
                          </a:solidFill>
                          <a:effectLst/>
                          <a:latin typeface="Times New Roman"/>
                          <a:ea typeface="Times New Roman"/>
                          <a:cs typeface="Simplified Arabic"/>
                        </a:rPr>
                        <a:t>ض</a:t>
                      </a:r>
                      <a:endParaRPr lang="en-US" sz="120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a:solidFill>
                            <a:srgbClr val="000000"/>
                          </a:solidFill>
                          <a:effectLst/>
                          <a:latin typeface="Times New Roman"/>
                          <a:ea typeface="Times New Roman"/>
                          <a:cs typeface="Simplified Arabic"/>
                        </a:rPr>
                        <a:t>مْنضُود</a:t>
                      </a:r>
                      <a:endParaRPr lang="en-US" sz="120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a:solidFill>
                            <a:srgbClr val="000000"/>
                          </a:solidFill>
                          <a:effectLst/>
                          <a:latin typeface="Times New Roman"/>
                          <a:ea typeface="Times New Roman"/>
                          <a:cs typeface="Simplified Arabic"/>
                        </a:rPr>
                        <a:t>عنْ ضَيفِ</a:t>
                      </a:r>
                      <a:endParaRPr lang="en-US" sz="120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dirty="0">
                          <a:solidFill>
                            <a:srgbClr val="000000"/>
                          </a:solidFill>
                          <a:effectLst/>
                          <a:latin typeface="Times New Roman"/>
                          <a:ea typeface="Times New Roman"/>
                          <a:cs typeface="Simplified Arabic"/>
                        </a:rPr>
                        <a:t>قوماً ضَالين</a:t>
                      </a:r>
                      <a:endParaRPr lang="en-US" sz="1200" dirty="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2171">
                <a:tc>
                  <a:txBody>
                    <a:bodyPr/>
                    <a:lstStyle/>
                    <a:p>
                      <a:pPr algn="justLow" rtl="1">
                        <a:spcAft>
                          <a:spcPts val="0"/>
                        </a:spcAft>
                      </a:pPr>
                      <a:r>
                        <a:rPr lang="ar-IQ" sz="1200">
                          <a:solidFill>
                            <a:srgbClr val="000000"/>
                          </a:solidFill>
                          <a:effectLst/>
                          <a:latin typeface="Times New Roman"/>
                          <a:ea typeface="Times New Roman"/>
                          <a:cs typeface="Simplified Arabic"/>
                        </a:rPr>
                        <a:t>ظ</a:t>
                      </a:r>
                      <a:endParaRPr lang="en-US" sz="120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a:solidFill>
                            <a:srgbClr val="000000"/>
                          </a:solidFill>
                          <a:effectLst/>
                          <a:latin typeface="Times New Roman"/>
                          <a:ea typeface="Times New Roman"/>
                          <a:cs typeface="Simplified Arabic"/>
                        </a:rPr>
                        <a:t>سَنَنْظُر</a:t>
                      </a:r>
                      <a:endParaRPr lang="en-US" sz="120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dirty="0">
                          <a:solidFill>
                            <a:srgbClr val="000000"/>
                          </a:solidFill>
                          <a:effectLst/>
                          <a:latin typeface="Times New Roman"/>
                          <a:ea typeface="Times New Roman"/>
                          <a:cs typeface="Simplified Arabic"/>
                        </a:rPr>
                        <a:t>مِنْ ظَهير</a:t>
                      </a:r>
                      <a:endParaRPr lang="en-US" sz="1200" dirty="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IQ" sz="1200" dirty="0">
                          <a:solidFill>
                            <a:srgbClr val="000000"/>
                          </a:solidFill>
                          <a:effectLst/>
                          <a:latin typeface="Times New Roman"/>
                          <a:ea typeface="Times New Roman"/>
                          <a:cs typeface="Simplified Arabic"/>
                        </a:rPr>
                        <a:t>ظِلاً ظَليلاً</a:t>
                      </a:r>
                      <a:endParaRPr lang="en-US" sz="1200" dirty="0">
                        <a:effectLst/>
                        <a:latin typeface="Times New Roman"/>
                        <a:ea typeface="Times New Roman"/>
                      </a:endParaRPr>
                    </a:p>
                  </a:txBody>
                  <a:tcPr marL="37173" marR="371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1"/>
          <p:cNvSpPr>
            <a:spLocks noChangeArrowheads="1"/>
          </p:cNvSpPr>
          <p:nvPr/>
        </p:nvSpPr>
        <p:spPr bwMode="auto">
          <a:xfrm>
            <a:off x="4960966" y="339502"/>
            <a:ext cx="1440160" cy="630942"/>
          </a:xfrm>
          <a:prstGeom prst="rect">
            <a:avLst/>
          </a:prstGeom>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endParaRPr kumimoji="0" lang="ar-IQ" sz="1500" b="0" i="0" u="none" strike="noStrike" cap="none" normalizeH="0" baseline="0" dirty="0" smtClean="0">
              <a:ln>
                <a:noFill/>
              </a:ln>
              <a:solidFill>
                <a:srgbClr val="000000"/>
              </a:solidFill>
              <a:effectLst/>
              <a:latin typeface="Arial" pitchFamily="34" charset="0"/>
              <a:ea typeface="Times New Roman" pitchFamily="18" charset="0"/>
              <a:cs typeface="Monotype Koufi" pitchFamily="2" charset="-7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IQ" sz="2000" b="1" i="0" u="none" strike="noStrike" cap="none" normalizeH="0" baseline="0" dirty="0" smtClean="0">
                <a:ln>
                  <a:noFill/>
                </a:ln>
                <a:solidFill>
                  <a:schemeClr val="tx1"/>
                </a:solidFill>
                <a:effectLst/>
                <a:latin typeface="Arial" pitchFamily="34" charset="0"/>
                <a:cs typeface="Arial" pitchFamily="34" charset="0"/>
              </a:rPr>
              <a:t>امثلة تطبيقية</a:t>
            </a:r>
            <a:endParaRPr kumimoji="0" lang="en-US" sz="2000" b="1"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056823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iterate type="wd">
                                    <p:tmPct val="10000"/>
                                  </p:iterate>
                                  <p:childTnLst>
                                    <p:set>
                                      <p:cBhvr>
                                        <p:cTn id="6" dur="1" fill="hold">
                                          <p:stCondLst>
                                            <p:cond delay="0"/>
                                          </p:stCondLst>
                                        </p:cTn>
                                        <p:tgtEl>
                                          <p:spTgt spid="4"/>
                                        </p:tgtEl>
                                        <p:attrNameLst>
                                          <p:attrName>style.visibility</p:attrName>
                                        </p:attrNameLst>
                                      </p:cBhvr>
                                      <p:to>
                                        <p:strVal val="visible"/>
                                      </p:to>
                                    </p:set>
                                    <p:animScale>
                                      <p:cBhvr>
                                        <p:cTn id="7" dur="100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4"/>
                                        </p:tgtEl>
                                        <p:attrNameLst>
                                          <p:attrName>ppt_x</p:attrName>
                                          <p:attrName>ppt_y</p:attrName>
                                        </p:attrNameLst>
                                      </p:cBhvr>
                                    </p:animMotion>
                                    <p:animEffect transition="in" filter="fade">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1_ربطة">
  <a:themeElements>
    <a:clrScheme name="أزرق">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ربطة">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ربطة">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1235</TotalTime>
  <Words>411</Words>
  <Application>Microsoft Office PowerPoint</Application>
  <PresentationFormat>عرض على الشاشة (9:16)‏</PresentationFormat>
  <Paragraphs>118</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1_ربطة</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Moodi Alfayoumy</dc:creator>
  <cp:lastModifiedBy>DR.Ahmed Saker 2o1O</cp:lastModifiedBy>
  <cp:revision>104</cp:revision>
  <dcterms:created xsi:type="dcterms:W3CDTF">2018-09-14T18:51:34Z</dcterms:created>
  <dcterms:modified xsi:type="dcterms:W3CDTF">2020-03-08T19:58:27Z</dcterms:modified>
</cp:coreProperties>
</file>