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1" r:id="rId4"/>
    <p:sldId id="272" r:id="rId5"/>
    <p:sldId id="273" r:id="rId6"/>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21" d="100"/>
          <a:sy n="121" d="100"/>
        </p:scale>
        <p:origin x="-90" y="-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835696" y="1563638"/>
            <a:ext cx="5616624" cy="500135"/>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800" dirty="0" smtClean="0">
                <a:solidFill>
                  <a:srgbClr val="000000"/>
                </a:solidFill>
                <a:latin typeface="Times New Roman"/>
                <a:ea typeface="Times New Roman"/>
                <a:cs typeface="Monotype Koufi"/>
              </a:rPr>
              <a:t>المحاضرة </a:t>
            </a:r>
            <a:r>
              <a:rPr lang="ar-IQ" sz="2800" dirty="0" smtClean="0">
                <a:solidFill>
                  <a:srgbClr val="000000"/>
                </a:solidFill>
                <a:latin typeface="Times New Roman"/>
                <a:ea typeface="Times New Roman"/>
                <a:cs typeface="Monotype Koufi"/>
              </a:rPr>
              <a:t>الرابعة </a:t>
            </a:r>
            <a:r>
              <a:rPr lang="ar-IQ" sz="2800" dirty="0" smtClean="0">
                <a:solidFill>
                  <a:srgbClr val="000000"/>
                </a:solidFill>
                <a:latin typeface="Times New Roman"/>
                <a:ea typeface="Times New Roman"/>
                <a:cs typeface="Monotype Koufi"/>
              </a:rPr>
              <a:t>و العشرون</a:t>
            </a:r>
            <a:endParaRPr lang="en-US" sz="28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24</a:t>
            </a:r>
            <a:endParaRPr lang="ar-IQ" sz="4400" dirty="0">
              <a:cs typeface="B Jadid" pitchFamily="2" charset="-78"/>
            </a:endParaRPr>
          </a:p>
        </p:txBody>
      </p:sp>
      <p:sp>
        <p:nvSpPr>
          <p:cNvPr id="6" name="مربع نص 5"/>
          <p:cNvSpPr txBox="1"/>
          <p:nvPr/>
        </p:nvSpPr>
        <p:spPr>
          <a:xfrm>
            <a:off x="1979712"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31922" y="83195"/>
            <a:ext cx="2550199" cy="807911"/>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a:t>
            </a:r>
            <a:r>
              <a:rPr lang="ar-IQ" sz="2400" dirty="0" smtClean="0">
                <a:solidFill>
                  <a:srgbClr val="000000"/>
                </a:solidFill>
                <a:latin typeface="Times New Roman"/>
                <a:ea typeface="Times New Roman"/>
                <a:cs typeface="Monotype Koufi"/>
              </a:rPr>
              <a:t>النون </a:t>
            </a:r>
            <a:r>
              <a:rPr lang="ar-IQ" sz="2400" dirty="0">
                <a:solidFill>
                  <a:srgbClr val="000000"/>
                </a:solidFill>
                <a:latin typeface="Times New Roman"/>
                <a:ea typeface="Times New Roman"/>
                <a:cs typeface="Monotype Koufi"/>
              </a:rPr>
              <a:t>الساكنة والتنوين</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63973" y="1508529"/>
            <a:ext cx="8071634" cy="592468"/>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 الستر، هو ما خفي المراد منه بعارض في غير الصيغة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التعريفات: 82.</a:t>
            </a:r>
            <a:endParaRPr lang="en-US" sz="1400" dirty="0">
              <a:effectLst/>
              <a:latin typeface="Times New Roman"/>
              <a:ea typeface="Times New Roman"/>
            </a:endParaRPr>
          </a:p>
        </p:txBody>
      </p:sp>
      <p:sp>
        <p:nvSpPr>
          <p:cNvPr id="7" name="مربع نص 6"/>
          <p:cNvSpPr txBox="1"/>
          <p:nvPr/>
        </p:nvSpPr>
        <p:spPr>
          <a:xfrm>
            <a:off x="5519854" y="891106"/>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3" name="مربع نص 12"/>
          <p:cNvSpPr txBox="1"/>
          <p:nvPr/>
        </p:nvSpPr>
        <p:spPr>
          <a:xfrm>
            <a:off x="1564034" y="2715766"/>
            <a:ext cx="7416824" cy="602727"/>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 وجوبُ الغنّ بإخفاء النون الساكنة والتنوين عندما يتلوهما حرف من حروفه ألـ (15)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فن التجويد:32.</a:t>
            </a:r>
            <a:endParaRPr lang="en-US" sz="1400" dirty="0">
              <a:effectLst/>
              <a:latin typeface="Times New Roman"/>
              <a:ea typeface="Times New Roman"/>
            </a:endParaRPr>
          </a:p>
        </p:txBody>
      </p:sp>
      <p:sp>
        <p:nvSpPr>
          <p:cNvPr id="8" name="مربع نص 7"/>
          <p:cNvSpPr txBox="1"/>
          <p:nvPr/>
        </p:nvSpPr>
        <p:spPr>
          <a:xfrm>
            <a:off x="7351449" y="574809"/>
            <a:ext cx="1684158"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الاخفاء</a:t>
            </a:r>
            <a:endParaRPr lang="en-US" dirty="0">
              <a:effectLst/>
              <a:latin typeface="Times New Roman"/>
              <a:ea typeface="Times New Roman"/>
            </a:endParaRPr>
          </a:p>
        </p:txBody>
      </p:sp>
      <p:sp>
        <p:nvSpPr>
          <p:cNvPr id="9" name="مربع نص 8"/>
          <p:cNvSpPr txBox="1"/>
          <p:nvPr/>
        </p:nvSpPr>
        <p:spPr>
          <a:xfrm>
            <a:off x="7770707" y="1033121"/>
            <a:ext cx="1281395"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lvl="0" algn="justLow"/>
            <a:r>
              <a:rPr lang="ar-IQ" b="1" dirty="0" smtClean="0">
                <a:solidFill>
                  <a:srgbClr val="000000"/>
                </a:solidFill>
                <a:latin typeface="Times New Roman"/>
                <a:ea typeface="Times New Roman"/>
                <a:cs typeface="Monotype Koufi"/>
              </a:rPr>
              <a:t>الاخفاء </a:t>
            </a:r>
            <a:r>
              <a:rPr lang="ar-IQ" b="1" dirty="0" smtClean="0">
                <a:solidFill>
                  <a:srgbClr val="000000"/>
                </a:solidFill>
                <a:latin typeface="Times New Roman"/>
                <a:ea typeface="Times New Roman"/>
                <a:cs typeface="Monotype Koufi"/>
              </a:rPr>
              <a:t>لغة</a:t>
            </a:r>
            <a:endParaRPr lang="en-US" dirty="0">
              <a:solidFill>
                <a:prstClr val="black"/>
              </a:solidFill>
              <a:latin typeface="Times New Roman"/>
              <a:ea typeface="Times New Roman"/>
            </a:endParaRPr>
          </a:p>
        </p:txBody>
      </p:sp>
      <p:sp>
        <p:nvSpPr>
          <p:cNvPr id="10" name="مربع نص 9"/>
          <p:cNvSpPr txBox="1"/>
          <p:nvPr/>
        </p:nvSpPr>
        <p:spPr>
          <a:xfrm>
            <a:off x="7046775" y="2215043"/>
            <a:ext cx="1934083"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b="1" dirty="0" smtClean="0">
                <a:solidFill>
                  <a:srgbClr val="000000"/>
                </a:solidFill>
                <a:latin typeface="Times New Roman"/>
                <a:ea typeface="Times New Roman"/>
                <a:cs typeface="Monotype Koufi"/>
              </a:rPr>
              <a:t>الاخفاء </a:t>
            </a:r>
            <a:r>
              <a:rPr lang="ar-IQ" b="1" dirty="0" smtClean="0">
                <a:solidFill>
                  <a:srgbClr val="000000"/>
                </a:solidFill>
                <a:latin typeface="Times New Roman"/>
                <a:ea typeface="Times New Roman"/>
                <a:cs typeface="Monotype Koufi"/>
              </a:rPr>
              <a:t>اصطلاحا</a:t>
            </a:r>
            <a:endParaRPr lang="en-US" sz="1600" b="1" dirty="0">
              <a:effectLst/>
              <a:latin typeface="Times New Roman"/>
              <a:ea typeface="Times New Roman"/>
            </a:endParaRPr>
          </a:p>
        </p:txBody>
      </p:sp>
      <p:sp>
        <p:nvSpPr>
          <p:cNvPr id="11" name="مربع نص 10"/>
          <p:cNvSpPr txBox="1"/>
          <p:nvPr/>
        </p:nvSpPr>
        <p:spPr>
          <a:xfrm>
            <a:off x="1564034" y="3435846"/>
            <a:ext cx="7416824" cy="900244"/>
          </a:xfrm>
          <a:prstGeom prst="rect">
            <a:avLst/>
          </a:prstGeom>
        </p:spPr>
        <p:style>
          <a:lnRef idx="1">
            <a:schemeClr val="accent3"/>
          </a:lnRef>
          <a:fillRef idx="3">
            <a:schemeClr val="accent3"/>
          </a:fillRef>
          <a:effectRef idx="2">
            <a:schemeClr val="accent3"/>
          </a:effectRef>
          <a:fontRef idx="minor">
            <a:schemeClr val="lt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وعدد </a:t>
            </a:r>
            <a:r>
              <a:rPr lang="ar-IQ" dirty="0">
                <a:solidFill>
                  <a:srgbClr val="000000"/>
                </a:solidFill>
                <a:latin typeface="Times New Roman"/>
                <a:ea typeface="Times New Roman"/>
                <a:cs typeface="Simplified Arabic"/>
              </a:rPr>
              <a:t>حروف الإخفاء خمسة عشر حرفاً مجموعة في أوائل كلمات البيت الآتي:</a:t>
            </a:r>
            <a:endParaRPr lang="en-US" sz="1400" dirty="0">
              <a:latin typeface="Times New Roman"/>
              <a:ea typeface="Times New Roman"/>
            </a:endParaRPr>
          </a:p>
          <a:p>
            <a:pPr algn="justLow"/>
            <a:r>
              <a:rPr lang="ar-IQ" dirty="0">
                <a:solidFill>
                  <a:srgbClr val="000000"/>
                </a:solidFill>
                <a:latin typeface="Times New Roman"/>
                <a:ea typeface="Times New Roman"/>
                <a:cs typeface="Simplified Arabic"/>
              </a:rPr>
              <a:t>	</a:t>
            </a:r>
            <a:r>
              <a:rPr lang="ar-IQ" b="1" dirty="0">
                <a:solidFill>
                  <a:srgbClr val="000000"/>
                </a:solidFill>
                <a:latin typeface="Times New Roman"/>
                <a:ea typeface="Times New Roman"/>
                <a:cs typeface="Simplified Arabic"/>
              </a:rPr>
              <a:t>صف ذا ثنا كم جاد شخص قد سما</a:t>
            </a:r>
            <a:endParaRPr lang="en-US" sz="1400" dirty="0">
              <a:latin typeface="Times New Roman"/>
              <a:ea typeface="Times New Roman"/>
            </a:endParaRPr>
          </a:p>
          <a:p>
            <a:pPr algn="justLow"/>
            <a:r>
              <a:rPr lang="ar-IQ" b="1" dirty="0">
                <a:solidFill>
                  <a:srgbClr val="000000"/>
                </a:solidFill>
                <a:latin typeface="Times New Roman"/>
                <a:ea typeface="Times New Roman"/>
                <a:cs typeface="Simplified Arabic"/>
              </a:rPr>
              <a:t>					دم طيباً زد في تقى ضع ظالماً</a:t>
            </a:r>
            <a:endParaRPr lang="en-US" sz="1400"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13"/>
                                        </p:tgtEl>
                                        <p:attrNameLst>
                                          <p:attrName>style.visibility</p:attrName>
                                        </p:attrNameLst>
                                      </p:cBhvr>
                                      <p:to>
                                        <p:strVal val="visible"/>
                                      </p:to>
                                    </p:set>
                                    <p:animScale>
                                      <p:cBhvr>
                                        <p:cTn id="3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3"/>
                                        </p:tgtEl>
                                        <p:attrNameLst>
                                          <p:attrName>ppt_x</p:attrName>
                                          <p:attrName>ppt_y</p:attrName>
                                        </p:attrNameLst>
                                      </p:cBhvr>
                                    </p:animMotion>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4" dur="1000" fill="hold"/>
                                        <p:tgtEl>
                                          <p:spTgt spid="9"/>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66" dur="1000" fill="hold"/>
                                        <p:tgtEl>
                                          <p:spTgt spid="10"/>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52" presetClass="entr" presetSubtype="0" fill="hold" grpId="0" nodeType="clickEffect">
                                  <p:stCondLst>
                                    <p:cond delay="0"/>
                                  </p:stCondLst>
                                  <p:iterate type="wd">
                                    <p:tmPct val="10000"/>
                                  </p:iterate>
                                  <p:childTnLst>
                                    <p:set>
                                      <p:cBhvr>
                                        <p:cTn id="74" dur="1" fill="hold">
                                          <p:stCondLst>
                                            <p:cond delay="0"/>
                                          </p:stCondLst>
                                        </p:cTn>
                                        <p:tgtEl>
                                          <p:spTgt spid="11"/>
                                        </p:tgtEl>
                                        <p:attrNameLst>
                                          <p:attrName>style.visibility</p:attrName>
                                        </p:attrNameLst>
                                      </p:cBhvr>
                                      <p:to>
                                        <p:strVal val="visible"/>
                                      </p:to>
                                    </p:set>
                                    <p:animScale>
                                      <p:cBhvr>
                                        <p:cTn id="75"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11"/>
                                        </p:tgtEl>
                                        <p:attrNameLst>
                                          <p:attrName>ppt_x</p:attrName>
                                          <p:attrName>ppt_y</p:attrName>
                                        </p:attrNameLst>
                                      </p:cBhvr>
                                    </p:animMotion>
                                    <p:animEffect transition="in" filter="fade">
                                      <p:cBhvr>
                                        <p:cTn id="7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3"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1332913" y="528056"/>
            <a:ext cx="7560841" cy="1433724"/>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 ومما يجب على القارئ أن يحترز من المد عند إخفاء النون نحو:( كُنْتم ) فتصبح ( كونتم ) أي قلب الإخفاء </a:t>
            </a:r>
            <a:r>
              <a:rPr lang="ar-IQ" dirty="0" err="1">
                <a:solidFill>
                  <a:srgbClr val="000000"/>
                </a:solidFill>
                <a:latin typeface="Times New Roman"/>
                <a:ea typeface="Times New Roman"/>
                <a:cs typeface="Simplified Arabic"/>
              </a:rPr>
              <a:t>واواً</a:t>
            </a:r>
            <a:r>
              <a:rPr lang="ar-IQ" dirty="0">
                <a:solidFill>
                  <a:srgbClr val="000000"/>
                </a:solidFill>
                <a:latin typeface="Times New Roman"/>
                <a:ea typeface="Times New Roman"/>
                <a:cs typeface="Simplified Arabic"/>
              </a:rPr>
              <a:t> وهو خطأ قبيح، وليحترز أيضا من إلصاق طرف اللسان فوق الثنايا العليا عند إخفاء النون فهو خطأ أيضا وطريق الخلاص من ذلك الخطأ هو جعل اللسان في حالة وسطية قليلاً إلى الأعلى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marL="244475" indent="-226695" algn="justLow">
              <a:lnSpc>
                <a:spcPts val="2000"/>
              </a:lnSpc>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المفيد في علم التجويد:45</a:t>
            </a:r>
            <a:r>
              <a:rPr lang="ar-IQ" sz="1400" dirty="0" smtClean="0">
                <a:latin typeface="Times New Roman"/>
                <a:ea typeface="Times New Roman"/>
                <a:cs typeface="Simplified Arabic"/>
              </a:rPr>
              <a:t>.</a:t>
            </a:r>
            <a:endParaRPr lang="en-US" sz="1400" dirty="0">
              <a:latin typeface="Times New Roman"/>
              <a:ea typeface="Times New Roman"/>
            </a:endParaRPr>
          </a:p>
        </p:txBody>
      </p:sp>
      <p:sp>
        <p:nvSpPr>
          <p:cNvPr id="5" name="مربع نص 4"/>
          <p:cNvSpPr txBox="1"/>
          <p:nvPr/>
        </p:nvSpPr>
        <p:spPr>
          <a:xfrm>
            <a:off x="3851919" y="2067694"/>
            <a:ext cx="5052469" cy="1054133"/>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lvl="0" algn="justLow"/>
            <a:r>
              <a:rPr lang="ar-IQ" b="1" dirty="0">
                <a:solidFill>
                  <a:srgbClr val="000000"/>
                </a:solidFill>
                <a:latin typeface="Times New Roman"/>
                <a:ea typeface="Times New Roman"/>
                <a:cs typeface="Simplified Arabic"/>
              </a:rPr>
              <a:t>وللإخفاء ثلاث مراتب</a:t>
            </a:r>
            <a:r>
              <a:rPr lang="ar-IQ" b="1" baseline="30000" dirty="0">
                <a:solidFill>
                  <a:srgbClr val="000000"/>
                </a:solidFill>
                <a:latin typeface="Times New Roman"/>
                <a:ea typeface="Times New Roman"/>
                <a:cs typeface="Simplified Arabic"/>
              </a:rPr>
              <a:t>(2</a:t>
            </a:r>
            <a:r>
              <a:rPr lang="ar-IQ" b="1" baseline="30000" dirty="0" smtClean="0">
                <a:solidFill>
                  <a:srgbClr val="000000"/>
                </a:solidFill>
                <a:latin typeface="Times New Roman"/>
                <a:ea typeface="Times New Roman"/>
                <a:cs typeface="Simplified Arabic"/>
              </a:rPr>
              <a:t>)</a:t>
            </a:r>
            <a:r>
              <a:rPr lang="ar-IQ" b="1" dirty="0" smtClean="0">
                <a:solidFill>
                  <a:srgbClr val="000000"/>
                </a:solidFill>
                <a:latin typeface="Times New Roman"/>
                <a:ea typeface="Times New Roman"/>
                <a:cs typeface="Simplified Arabic"/>
              </a:rPr>
              <a:t>:</a:t>
            </a:r>
          </a:p>
          <a:p>
            <a:pPr lvl="0" algn="justLow"/>
            <a:endParaRPr lang="ar-IQ" sz="1400" b="1" dirty="0" smtClean="0">
              <a:solidFill>
                <a:srgbClr val="000000"/>
              </a:solidFill>
              <a:latin typeface="Times New Roman"/>
              <a:ea typeface="Times New Roman"/>
              <a:cs typeface="Simplified Arabic"/>
            </a:endParaRPr>
          </a:p>
          <a:p>
            <a:pPr algn="justLow"/>
            <a:r>
              <a:rPr lang="ar-IQ" sz="1400" baseline="30000" dirty="0" smtClean="0">
                <a:latin typeface="Times New Roman"/>
                <a:ea typeface="Times New Roman"/>
                <a:cs typeface="Simplified Arabic"/>
              </a:rPr>
              <a:t>(</a:t>
            </a:r>
            <a:r>
              <a:rPr lang="ar-IQ" sz="1400" baseline="30000" dirty="0">
                <a:latin typeface="Times New Roman"/>
                <a:ea typeface="Times New Roman"/>
                <a:cs typeface="Simplified Arabic"/>
              </a:rPr>
              <a:t>2)</a:t>
            </a:r>
            <a:r>
              <a:rPr lang="ar-IQ" sz="1400" dirty="0">
                <a:latin typeface="Times New Roman"/>
                <a:ea typeface="Times New Roman"/>
                <a:cs typeface="Simplified Arabic"/>
              </a:rPr>
              <a:t>   ينظر: نهاية القول المفيد في علم تجويد القرآن المجيد: 125.</a:t>
            </a:r>
            <a:endParaRPr lang="en-US" sz="1400" dirty="0">
              <a:latin typeface="Times New Roman"/>
              <a:ea typeface="Times New Roman"/>
            </a:endParaRPr>
          </a:p>
          <a:p>
            <a:pPr lvl="0" algn="justLow"/>
            <a:endParaRPr lang="ar-IQ" b="1" dirty="0">
              <a:solidFill>
                <a:srgbClr val="000000"/>
              </a:solidFill>
              <a:latin typeface="Times New Roman"/>
              <a:ea typeface="Times New Roman"/>
              <a:cs typeface="Simplified Arabic"/>
            </a:endParaRPr>
          </a:p>
        </p:txBody>
      </p:sp>
      <p:sp>
        <p:nvSpPr>
          <p:cNvPr id="6" name="مربع نص 5"/>
          <p:cNvSpPr txBox="1"/>
          <p:nvPr/>
        </p:nvSpPr>
        <p:spPr>
          <a:xfrm>
            <a:off x="4945420" y="0"/>
            <a:ext cx="1281395"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b="1" dirty="0" smtClean="0">
                <a:solidFill>
                  <a:srgbClr val="000000"/>
                </a:solidFill>
                <a:latin typeface="Times New Roman"/>
                <a:ea typeface="Times New Roman"/>
                <a:cs typeface="Monotype Koufi"/>
              </a:rPr>
              <a:t>         </a:t>
            </a:r>
            <a:r>
              <a:rPr lang="ar-IQ" sz="2000" b="1" dirty="0" smtClean="0">
                <a:solidFill>
                  <a:srgbClr val="000000"/>
                </a:solidFill>
                <a:latin typeface="Times New Roman"/>
                <a:ea typeface="Times New Roman"/>
                <a:cs typeface="Monotype Koufi"/>
              </a:rPr>
              <a:t>الاخفاء</a:t>
            </a:r>
            <a:endParaRPr lang="en-US" sz="2000" dirty="0">
              <a:effectLst/>
              <a:latin typeface="Times New Roman"/>
              <a:ea typeface="Times New Roman"/>
            </a:endParaRPr>
          </a:p>
        </p:txBody>
      </p:sp>
      <p:sp>
        <p:nvSpPr>
          <p:cNvPr id="7" name="مربع نص 6"/>
          <p:cNvSpPr txBox="1"/>
          <p:nvPr/>
        </p:nvSpPr>
        <p:spPr>
          <a:xfrm>
            <a:off x="1332578" y="3291830"/>
            <a:ext cx="7560841" cy="900244"/>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1ـ   أقصر </a:t>
            </a:r>
            <a:r>
              <a:rPr lang="ar-IQ" dirty="0">
                <a:solidFill>
                  <a:srgbClr val="000000"/>
                </a:solidFill>
                <a:latin typeface="Times New Roman"/>
                <a:ea typeface="Times New Roman"/>
                <a:cs typeface="Simplified Arabic"/>
              </a:rPr>
              <a:t>درجات الإخفاء زمناً في الحروف التي تقرب مخارجها من مخرج </a:t>
            </a:r>
            <a:r>
              <a:rPr lang="ar-IQ" dirty="0" smtClean="0">
                <a:solidFill>
                  <a:srgbClr val="000000"/>
                </a:solidFill>
                <a:latin typeface="Times New Roman"/>
                <a:ea typeface="Times New Roman"/>
                <a:cs typeface="Simplified Arabic"/>
              </a:rPr>
              <a:t>النون </a:t>
            </a:r>
            <a:r>
              <a:rPr lang="ar-IQ" dirty="0">
                <a:solidFill>
                  <a:srgbClr val="000000"/>
                </a:solidFill>
                <a:latin typeface="Times New Roman"/>
                <a:ea typeface="Times New Roman"/>
                <a:cs typeface="Simplified Arabic"/>
              </a:rPr>
              <a:t>(ط، د، ت)، فدرجة الإخفاء للنون معها أكثر من الحروف الباقية، </a:t>
            </a:r>
            <a:r>
              <a:rPr lang="ar-IQ" dirty="0" smtClean="0">
                <a:solidFill>
                  <a:srgbClr val="000000"/>
                </a:solidFill>
                <a:latin typeface="Times New Roman"/>
                <a:ea typeface="Times New Roman"/>
                <a:cs typeface="Simplified Arabic"/>
              </a:rPr>
              <a:t>وغنتها </a:t>
            </a:r>
            <a:r>
              <a:rPr lang="ar-IQ" dirty="0">
                <a:solidFill>
                  <a:srgbClr val="000000"/>
                </a:solidFill>
                <a:latin typeface="Times New Roman"/>
                <a:ea typeface="Times New Roman"/>
                <a:cs typeface="Simplified Arabic"/>
              </a:rPr>
              <a:t>قليلة، فزمن امتدادها قليل، ودرجة الإخفاء اقرب إلى الإدغام، ولذا 	يطلقون عليه (الإخفاء الأعلى)، وقدروها بثلث الألف.</a:t>
            </a:r>
            <a:endParaRPr lang="en-US" dirty="0">
              <a:effectLst/>
              <a:latin typeface="Times New Roman"/>
              <a:ea typeface="Times New Roman"/>
            </a:endParaRPr>
          </a:p>
        </p:txBody>
      </p:sp>
    </p:spTree>
    <p:extLst>
      <p:ext uri="{BB962C8B-B14F-4D97-AF65-F5344CB8AC3E}">
        <p14:creationId xmlns:p14="http://schemas.microsoft.com/office/powerpoint/2010/main" val="22651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iterate type="wd">
                                    <p:tmPct val="10000"/>
                                  </p:iterate>
                                  <p:childTnLst>
                                    <p:set>
                                      <p:cBhvr>
                                        <p:cTn id="37" dur="1" fill="hold">
                                          <p:stCondLst>
                                            <p:cond delay="0"/>
                                          </p:stCondLst>
                                        </p:cTn>
                                        <p:tgtEl>
                                          <p:spTgt spid="7"/>
                                        </p:tgtEl>
                                        <p:attrNameLst>
                                          <p:attrName>style.visibility</p:attrName>
                                        </p:attrNameLst>
                                      </p:cBhvr>
                                      <p:to>
                                        <p:strVal val="visible"/>
                                      </p:to>
                                    </p:set>
                                    <p:animScale>
                                      <p:cBhvr>
                                        <p:cTn id="38"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7"/>
                                        </p:tgtEl>
                                        <p:attrNameLst>
                                          <p:attrName>ppt_x</p:attrName>
                                          <p:attrName>ppt_y</p:attrName>
                                        </p:attrNameLst>
                                      </p:cBhvr>
                                    </p:animMotion>
                                    <p:animEffect transition="in" filter="fade">
                                      <p:cBhvr>
                                        <p:cTn id="4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مربع نص 5"/>
          <p:cNvSpPr txBox="1"/>
          <p:nvPr/>
        </p:nvSpPr>
        <p:spPr>
          <a:xfrm>
            <a:off x="1345461" y="190091"/>
            <a:ext cx="7560841" cy="900244"/>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2ـ أطول </a:t>
            </a:r>
            <a:r>
              <a:rPr lang="ar-IQ" dirty="0">
                <a:solidFill>
                  <a:srgbClr val="000000"/>
                </a:solidFill>
                <a:latin typeface="Times New Roman"/>
                <a:ea typeface="Times New Roman"/>
                <a:cs typeface="Simplified Arabic"/>
              </a:rPr>
              <a:t>درجات الإخفاء زمناً مع الحروف التي يبعد مخرجها عن مخرج </a:t>
            </a:r>
            <a:r>
              <a:rPr lang="ar-IQ" dirty="0" smtClean="0">
                <a:solidFill>
                  <a:srgbClr val="000000"/>
                </a:solidFill>
                <a:latin typeface="Times New Roman"/>
                <a:ea typeface="Times New Roman"/>
                <a:cs typeface="Simplified Arabic"/>
              </a:rPr>
              <a:t>النون </a:t>
            </a:r>
            <a:r>
              <a:rPr lang="ar-IQ" dirty="0">
                <a:solidFill>
                  <a:srgbClr val="000000"/>
                </a:solidFill>
                <a:latin typeface="Times New Roman"/>
                <a:ea typeface="Times New Roman"/>
                <a:cs typeface="Simplified Arabic"/>
              </a:rPr>
              <a:t>( ك ـ  ق )، لأن درجة إخفاء النون في هذه الحال أقل، وغنة النون 	والتنوين حينئذٍ أكثر، وبذلك يكون زمن امتداد الغنة طويلاً، ودرجة الإخفاء 	أقرب إلى الإظهار ويسمى (إخفاء أدنى)، وقدروها بالألف.</a:t>
            </a:r>
            <a:endParaRPr lang="en-US" dirty="0">
              <a:effectLst/>
              <a:latin typeface="Times New Roman"/>
              <a:ea typeface="Times New Roman"/>
            </a:endParaRPr>
          </a:p>
        </p:txBody>
      </p:sp>
      <p:sp>
        <p:nvSpPr>
          <p:cNvPr id="7" name="مربع نص 6"/>
          <p:cNvSpPr txBox="1"/>
          <p:nvPr/>
        </p:nvSpPr>
        <p:spPr>
          <a:xfrm>
            <a:off x="1345460" y="1275606"/>
            <a:ext cx="7560841" cy="623246"/>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smtClean="0">
                <a:solidFill>
                  <a:srgbClr val="000000"/>
                </a:solidFill>
                <a:latin typeface="Times New Roman"/>
                <a:ea typeface="Times New Roman"/>
                <a:cs typeface="Simplified Arabic"/>
              </a:rPr>
              <a:t>3ـ أوسط </a:t>
            </a:r>
            <a:r>
              <a:rPr lang="ar-IQ" dirty="0">
                <a:solidFill>
                  <a:srgbClr val="000000"/>
                </a:solidFill>
                <a:latin typeface="Times New Roman"/>
                <a:ea typeface="Times New Roman"/>
                <a:cs typeface="Simplified Arabic"/>
              </a:rPr>
              <a:t>درجات الإخفاء زمناً مع بقية الحروف حيث يكون زمن الغنة </a:t>
            </a:r>
            <a:r>
              <a:rPr lang="ar-IQ" dirty="0" smtClean="0">
                <a:solidFill>
                  <a:srgbClr val="000000"/>
                </a:solidFill>
                <a:latin typeface="Times New Roman"/>
                <a:ea typeface="Times New Roman"/>
                <a:cs typeface="Simplified Arabic"/>
              </a:rPr>
              <a:t>متوسطاً</a:t>
            </a:r>
            <a:r>
              <a:rPr lang="ar-IQ" dirty="0">
                <a:solidFill>
                  <a:srgbClr val="000000"/>
                </a:solidFill>
                <a:latin typeface="Times New Roman"/>
                <a:ea typeface="Times New Roman"/>
                <a:cs typeface="Simplified Arabic"/>
              </a:rPr>
              <a:t>، ودرجة الإخفاء متوسطة بين الإظهار والإدغام، وسموها ( إخفاء 	متوسط ). وقدروها بثلثي ألف.</a:t>
            </a:r>
            <a:endParaRPr lang="en-US" sz="1400" dirty="0">
              <a:effectLst/>
              <a:latin typeface="Times New Roman"/>
              <a:ea typeface="Times New Roman"/>
            </a:endParaRPr>
          </a:p>
        </p:txBody>
      </p:sp>
      <p:sp>
        <p:nvSpPr>
          <p:cNvPr id="8" name="مربع نص 7"/>
          <p:cNvSpPr txBox="1"/>
          <p:nvPr/>
        </p:nvSpPr>
        <p:spPr>
          <a:xfrm>
            <a:off x="1359100" y="2496866"/>
            <a:ext cx="7560841" cy="2223684"/>
          </a:xfrm>
          <a:prstGeom prst="rect">
            <a:avLst/>
          </a:prstGeom>
        </p:spPr>
        <p:style>
          <a:lnRef idx="1">
            <a:schemeClr val="accent3"/>
          </a:lnRef>
          <a:fillRef idx="3">
            <a:schemeClr val="accent3"/>
          </a:fillRef>
          <a:effectRef idx="2">
            <a:schemeClr val="accent3"/>
          </a:effectRef>
          <a:fontRef idx="minor">
            <a:schemeClr val="lt1"/>
          </a:fontRef>
        </p:style>
        <p:txBody>
          <a:bodyPr wrap="square" lIns="68579" tIns="34289" rIns="68579" bIns="34289" rtlCol="1">
            <a:spAutoFit/>
          </a:bodyPr>
          <a:lstStyle/>
          <a:p>
            <a:pPr algn="justLow"/>
            <a:r>
              <a:rPr lang="ar-IQ" sz="1100" dirty="0">
                <a:latin typeface="Times New Roman"/>
                <a:ea typeface="Times New Roman"/>
              </a:rPr>
              <a:t> </a:t>
            </a:r>
            <a:r>
              <a:rPr lang="ar-IQ" sz="1100" dirty="0" smtClean="0">
                <a:latin typeface="Times New Roman"/>
                <a:ea typeface="Times New Roman"/>
              </a:rPr>
              <a:t>        </a:t>
            </a:r>
            <a:r>
              <a:rPr lang="ar-IQ" dirty="0" smtClean="0">
                <a:solidFill>
                  <a:srgbClr val="000000"/>
                </a:solidFill>
                <a:latin typeface="Times New Roman"/>
                <a:ea typeface="Times New Roman"/>
                <a:cs typeface="Simplified Arabic"/>
              </a:rPr>
              <a:t>وسبب </a:t>
            </a:r>
            <a:r>
              <a:rPr lang="ar-IQ" dirty="0">
                <a:solidFill>
                  <a:srgbClr val="000000"/>
                </a:solidFill>
                <a:latin typeface="Times New Roman"/>
                <a:ea typeface="Times New Roman"/>
                <a:cs typeface="Simplified Arabic"/>
              </a:rPr>
              <a:t>إخفاء النون الساكنة والتنوين عندّ هذه الأحرف إنّهما لم يقربا منْهن قربهما من حروف الإدغام، فيجب إدغامهما فيهن من أجل القرب.</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ولم يبعدا منْهن كبعدهما من حروف الإظهار فيجب إظهارهما عنْدهن من أجل البعد، فلما عُدم القرب الموجب للإدغام والبعد الموجب للإظهار أعطينا حكماً متوسطاً بين الإدغام والإظهار وهو الإخفاء، لأن الإظهار إبقاء ذات الحرف وصفته معاً، والإدغام التام إدغامهما معاً، والإخفاء هنا إذهاب ذات النون والتنوين من اللفظ وإبقاء صفتها التي هي الغنة فانتقل مخرجهما من اللسان إلى </a:t>
            </a:r>
            <a:r>
              <a:rPr lang="ar-IQ" dirty="0" smtClean="0">
                <a:solidFill>
                  <a:srgbClr val="000000"/>
                </a:solidFill>
                <a:latin typeface="Times New Roman"/>
                <a:ea typeface="Times New Roman"/>
                <a:cs typeface="Simplified Arabic"/>
              </a:rPr>
              <a:t>الخيشوم</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p>
          <a:p>
            <a:pPr algn="justLow"/>
            <a:endParaRPr lang="en-US"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الجوانب الصوتية في كتب </a:t>
            </a:r>
            <a:r>
              <a:rPr lang="ar-IQ" sz="1400" dirty="0" err="1">
                <a:latin typeface="Times New Roman"/>
                <a:ea typeface="Times New Roman"/>
                <a:cs typeface="Simplified Arabic"/>
              </a:rPr>
              <a:t>الإحتجاج</a:t>
            </a:r>
            <a:r>
              <a:rPr lang="ar-IQ" sz="1400" dirty="0">
                <a:latin typeface="Times New Roman"/>
                <a:ea typeface="Times New Roman"/>
                <a:cs typeface="Simplified Arabic"/>
              </a:rPr>
              <a:t> للقراءات: 177، وفن التجويد: 33، 34</a:t>
            </a:r>
            <a:r>
              <a:rPr lang="ar-IQ" sz="1400" dirty="0" smtClean="0">
                <a:latin typeface="Times New Roman"/>
                <a:ea typeface="Times New Roman"/>
                <a:cs typeface="Simplified Arabic"/>
              </a:rPr>
              <a:t>.</a:t>
            </a:r>
          </a:p>
        </p:txBody>
      </p:sp>
      <p:sp>
        <p:nvSpPr>
          <p:cNvPr id="9" name="مربع نص 8"/>
          <p:cNvSpPr txBox="1"/>
          <p:nvPr/>
        </p:nvSpPr>
        <p:spPr>
          <a:xfrm>
            <a:off x="7524328" y="2139702"/>
            <a:ext cx="1281395" cy="346247"/>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b="1" dirty="0" smtClean="0">
                <a:solidFill>
                  <a:srgbClr val="000000"/>
                </a:solidFill>
                <a:latin typeface="Times New Roman"/>
                <a:ea typeface="Times New Roman"/>
                <a:cs typeface="Monotype Koufi"/>
              </a:rPr>
              <a:t>   </a:t>
            </a:r>
            <a:r>
              <a:rPr lang="ar-IQ" b="1" dirty="0" smtClean="0">
                <a:solidFill>
                  <a:srgbClr val="000000"/>
                </a:solidFill>
                <a:latin typeface="Times New Roman"/>
                <a:ea typeface="Times New Roman"/>
                <a:cs typeface="Monotype Koufi"/>
              </a:rPr>
              <a:t>علة الاخفاء</a:t>
            </a:r>
            <a:endParaRPr lang="en-US" dirty="0">
              <a:effectLst/>
              <a:latin typeface="Times New Roman"/>
              <a:ea typeface="Times New Roman"/>
            </a:endParaRPr>
          </a:p>
        </p:txBody>
      </p:sp>
    </p:spTree>
    <p:extLst>
      <p:ext uri="{BB962C8B-B14F-4D97-AF65-F5344CB8AC3E}">
        <p14:creationId xmlns:p14="http://schemas.microsoft.com/office/powerpoint/2010/main" val="214105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iterate type="wd">
                                    <p:tmPct val="10000"/>
                                  </p:iterate>
                                  <p:childTnLst>
                                    <p:set>
                                      <p:cBhvr>
                                        <p:cTn id="13" dur="1" fill="hold">
                                          <p:stCondLst>
                                            <p:cond delay="0"/>
                                          </p:stCondLst>
                                        </p:cTn>
                                        <p:tgtEl>
                                          <p:spTgt spid="7"/>
                                        </p:tgtEl>
                                        <p:attrNameLst>
                                          <p:attrName>style.visibility</p:attrName>
                                        </p:attrNameLst>
                                      </p:cBhvr>
                                      <p:to>
                                        <p:strVal val="visible"/>
                                      </p:to>
                                    </p:set>
                                    <p:animScale>
                                      <p:cBhvr>
                                        <p:cTn id="14"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
                                        </p:tgtEl>
                                        <p:attrNameLst>
                                          <p:attrName>ppt_x</p:attrName>
                                          <p:attrName>ppt_y</p:attrName>
                                        </p:attrNameLst>
                                      </p:cBhvr>
                                    </p:animMotion>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iterate type="wd">
                                    <p:tmPct val="10000"/>
                                  </p:iterate>
                                  <p:childTnLst>
                                    <p:set>
                                      <p:cBhvr>
                                        <p:cTn id="20" dur="1" fill="hold">
                                          <p:stCondLst>
                                            <p:cond delay="0"/>
                                          </p:stCondLst>
                                        </p:cTn>
                                        <p:tgtEl>
                                          <p:spTgt spid="8"/>
                                        </p:tgtEl>
                                        <p:attrNameLst>
                                          <p:attrName>style.visibility</p:attrName>
                                        </p:attrNameLst>
                                      </p:cBhvr>
                                      <p:to>
                                        <p:strVal val="visible"/>
                                      </p:to>
                                    </p:set>
                                    <p:animScale>
                                      <p:cBhvr>
                                        <p:cTn id="21"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
                                        </p:tgtEl>
                                        <p:attrNameLst>
                                          <p:attrName>ppt_x</p:attrName>
                                          <p:attrName>ppt_y</p:attrName>
                                        </p:attrNameLst>
                                      </p:cBhvr>
                                    </p:animMotion>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1" dur="1000" fill="hold"/>
                                        <p:tgtEl>
                                          <p:spTgt spid="9"/>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مربع نص 3"/>
          <p:cNvSpPr txBox="1"/>
          <p:nvPr/>
        </p:nvSpPr>
        <p:spPr>
          <a:xfrm>
            <a:off x="1187624" y="339502"/>
            <a:ext cx="7560841" cy="4378120"/>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ar-IQ" sz="1400" dirty="0">
              <a:latin typeface="Times New Roman"/>
              <a:ea typeface="Times New Roman"/>
            </a:endParaRPr>
          </a:p>
          <a:p>
            <a:pPr algn="justLow"/>
            <a:endParaRPr lang="ar-IQ" sz="1400" dirty="0" smtClean="0">
              <a:latin typeface="Times New Roman"/>
              <a:ea typeface="Times New Roman"/>
            </a:endParaRPr>
          </a:p>
          <a:p>
            <a:pPr algn="justLow"/>
            <a:endParaRPr lang="en-US" sz="1400" dirty="0">
              <a:latin typeface="Times New Roman"/>
              <a:ea typeface="Times New Roman"/>
            </a:endParaRPr>
          </a:p>
        </p:txBody>
      </p:sp>
      <p:graphicFrame>
        <p:nvGraphicFramePr>
          <p:cNvPr id="3" name="جدول 2"/>
          <p:cNvGraphicFramePr>
            <a:graphicFrameLocks noGrp="1"/>
          </p:cNvGraphicFramePr>
          <p:nvPr>
            <p:extLst>
              <p:ext uri="{D42A27DB-BD31-4B8C-83A1-F6EECF244321}">
                <p14:modId xmlns:p14="http://schemas.microsoft.com/office/powerpoint/2010/main" val="632376205"/>
              </p:ext>
            </p:extLst>
          </p:nvPr>
        </p:nvGraphicFramePr>
        <p:xfrm>
          <a:off x="4139952" y="1131590"/>
          <a:ext cx="2838296" cy="3317220"/>
        </p:xfrm>
        <a:graphic>
          <a:graphicData uri="http://schemas.openxmlformats.org/drawingml/2006/table">
            <a:tbl>
              <a:tblPr rtl="1" firstRow="1" firstCol="1" lastRow="1" lastCol="1" bandRow="1" bandCol="1"/>
              <a:tblGrid>
                <a:gridCol w="371387"/>
                <a:gridCol w="914528"/>
                <a:gridCol w="868406"/>
                <a:gridCol w="683975"/>
              </a:tblGrid>
              <a:tr h="346605">
                <a:tc>
                  <a:txBody>
                    <a:bodyPr/>
                    <a:lstStyle/>
                    <a:p>
                      <a:pPr algn="ctr" rtl="1">
                        <a:spcAft>
                          <a:spcPts val="0"/>
                        </a:spcAft>
                      </a:pPr>
                      <a:r>
                        <a:rPr lang="ar-IQ" sz="1200" b="1" dirty="0">
                          <a:solidFill>
                            <a:srgbClr val="000000"/>
                          </a:solidFill>
                          <a:effectLst/>
                          <a:latin typeface="Times New Roman"/>
                          <a:ea typeface="Times New Roman"/>
                          <a:cs typeface="Simplified Arabic"/>
                        </a:rPr>
                        <a:t>الحرف</a:t>
                      </a:r>
                      <a:endParaRPr lang="en-US" sz="1200" dirty="0">
                        <a:effectLst/>
                        <a:latin typeface="Times New Roman"/>
                        <a:ea typeface="Times New Roman"/>
                      </a:endParaRPr>
                    </a:p>
                  </a:txBody>
                  <a:tcPr marL="37173" marR="371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dirty="0">
                          <a:solidFill>
                            <a:srgbClr val="000000"/>
                          </a:solidFill>
                          <a:effectLst/>
                          <a:latin typeface="Times New Roman"/>
                          <a:ea typeface="Times New Roman"/>
                          <a:cs typeface="Simplified Arabic"/>
                        </a:rPr>
                        <a:t>في كلمة عند النون الساكنة</a:t>
                      </a:r>
                      <a:endParaRPr lang="en-US" sz="1200" dirty="0">
                        <a:effectLst/>
                        <a:latin typeface="Times New Roman"/>
                        <a:ea typeface="Times New Roman"/>
                      </a:endParaRPr>
                    </a:p>
                  </a:txBody>
                  <a:tcPr marL="37173" marR="371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dirty="0">
                          <a:solidFill>
                            <a:srgbClr val="000000"/>
                          </a:solidFill>
                          <a:effectLst/>
                          <a:latin typeface="Times New Roman"/>
                          <a:ea typeface="Times New Roman"/>
                          <a:cs typeface="Simplified Arabic"/>
                        </a:rPr>
                        <a:t>في كلمتين عند النون الساكنة</a:t>
                      </a:r>
                      <a:endParaRPr lang="en-US" sz="1200" dirty="0">
                        <a:effectLst/>
                        <a:latin typeface="Times New Roman"/>
                        <a:ea typeface="Times New Roman"/>
                      </a:endParaRPr>
                    </a:p>
                  </a:txBody>
                  <a:tcPr marL="37173" marR="371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1200" b="1" dirty="0">
                          <a:solidFill>
                            <a:srgbClr val="000000"/>
                          </a:solidFill>
                          <a:effectLst/>
                          <a:latin typeface="Times New Roman"/>
                          <a:ea typeface="Times New Roman"/>
                          <a:cs typeface="Simplified Arabic"/>
                        </a:rPr>
                        <a:t>عند التنوين</a:t>
                      </a:r>
                      <a:endParaRPr lang="en-US" sz="1200" dirty="0">
                        <a:effectLst/>
                        <a:latin typeface="Times New Roman"/>
                        <a:ea typeface="Times New Roman"/>
                      </a:endParaRPr>
                    </a:p>
                  </a:txBody>
                  <a:tcPr marL="37173" marR="371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ص</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يَنْصُركم</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عنْ صَلاتِهم</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ريحاً صَرصراً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ذ</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مُنْذِر</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ذَا الذي</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نفسٍ ذَائقة</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ث</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مَنْثُوراً</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فمنْ ثَقُلَت</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قبولاً ثَقيلاً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ك</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المُنْكَر</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إنْ كُنْتم</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خطئاً كَبيراً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ج</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الأنْجِيل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جَانب</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رطباً جَنِياً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ش</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أنْشَأ لَكُم</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شيعته</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يومئذٍ شَأن</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ق</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فَتَنْقلبوا</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ومنْ قُتل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أمَّةٌ قَدْ</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س</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الإنْسان</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سِجيِّيل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رُكَّعاً سُجداً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87">
                <a:tc>
                  <a:txBody>
                    <a:bodyPr/>
                    <a:lstStyle/>
                    <a:p>
                      <a:pPr algn="justLow" rtl="1">
                        <a:spcAft>
                          <a:spcPts val="0"/>
                        </a:spcAft>
                      </a:pPr>
                      <a:r>
                        <a:rPr lang="ar-IQ" sz="1200">
                          <a:solidFill>
                            <a:srgbClr val="000000"/>
                          </a:solidFill>
                          <a:effectLst/>
                          <a:latin typeface="Times New Roman"/>
                          <a:ea typeface="Times New Roman"/>
                          <a:cs typeface="Simplified Arabic"/>
                        </a:rPr>
                        <a:t>د</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عنْدَ</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دَابة</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وَكَأساً دِهَاقاً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ط</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بِقنْطار</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طَيباتِ</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سَبْحاً طَويلاً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77">
                <a:tc>
                  <a:txBody>
                    <a:bodyPr/>
                    <a:lstStyle/>
                    <a:p>
                      <a:pPr algn="justLow" rtl="1">
                        <a:spcAft>
                          <a:spcPts val="0"/>
                        </a:spcAft>
                      </a:pPr>
                      <a:r>
                        <a:rPr lang="ar-IQ" sz="1200">
                          <a:solidFill>
                            <a:srgbClr val="000000"/>
                          </a:solidFill>
                          <a:effectLst/>
                          <a:latin typeface="Times New Roman"/>
                          <a:ea typeface="Times New Roman"/>
                          <a:cs typeface="Simplified Arabic"/>
                        </a:rPr>
                        <a:t>ز</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فَأنْزَلَ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إنْ زَعمتُم</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نفساً زَكية</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71">
                <a:tc>
                  <a:txBody>
                    <a:bodyPr/>
                    <a:lstStyle/>
                    <a:p>
                      <a:pPr algn="justLow" rtl="1">
                        <a:spcAft>
                          <a:spcPts val="0"/>
                        </a:spcAft>
                      </a:pPr>
                      <a:r>
                        <a:rPr lang="ar-IQ" sz="1200">
                          <a:solidFill>
                            <a:srgbClr val="000000"/>
                          </a:solidFill>
                          <a:effectLst/>
                          <a:latin typeface="Times New Roman"/>
                          <a:ea typeface="Times New Roman"/>
                          <a:cs typeface="Simplified Arabic"/>
                        </a:rPr>
                        <a:t>ف</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انْفَضوا</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 فَضل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يتيماً فَأوى</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71">
                <a:tc>
                  <a:txBody>
                    <a:bodyPr/>
                    <a:lstStyle/>
                    <a:p>
                      <a:pPr algn="justLow" rtl="1">
                        <a:spcAft>
                          <a:spcPts val="0"/>
                        </a:spcAft>
                      </a:pPr>
                      <a:r>
                        <a:rPr lang="ar-IQ" sz="1200">
                          <a:solidFill>
                            <a:srgbClr val="000000"/>
                          </a:solidFill>
                          <a:effectLst/>
                          <a:latin typeface="Times New Roman"/>
                          <a:ea typeface="Times New Roman"/>
                          <a:cs typeface="Simplified Arabic"/>
                        </a:rPr>
                        <a:t>ت</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فانْتَشروا</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إنْ تَك مِثقَالَ</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حَيَّةٌ تَسْعى</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71">
                <a:tc>
                  <a:txBody>
                    <a:bodyPr/>
                    <a:lstStyle/>
                    <a:p>
                      <a:pPr algn="justLow" rtl="1">
                        <a:spcAft>
                          <a:spcPts val="0"/>
                        </a:spcAft>
                      </a:pPr>
                      <a:r>
                        <a:rPr lang="ar-IQ" sz="1200">
                          <a:solidFill>
                            <a:srgbClr val="000000"/>
                          </a:solidFill>
                          <a:effectLst/>
                          <a:latin typeface="Times New Roman"/>
                          <a:ea typeface="Times New Roman"/>
                          <a:cs typeface="Simplified Arabic"/>
                        </a:rPr>
                        <a:t>ض</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مْنضُود</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عنْ ضَيفِ</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قوماً ضَالين</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71">
                <a:tc>
                  <a:txBody>
                    <a:bodyPr/>
                    <a:lstStyle/>
                    <a:p>
                      <a:pPr algn="justLow" rtl="1">
                        <a:spcAft>
                          <a:spcPts val="0"/>
                        </a:spcAft>
                      </a:pPr>
                      <a:r>
                        <a:rPr lang="ar-IQ" sz="1200">
                          <a:solidFill>
                            <a:srgbClr val="000000"/>
                          </a:solidFill>
                          <a:effectLst/>
                          <a:latin typeface="Times New Roman"/>
                          <a:ea typeface="Times New Roman"/>
                          <a:cs typeface="Simplified Arabic"/>
                        </a:rPr>
                        <a:t>ظ</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a:solidFill>
                            <a:srgbClr val="000000"/>
                          </a:solidFill>
                          <a:effectLst/>
                          <a:latin typeface="Times New Roman"/>
                          <a:ea typeface="Times New Roman"/>
                          <a:cs typeface="Simplified Arabic"/>
                        </a:rPr>
                        <a:t>سَنَنْظُر</a:t>
                      </a:r>
                      <a:endParaRPr lang="en-US" sz="120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مِنْ ظَهير</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IQ" sz="1200" dirty="0">
                          <a:solidFill>
                            <a:srgbClr val="000000"/>
                          </a:solidFill>
                          <a:effectLst/>
                          <a:latin typeface="Times New Roman"/>
                          <a:ea typeface="Times New Roman"/>
                          <a:cs typeface="Simplified Arabic"/>
                        </a:rPr>
                        <a:t>ظِلاً ظَليلاً</a:t>
                      </a:r>
                      <a:endParaRPr lang="en-US" sz="1200" dirty="0">
                        <a:effectLst/>
                        <a:latin typeface="Times New Roman"/>
                        <a:ea typeface="Times New Roman"/>
                      </a:endParaRPr>
                    </a:p>
                  </a:txBody>
                  <a:tcPr marL="37173" marR="371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960966" y="339502"/>
            <a:ext cx="1440160" cy="630942"/>
          </a:xfrm>
          <a:prstGeom prst="rect">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IQ" sz="1500" b="0" i="0" u="none" strike="noStrike" cap="none" normalizeH="0" baseline="0" dirty="0" smtClean="0">
              <a:ln>
                <a:noFill/>
              </a:ln>
              <a:solidFill>
                <a:srgbClr val="000000"/>
              </a:solidFill>
              <a:effectLst/>
              <a:latin typeface="Arial" pitchFamily="34" charset="0"/>
              <a:ea typeface="Times New Roman" pitchFamily="18" charset="0"/>
              <a:cs typeface="Monotype Koufi"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امثلة تطبيقية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5682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1235</TotalTime>
  <Words>411</Words>
  <Application>Microsoft Office PowerPoint</Application>
  <PresentationFormat>عرض على الشاشة (9:16)‏</PresentationFormat>
  <Paragraphs>118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1_ربطة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104</cp:revision>
  <dcterms:created xsi:type="dcterms:W3CDTF">2018-09-14T18:51:34Z</dcterms:created>
  <dcterms:modified xsi:type="dcterms:W3CDTF">2020-03-08T19:58:27Z</dcterms:modified>
</cp:coreProperties>
</file>