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1" r:id="rId15"/>
    <p:sldId id="272" r:id="rId16"/>
    <p:sldId id="273" r:id="rId17"/>
    <p:sldId id="274" r:id="rId18"/>
    <p:sldId id="275" r:id="rId19"/>
    <p:sldId id="270" r:id="rId2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14/07/1441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14/07/1441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14/07/1441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14/07/1441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14/07/1441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14/07/1441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14/07/1441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14/07/1441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14/07/1441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14/07/1441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14/07/1441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14/07/1441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pPr>
              <a:lnSpc>
                <a:spcPct val="115000"/>
              </a:lnSpc>
              <a:spcAft>
                <a:spcPts val="1000"/>
              </a:spcAft>
            </a:pPr>
            <a:r>
              <a:rPr lang="ar-SA" dirty="0">
                <a:ea typeface="Calibri"/>
                <a:cs typeface="Simplified Arabic"/>
              </a:rPr>
              <a:t>وزارة التعليم العالي والبحث العلمي </a:t>
            </a:r>
            <a:r>
              <a:rPr lang="en-US" sz="3200" dirty="0">
                <a:ea typeface="Calibri"/>
                <a:cs typeface="Arial"/>
              </a:rPr>
              <a:t/>
            </a:r>
            <a:br>
              <a:rPr lang="en-US" sz="3200" dirty="0">
                <a:ea typeface="Calibri"/>
                <a:cs typeface="Arial"/>
              </a:rPr>
            </a:br>
            <a:r>
              <a:rPr lang="ar-SA" dirty="0">
                <a:ea typeface="Calibri"/>
                <a:cs typeface="Simplified Arabic"/>
              </a:rPr>
              <a:t>الجامعة المستنصرية / كلية التربية الأساسية </a:t>
            </a:r>
            <a:endParaRPr lang="ar-IQ" dirty="0"/>
          </a:p>
        </p:txBody>
      </p:sp>
      <p:sp>
        <p:nvSpPr>
          <p:cNvPr id="3" name="عنصر نائب للمحتوى 2"/>
          <p:cNvSpPr>
            <a:spLocks noGrp="1"/>
          </p:cNvSpPr>
          <p:nvPr>
            <p:ph idx="1"/>
          </p:nvPr>
        </p:nvSpPr>
        <p:spPr>
          <a:xfrm>
            <a:off x="457200" y="1988840"/>
            <a:ext cx="8229600" cy="4137323"/>
          </a:xfrm>
        </p:spPr>
        <p:style>
          <a:lnRef idx="1">
            <a:schemeClr val="accent5"/>
          </a:lnRef>
          <a:fillRef idx="2">
            <a:schemeClr val="accent5"/>
          </a:fillRef>
          <a:effectRef idx="1">
            <a:schemeClr val="accent5"/>
          </a:effectRef>
          <a:fontRef idx="minor">
            <a:schemeClr val="dk1"/>
          </a:fontRef>
        </p:style>
        <p:txBody>
          <a:bodyPr>
            <a:normAutofit fontScale="32500" lnSpcReduction="20000"/>
          </a:bodyPr>
          <a:lstStyle/>
          <a:p>
            <a:pPr marL="0" indent="0" algn="ctr">
              <a:lnSpc>
                <a:spcPct val="115000"/>
              </a:lnSpc>
              <a:spcAft>
                <a:spcPts val="1000"/>
              </a:spcAft>
              <a:buNone/>
            </a:pPr>
            <a:r>
              <a:rPr lang="ar-SA" sz="34200" dirty="0">
                <a:latin typeface="Simplified Arabic"/>
                <a:ea typeface="Calibri"/>
                <a:cs typeface="AF_Diwani"/>
              </a:rPr>
              <a:t>الاختبارات </a:t>
            </a:r>
            <a:r>
              <a:rPr lang="ar-SA" sz="34200" dirty="0" smtClean="0">
                <a:latin typeface="Simplified Arabic"/>
                <a:ea typeface="Calibri"/>
                <a:cs typeface="AF_Diwani"/>
              </a:rPr>
              <a:t>والمقاييس</a:t>
            </a:r>
            <a:endParaRPr lang="ar-IQ" sz="34200" dirty="0" smtClean="0">
              <a:latin typeface="Simplified Arabic"/>
              <a:ea typeface="Calibri"/>
              <a:cs typeface="AF_Diwani"/>
            </a:endParaRPr>
          </a:p>
          <a:p>
            <a:pPr marL="0" indent="0" algn="ctr">
              <a:lnSpc>
                <a:spcPct val="115000"/>
              </a:lnSpc>
              <a:spcAft>
                <a:spcPts val="1000"/>
              </a:spcAft>
              <a:buNone/>
            </a:pPr>
            <a:r>
              <a:rPr lang="ar-IQ" sz="5800" dirty="0" smtClean="0">
                <a:ea typeface="Calibri"/>
              </a:rPr>
              <a:t>بإشراف  </a:t>
            </a:r>
          </a:p>
          <a:p>
            <a:pPr marL="0" indent="0" algn="ctr">
              <a:lnSpc>
                <a:spcPct val="115000"/>
              </a:lnSpc>
              <a:spcAft>
                <a:spcPts val="1000"/>
              </a:spcAft>
              <a:buNone/>
            </a:pPr>
            <a:r>
              <a:rPr lang="ar-IQ" sz="5800" smtClean="0">
                <a:ea typeface="Calibri"/>
              </a:rPr>
              <a:t> </a:t>
            </a:r>
            <a:endParaRPr lang="ar-IQ" sz="5800" dirty="0">
              <a:ea typeface="Calibri"/>
            </a:endParaRPr>
          </a:p>
          <a:p>
            <a:pPr marL="0" indent="0" algn="ctr">
              <a:lnSpc>
                <a:spcPct val="115000"/>
              </a:lnSpc>
              <a:spcAft>
                <a:spcPts val="1000"/>
              </a:spcAft>
              <a:buNone/>
            </a:pPr>
            <a:r>
              <a:rPr lang="ar-IQ" sz="10000" dirty="0" err="1">
                <a:ea typeface="Calibri"/>
                <a:cs typeface="AF_Hijaz" pitchFamily="2" charset="-78"/>
              </a:rPr>
              <a:t>أ.م.د</a:t>
            </a:r>
            <a:r>
              <a:rPr lang="ar-IQ" sz="10000" dirty="0">
                <a:ea typeface="Calibri"/>
                <a:cs typeface="AF_Hijaz" pitchFamily="2" charset="-78"/>
              </a:rPr>
              <a:t> </a:t>
            </a:r>
            <a:r>
              <a:rPr lang="ar-IQ" sz="10000" dirty="0" smtClean="0">
                <a:ea typeface="Calibri"/>
                <a:cs typeface="AF_Hijaz" pitchFamily="2" charset="-78"/>
              </a:rPr>
              <a:t>قصي عبد العباس الابيض</a:t>
            </a:r>
            <a:endParaRPr lang="en-US" sz="10000" dirty="0">
              <a:ea typeface="Calibri"/>
              <a:cs typeface="AF_Hijaz" pitchFamily="2" charset="-78"/>
            </a:endParaRPr>
          </a:p>
          <a:p>
            <a:endParaRPr lang="ar-IQ" dirty="0"/>
          </a:p>
        </p:txBody>
      </p:sp>
    </p:spTree>
    <p:extLst>
      <p:ext uri="{BB962C8B-B14F-4D97-AF65-F5344CB8AC3E}">
        <p14:creationId xmlns:p14="http://schemas.microsoft.com/office/powerpoint/2010/main" val="22089117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nSpc>
                <a:spcPct val="115000"/>
              </a:lnSpc>
              <a:spcAft>
                <a:spcPts val="1000"/>
              </a:spcAft>
            </a:pPr>
            <a:r>
              <a:rPr lang="ar-IQ" b="1" dirty="0">
                <a:ea typeface="Calibri"/>
                <a:cs typeface="Simplified Arabic"/>
              </a:rPr>
              <a:t>أسباب القلق من الاختبارات</a:t>
            </a:r>
            <a:endParaRPr lang="ar-IQ" dirty="0"/>
          </a:p>
        </p:txBody>
      </p:sp>
      <p:sp>
        <p:nvSpPr>
          <p:cNvPr id="3" name="عنصر نائب للمحتوى 2"/>
          <p:cNvSpPr>
            <a:spLocks noGrp="1"/>
          </p:cNvSpPr>
          <p:nvPr>
            <p:ph idx="1"/>
          </p:nvPr>
        </p:nvSpPr>
        <p:spPr>
          <a:xfrm>
            <a:off x="457200" y="1600200"/>
            <a:ext cx="8229600" cy="4925144"/>
          </a:xfrm>
        </p:spPr>
        <p:style>
          <a:lnRef idx="1">
            <a:schemeClr val="accent2"/>
          </a:lnRef>
          <a:fillRef idx="2">
            <a:schemeClr val="accent2"/>
          </a:fillRef>
          <a:effectRef idx="1">
            <a:schemeClr val="accent2"/>
          </a:effectRef>
          <a:fontRef idx="minor">
            <a:schemeClr val="dk1"/>
          </a:fontRef>
        </p:style>
        <p:txBody>
          <a:bodyPr>
            <a:noAutofit/>
          </a:bodyPr>
          <a:lstStyle/>
          <a:p>
            <a:pPr marL="0" indent="0" algn="justLow">
              <a:spcAft>
                <a:spcPts val="1000"/>
              </a:spcAft>
              <a:buNone/>
            </a:pPr>
            <a:r>
              <a:rPr lang="ar-IQ" dirty="0">
                <a:ea typeface="Calibri"/>
                <a:cs typeface="Simplified Arabic"/>
              </a:rPr>
              <a:t> وتلك الدراسات تعطي عدد من الدلالات على قلق وتخوف الطلاب من الاختبارات الامر الذي يلزم المعلم بتهيئة الطالب للاختبار قبل دخوله ، من خلال المناقشة المستمرة ، وبداية المحاضرة أو الدرس بمراجعة سريعة لما سبق دراسته في المحاضرة السابقة ، وتديم نماذج من الاختبارات للطلاب للتعرف على كيفية الاسئلة وكيفية الاجابة ، مع وضوح اسئلة الاختبار ، وتويع الدرجات بشكل لا يعرض الطالب للرسوب يجعل الدرجة كبيرة على عدد محدود من الاسئلة ، وعلى المعلم ان يدرك ان الاختبار لقياس تحصيل الطالب وليس عملية الغاز او تحدي للطلاب . </a:t>
            </a:r>
            <a:endParaRPr lang="en-US" sz="2000" dirty="0">
              <a:ea typeface="Calibri"/>
              <a:cs typeface="Arial"/>
            </a:endParaRPr>
          </a:p>
        </p:txBody>
      </p:sp>
    </p:spTree>
    <p:extLst>
      <p:ext uri="{BB962C8B-B14F-4D97-AF65-F5344CB8AC3E}">
        <p14:creationId xmlns:p14="http://schemas.microsoft.com/office/powerpoint/2010/main" val="970806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mph" presetSubtype="0" fill="hold" grpId="0" nodeType="clickEffect">
                                  <p:stCondLst>
                                    <p:cond delay="0"/>
                                  </p:stCondLst>
                                  <p:childTnLst>
                                    <p:animClr clrSpc="hsl" dir="cw">
                                      <p:cBhvr override="childStyle">
                                        <p:cTn id="6" dur="500" fill="hold"/>
                                        <p:tgtEl>
                                          <p:spTgt spid="2"/>
                                        </p:tgtEl>
                                        <p:attrNameLst>
                                          <p:attrName>style.color</p:attrName>
                                        </p:attrNameLst>
                                      </p:cBhvr>
                                      <p:by>
                                        <p:hsl h="0" s="12549" l="25098"/>
                                      </p:by>
                                    </p:animClr>
                                    <p:animClr clrSpc="hsl" dir="cw">
                                      <p:cBhvr>
                                        <p:cTn id="7" dur="500" fill="hold"/>
                                        <p:tgtEl>
                                          <p:spTgt spid="2"/>
                                        </p:tgtEl>
                                        <p:attrNameLst>
                                          <p:attrName>fillcolor</p:attrName>
                                        </p:attrNameLst>
                                      </p:cBhvr>
                                      <p:by>
                                        <p:hsl h="0" s="12549" l="25098"/>
                                      </p:by>
                                    </p:animClr>
                                    <p:animClr clrSpc="hsl" dir="cw">
                                      <p:cBhvr>
                                        <p:cTn id="8" dur="500" fill="hold"/>
                                        <p:tgtEl>
                                          <p:spTgt spid="2"/>
                                        </p:tgtEl>
                                        <p:attrNameLst>
                                          <p:attrName>stroke.color</p:attrName>
                                        </p:attrNameLst>
                                      </p:cBhvr>
                                      <p:by>
                                        <p:hsl h="0" s="12549" l="25098"/>
                                      </p:by>
                                    </p:animClr>
                                    <p:set>
                                      <p:cBhvr>
                                        <p:cTn id="9" dur="500" fill="hold"/>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14" presetClass="exit" presetSubtype="10" fill="hold" grpId="0" nodeType="clickEffect">
                                  <p:stCondLst>
                                    <p:cond delay="0"/>
                                  </p:stCondLst>
                                  <p:childTnLst>
                                    <p:animEffect transition="out" filter="randombar(horizontal)">
                                      <p:cBhvr>
                                        <p:cTn id="13" dur="500"/>
                                        <p:tgtEl>
                                          <p:spTgt spid="3">
                                            <p:txEl>
                                              <p:pRg st="0" end="0"/>
                                            </p:txEl>
                                          </p:spTgt>
                                        </p:tgtEl>
                                      </p:cBhvr>
                                    </p:animEffect>
                                    <p:set>
                                      <p:cBhvr>
                                        <p:cTn id="14"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4" presetClass="exit" presetSubtype="10" fill="hold" grpId="0" nodeType="clickEffect">
                                  <p:stCondLst>
                                    <p:cond delay="0"/>
                                  </p:stCondLst>
                                  <p:childTnLst>
                                    <p:animEffect transition="out" filter="randombar(horizontal)">
                                      <p:cBhvr>
                                        <p:cTn id="18" dur="500"/>
                                        <p:tgtEl>
                                          <p:spTgt spid="3">
                                            <p:bg/>
                                          </p:spTgt>
                                        </p:tgtEl>
                                      </p:cBhvr>
                                    </p:animEffect>
                                    <p:set>
                                      <p:cBhvr>
                                        <p:cTn id="19" dur="1" fill="hold">
                                          <p:stCondLst>
                                            <p:cond delay="499"/>
                                          </p:stCondLst>
                                        </p:cTn>
                                        <p:tgtEl>
                                          <p:spTgt spid="3">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pPr>
              <a:lnSpc>
                <a:spcPct val="115000"/>
              </a:lnSpc>
              <a:spcAft>
                <a:spcPts val="1000"/>
              </a:spcAft>
            </a:pPr>
            <a:r>
              <a:rPr lang="ar-IQ" b="1" dirty="0">
                <a:ea typeface="Calibri"/>
                <a:cs typeface="Simplified Arabic"/>
              </a:rPr>
              <a:t>مواصفات الاختبار الجيد </a:t>
            </a:r>
            <a:endParaRPr lang="en-US" sz="2800" dirty="0">
              <a:ea typeface="Calibri"/>
              <a:cs typeface="Arial"/>
            </a:endParaRPr>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70000" lnSpcReduction="20000"/>
          </a:bodyPr>
          <a:lstStyle/>
          <a:p>
            <a:pPr marL="0" indent="0" algn="justLow">
              <a:lnSpc>
                <a:spcPct val="115000"/>
              </a:lnSpc>
              <a:spcAft>
                <a:spcPts val="1000"/>
              </a:spcAft>
              <a:buNone/>
            </a:pPr>
            <a:r>
              <a:rPr lang="ar-IQ" dirty="0">
                <a:ea typeface="Calibri"/>
                <a:cs typeface="Simplified Arabic"/>
              </a:rPr>
              <a:t> هناك عدد من الشروط التي يجب توافرها في الاختبار التحصيلي ليكزن اختبارا موضوعيا جيدا يؤدي الغرض الذي وضع من أجله على الوجه الأكمل ، ومثل ذلك الاختبار لا يكتمل إلا إذا توافرت معلومات عن مدى صلاحيته كأداة للقياس تشتمل على خصائص معينة هي:</a:t>
            </a:r>
          </a:p>
          <a:p>
            <a:pPr marL="0" indent="0" algn="justLow">
              <a:lnSpc>
                <a:spcPct val="115000"/>
              </a:lnSpc>
              <a:spcAft>
                <a:spcPts val="1000"/>
              </a:spcAft>
              <a:buNone/>
            </a:pPr>
            <a:r>
              <a:rPr lang="ar-IQ" dirty="0" smtClean="0">
                <a:ea typeface="Calibri"/>
                <a:cs typeface="Simplified Arabic"/>
              </a:rPr>
              <a:t>أولاً</a:t>
            </a:r>
            <a:r>
              <a:rPr lang="ar-IQ" dirty="0">
                <a:ea typeface="Calibri"/>
                <a:cs typeface="Simplified Arabic"/>
              </a:rPr>
              <a:t>: الصدق: </a:t>
            </a:r>
          </a:p>
          <a:p>
            <a:pPr marL="0" indent="0" algn="justLow">
              <a:lnSpc>
                <a:spcPct val="115000"/>
              </a:lnSpc>
              <a:spcAft>
                <a:spcPts val="1000"/>
              </a:spcAft>
              <a:buNone/>
            </a:pPr>
            <a:r>
              <a:rPr lang="ar-IQ" dirty="0">
                <a:ea typeface="Calibri"/>
                <a:cs typeface="Simplified Arabic"/>
              </a:rPr>
              <a:t>     يقصد به أن الاختبار يقيس ما أعد لقياسه ولا يقيس شيئاً آخر مختلفاً عنه. فالاختبار الذي أعد لقياس التحصيل في مادة معينة لا يجب أن يكون بين أسئلته أسئلة متعلقة بقياس الذكاء ، فيتحول الاختبار إلى قياس الذكاء، أو أي مجال آخر لا يهدف الاختبار إلى قياسه، ويرتبط صدق الاختبار ككل بصدق كل سؤال فيه ، والاختبار الصادق  الذي يصلح للقياس على مجموعة معينة من الطلبة  قد لا يكون صادقاً لمجموعة  أخرى، كما تجريب الاختبار وتعديله يرفع من درجة الصدق ، ولتحديد معامل  صدق الاختبار نستعمل إحدى الطرائق الآتية:</a:t>
            </a:r>
            <a:endParaRPr lang="ar-IQ" dirty="0"/>
          </a:p>
        </p:txBody>
      </p:sp>
    </p:spTree>
    <p:extLst>
      <p:ext uri="{BB962C8B-B14F-4D97-AF65-F5344CB8AC3E}">
        <p14:creationId xmlns:p14="http://schemas.microsoft.com/office/powerpoint/2010/main" val="1459687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path" presetSubtype="0" accel="50000" decel="50000" fill="hold" grpId="0" nodeType="clickEffect">
                                  <p:stCondLst>
                                    <p:cond delay="0"/>
                                  </p:stCondLst>
                                  <p:childTnLst>
                                    <p:animMotion origin="layout" path="M 0 0 C 0 0.033 0.027 0.06 0.06 0.06 C 0.099 0.06 0.113 0.03 0.119 0.012 L 0.125 -0.012 C 0.131 -0.03 0.146 -0.06 0.19 -0.06 C 0.218 -0.06 0.25 -0.033 0.25 0 C 0.25 0.033 0.218 0.06 0.19 0.06 C 0.146 0.06 0.131 0.03 0.125 0.012 L 0.119 -0.012 C 0.113 -0.03 0.099 -0.06 0.06 -0.06 C 0.027 -0.06 0 -0.033 0 0 Z" pathEditMode="relative" ptsTypes="">
                                      <p:cBhvr>
                                        <p:cTn id="6" dur="2000" fill="hold"/>
                                        <p:tgtEl>
                                          <p:spTgt spid="2"/>
                                        </p:tgtEl>
                                        <p:attrNameLst>
                                          <p:attrName>ppt_x</p:attrName>
                                          <p:attrName>ppt_y</p:attrName>
                                        </p:attrNameLst>
                                      </p:cBhvr>
                                    </p:animMotion>
                                  </p:childTnLst>
                                </p:cTn>
                              </p:par>
                            </p:childTnLst>
                          </p:cTn>
                        </p:par>
                      </p:childTnLst>
                    </p:cTn>
                  </p:par>
                  <p:par>
                    <p:cTn id="7" fill="hold">
                      <p:stCondLst>
                        <p:cond delay="indefinite"/>
                      </p:stCondLst>
                      <p:childTnLst>
                        <p:par>
                          <p:cTn id="8" fill="hold">
                            <p:stCondLst>
                              <p:cond delay="0"/>
                            </p:stCondLst>
                            <p:childTnLst>
                              <p:par>
                                <p:cTn id="9" presetID="14" presetClass="entr" presetSubtype="1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randombar(horizontal)">
                                      <p:cBhvr>
                                        <p:cTn id="11" dur="500"/>
                                        <p:tgtEl>
                                          <p:spTgt spid="3">
                                            <p:bg/>
                                          </p:spTgt>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21" dur="5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b="1" dirty="0">
                <a:solidFill>
                  <a:prstClr val="black"/>
                </a:solidFill>
                <a:ea typeface="Calibri"/>
                <a:cs typeface="Simplified Arabic"/>
              </a:rPr>
              <a:t>مواصفات الاختبار الجيد </a:t>
            </a:r>
            <a:endParaRPr lang="ar-IQ" dirty="0"/>
          </a:p>
        </p:txBody>
      </p:sp>
      <p:sp>
        <p:nvSpPr>
          <p:cNvPr id="3" name="عنصر نائب للمحتوى 2"/>
          <p:cNvSpPr>
            <a:spLocks noGrp="1"/>
          </p:cNvSpPr>
          <p:nvPr>
            <p:ph idx="1"/>
          </p:nvPr>
        </p:nvSpPr>
        <p:spPr>
          <a:xfrm>
            <a:off x="457200" y="1600200"/>
            <a:ext cx="8229600" cy="4781128"/>
          </a:xfrm>
        </p:spPr>
        <p:style>
          <a:lnRef idx="1">
            <a:schemeClr val="accent2"/>
          </a:lnRef>
          <a:fillRef idx="2">
            <a:schemeClr val="accent2"/>
          </a:fillRef>
          <a:effectRef idx="1">
            <a:schemeClr val="accent2"/>
          </a:effectRef>
          <a:fontRef idx="minor">
            <a:schemeClr val="dk1"/>
          </a:fontRef>
        </p:style>
        <p:txBody>
          <a:bodyPr>
            <a:normAutofit fontScale="25000" lnSpcReduction="20000"/>
          </a:bodyPr>
          <a:lstStyle/>
          <a:p>
            <a:pPr marL="0" indent="0" algn="justLow">
              <a:lnSpc>
                <a:spcPct val="115000"/>
              </a:lnSpc>
              <a:spcAft>
                <a:spcPts val="1000"/>
              </a:spcAft>
              <a:buNone/>
            </a:pPr>
            <a:r>
              <a:rPr lang="ar-IQ" sz="7200" dirty="0" smtClean="0">
                <a:ea typeface="Calibri"/>
                <a:cs typeface="Simplified Arabic"/>
              </a:rPr>
              <a:t>1</a:t>
            </a:r>
            <a:r>
              <a:rPr lang="ar-IQ" sz="8000" dirty="0" smtClean="0">
                <a:ea typeface="Calibri"/>
                <a:cs typeface="Simplified Arabic"/>
              </a:rPr>
              <a:t>ـ  </a:t>
            </a:r>
            <a:r>
              <a:rPr lang="ar-IQ" sz="8000" dirty="0">
                <a:ea typeface="Calibri"/>
                <a:cs typeface="Simplified Arabic"/>
              </a:rPr>
              <a:t>صدق المحتوى أو المضمون:</a:t>
            </a:r>
            <a:endParaRPr lang="en-US" sz="6400" dirty="0">
              <a:ea typeface="Calibri"/>
              <a:cs typeface="Arial"/>
            </a:endParaRPr>
          </a:p>
          <a:p>
            <a:pPr marL="0" indent="0" algn="justLow">
              <a:lnSpc>
                <a:spcPct val="115000"/>
              </a:lnSpc>
              <a:spcAft>
                <a:spcPts val="1000"/>
              </a:spcAft>
              <a:buNone/>
            </a:pPr>
            <a:r>
              <a:rPr lang="ar-IQ" sz="8000" dirty="0">
                <a:ea typeface="Calibri"/>
                <a:cs typeface="Simplified Arabic"/>
              </a:rPr>
              <a:t>     أي مدى تمثيل الاختبار للجوانب المعني بقياسها، ولتحقيق ذلك نقوم بفحص مضمون الاختبار فحصاً دقيقاً  بقصد تحديد جوانب السلوك التي يقيسها ووزن كل جانب بالنسبة لجوانب السلوك ككل. فعند وضع اختبار مادة الرياضيات مثلاً يجب أن يشمل كل عنصر من عناصر الاختبار على عمليات رياضية حسابية كما نتأكد من أن جميع العناصر مجتمعة تتناول وتغطي عمليات الرياضيات فقط ولا تتطرق لمجال آخر غيرها.</a:t>
            </a:r>
            <a:endParaRPr lang="en-US" sz="6400" dirty="0">
              <a:ea typeface="Calibri"/>
              <a:cs typeface="Arial"/>
            </a:endParaRPr>
          </a:p>
          <a:p>
            <a:pPr marL="0" indent="0" algn="justLow">
              <a:lnSpc>
                <a:spcPct val="115000"/>
              </a:lnSpc>
              <a:spcAft>
                <a:spcPts val="1000"/>
              </a:spcAft>
              <a:buNone/>
            </a:pPr>
            <a:r>
              <a:rPr lang="ar-IQ" sz="8000" dirty="0">
                <a:ea typeface="Calibri"/>
                <a:cs typeface="Simplified Arabic"/>
              </a:rPr>
              <a:t>2ـ الصدق </a:t>
            </a:r>
            <a:r>
              <a:rPr lang="ar-IQ" sz="8000" dirty="0" err="1">
                <a:ea typeface="Calibri"/>
                <a:cs typeface="Simplified Arabic"/>
              </a:rPr>
              <a:t>التطابقي</a:t>
            </a:r>
            <a:r>
              <a:rPr lang="ar-IQ" sz="8000" dirty="0">
                <a:ea typeface="Calibri"/>
                <a:cs typeface="Simplified Arabic"/>
              </a:rPr>
              <a:t>:</a:t>
            </a:r>
            <a:endParaRPr lang="en-US" sz="6400" dirty="0">
              <a:ea typeface="Calibri"/>
              <a:cs typeface="Arial"/>
            </a:endParaRPr>
          </a:p>
          <a:p>
            <a:pPr marL="0" indent="0" algn="justLow">
              <a:lnSpc>
                <a:spcPct val="115000"/>
              </a:lnSpc>
              <a:spcAft>
                <a:spcPts val="1000"/>
              </a:spcAft>
              <a:buNone/>
            </a:pPr>
            <a:r>
              <a:rPr lang="ar-IQ" sz="8000" dirty="0">
                <a:ea typeface="Calibri"/>
                <a:cs typeface="Simplified Arabic"/>
              </a:rPr>
              <a:t>     أي موازنة نتائج الاختبار التحصيلي الجديد بنتائج اختبار تحصيلي آخر يقيس النواحي والأغراض التي يقيسها الاختبار الجديد ، وقد أجريت على الاختبار القديم بحوث ودراسات سابقة متعددة وثبت صدقه وثباته، وإذا تعذر وجود اختبار للموازنة يمكن الاستعانة </a:t>
            </a:r>
            <a:r>
              <a:rPr lang="ar-IQ" sz="8000" dirty="0" err="1">
                <a:ea typeface="Calibri"/>
                <a:cs typeface="Simplified Arabic"/>
              </a:rPr>
              <a:t>بأرآء</a:t>
            </a:r>
            <a:r>
              <a:rPr lang="ar-IQ" sz="8000" dirty="0">
                <a:ea typeface="Calibri"/>
                <a:cs typeface="Simplified Arabic"/>
              </a:rPr>
              <a:t> الخبراء والمختصين في المجال نفسه، ويكون تحقيق الصدق </a:t>
            </a:r>
            <a:r>
              <a:rPr lang="ar-IQ" sz="8000" dirty="0" err="1">
                <a:ea typeface="Calibri"/>
                <a:cs typeface="Simplified Arabic"/>
              </a:rPr>
              <a:t>التطابقي</a:t>
            </a:r>
            <a:r>
              <a:rPr lang="ar-IQ" sz="8000" dirty="0">
                <a:ea typeface="Calibri"/>
                <a:cs typeface="Simplified Arabic"/>
              </a:rPr>
              <a:t> بتطبيق الاختبارين على العينة من الطلبة نفسها وموازنة النتائج التي نحصل عليها، وبحساب معامل الارتباط بين نتائج الاختبارين، فإن تعارض الاختبار الجديد مع القديم، دل ذلك على عدم صدق الاختبار الجديد.</a:t>
            </a:r>
            <a:endParaRPr lang="en-US" sz="6400" dirty="0">
              <a:ea typeface="Calibri"/>
              <a:cs typeface="Arial"/>
            </a:endParaRPr>
          </a:p>
          <a:p>
            <a:pPr marL="0" indent="0">
              <a:buNone/>
            </a:pPr>
            <a:endParaRPr lang="ar-IQ" dirty="0"/>
          </a:p>
        </p:txBody>
      </p:sp>
    </p:spTree>
    <p:extLst>
      <p:ext uri="{BB962C8B-B14F-4D97-AF65-F5344CB8AC3E}">
        <p14:creationId xmlns:p14="http://schemas.microsoft.com/office/powerpoint/2010/main" val="3274356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b="1" dirty="0">
                <a:solidFill>
                  <a:prstClr val="black"/>
                </a:solidFill>
                <a:ea typeface="Calibri"/>
                <a:cs typeface="Simplified Arabic"/>
              </a:rPr>
              <a:t>مواصفات الاختبار الجيد </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10000"/>
          </a:bodyPr>
          <a:lstStyle/>
          <a:p>
            <a:pPr marL="0" indent="0" algn="justLow">
              <a:lnSpc>
                <a:spcPct val="115000"/>
              </a:lnSpc>
              <a:spcAft>
                <a:spcPts val="1000"/>
              </a:spcAft>
              <a:buNone/>
            </a:pPr>
            <a:r>
              <a:rPr lang="ar-IQ" dirty="0">
                <a:ea typeface="Calibri"/>
                <a:cs typeface="Simplified Arabic"/>
              </a:rPr>
              <a:t>3ـ الصدق </a:t>
            </a:r>
            <a:r>
              <a:rPr lang="ar-IQ" dirty="0" err="1">
                <a:ea typeface="Calibri"/>
                <a:cs typeface="Simplified Arabic"/>
              </a:rPr>
              <a:t>التنبؤي</a:t>
            </a:r>
            <a:r>
              <a:rPr lang="ar-IQ" dirty="0">
                <a:ea typeface="Calibri"/>
                <a:cs typeface="Simplified Arabic"/>
              </a:rPr>
              <a:t>:</a:t>
            </a:r>
            <a:endParaRPr lang="en-US" sz="2000" dirty="0">
              <a:ea typeface="Calibri"/>
              <a:cs typeface="Arial"/>
            </a:endParaRPr>
          </a:p>
          <a:p>
            <a:pPr marL="0" indent="0" algn="justLow">
              <a:lnSpc>
                <a:spcPct val="115000"/>
              </a:lnSpc>
              <a:spcAft>
                <a:spcPts val="1000"/>
              </a:spcAft>
              <a:buNone/>
            </a:pPr>
            <a:r>
              <a:rPr lang="ar-IQ" dirty="0">
                <a:ea typeface="Calibri"/>
                <a:cs typeface="Simplified Arabic"/>
              </a:rPr>
              <a:t>     أي قدرة الاختبار على التنبؤ بنتيجة معينة في المستقبل، ولمعرفة ذلك يطبق الاختبار على عينة من الطلبة خلال العام الدراسي، ويحتفظ بتلك الدرجات ولا  تستعمل في أتخاذ أية قرارات خاصة بهم، وتتم متابعة أفراد العينة إلى أن يتم اختبارهم في وقت لاحق كمحك أو ميزان نوازن به أو  نحدد المدى الذي تتفق فيه درجات الاختبار مع درجات المحك، وهذا الاتفاق يحدد لنا مدى </a:t>
            </a:r>
            <a:r>
              <a:rPr lang="ar-IQ" dirty="0" err="1">
                <a:ea typeface="Calibri"/>
                <a:cs typeface="Simplified Arabic"/>
              </a:rPr>
              <a:t>تنبؤية</a:t>
            </a:r>
            <a:r>
              <a:rPr lang="ar-IQ" dirty="0">
                <a:ea typeface="Calibri"/>
                <a:cs typeface="Simplified Arabic"/>
              </a:rPr>
              <a:t> الاختبار على أسس إحصائية.</a:t>
            </a:r>
            <a:endParaRPr lang="en-US" sz="2000" dirty="0">
              <a:ea typeface="Calibri"/>
              <a:cs typeface="Arial"/>
            </a:endParaRPr>
          </a:p>
          <a:p>
            <a:pPr marL="0" indent="0" algn="justLow">
              <a:lnSpc>
                <a:spcPct val="115000"/>
              </a:lnSpc>
              <a:spcAft>
                <a:spcPts val="1000"/>
              </a:spcAft>
              <a:buNone/>
            </a:pPr>
            <a:r>
              <a:rPr lang="ar-IQ" dirty="0">
                <a:ea typeface="Calibri"/>
                <a:cs typeface="Simplified Arabic"/>
              </a:rPr>
              <a:t>4ـ الصدق الظاهري أو صدق المحكمين.</a:t>
            </a:r>
            <a:endParaRPr lang="en-US" sz="2000" dirty="0">
              <a:ea typeface="Calibri"/>
              <a:cs typeface="Arial"/>
            </a:endParaRPr>
          </a:p>
          <a:p>
            <a:pPr marL="0" indent="0">
              <a:buNone/>
            </a:pPr>
            <a:endParaRPr lang="ar-IQ" dirty="0"/>
          </a:p>
        </p:txBody>
      </p:sp>
    </p:spTree>
    <p:extLst>
      <p:ext uri="{BB962C8B-B14F-4D97-AF65-F5344CB8AC3E}">
        <p14:creationId xmlns:p14="http://schemas.microsoft.com/office/powerpoint/2010/main" val="2159572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mph" presetSubtype="0" fill="hold" grpId="0" nodeType="clickEffect">
                                  <p:stCondLst>
                                    <p:cond delay="0"/>
                                  </p:stCondLst>
                                  <p:iterate type="lt">
                                    <p:tmPct val="10000"/>
                                  </p:iterate>
                                  <p:childTnLst>
                                    <p:animMotion origin="layout" path="M 0.0 0.0 L 0.0 -0.07213" pathEditMode="relative" ptsTypes="">
                                      <p:cBhvr>
                                        <p:cTn id="6" dur="250" accel="50000" decel="50000" autoRev="1" fill="hold">
                                          <p:stCondLst>
                                            <p:cond delay="0"/>
                                          </p:stCondLst>
                                        </p:cTn>
                                        <p:tgtEl>
                                          <p:spTgt spid="2"/>
                                        </p:tgtEl>
                                        <p:attrNameLst>
                                          <p:attrName>ppt_x</p:attrName>
                                          <p:attrName>ppt_y</p:attrName>
                                        </p:attrNameLst>
                                      </p:cBhvr>
                                    </p:animMotion>
                                    <p:animRot by="1500000">
                                      <p:cBhvr>
                                        <p:cTn id="7" dur="125" fill="hold">
                                          <p:stCondLst>
                                            <p:cond delay="0"/>
                                          </p:stCondLst>
                                        </p:cTn>
                                        <p:tgtEl>
                                          <p:spTgt spid="2"/>
                                        </p:tgtEl>
                                        <p:attrNameLst>
                                          <p:attrName>r</p:attrName>
                                        </p:attrNameLst>
                                      </p:cBhvr>
                                    </p:animRot>
                                    <p:animRot by="-1500000">
                                      <p:cBhvr>
                                        <p:cTn id="8" dur="125" fill="hold">
                                          <p:stCondLst>
                                            <p:cond delay="125"/>
                                          </p:stCondLst>
                                        </p:cTn>
                                        <p:tgtEl>
                                          <p:spTgt spid="2"/>
                                        </p:tgtEl>
                                        <p:attrNameLst>
                                          <p:attrName>r</p:attrName>
                                        </p:attrNameLst>
                                      </p:cBhvr>
                                    </p:animRot>
                                    <p:animRot by="-1500000">
                                      <p:cBhvr>
                                        <p:cTn id="9" dur="125" fill="hold">
                                          <p:stCondLst>
                                            <p:cond delay="250"/>
                                          </p:stCondLst>
                                        </p:cTn>
                                        <p:tgtEl>
                                          <p:spTgt spid="2"/>
                                        </p:tgtEl>
                                        <p:attrNameLst>
                                          <p:attrName>r</p:attrName>
                                        </p:attrNameLst>
                                      </p:cBhvr>
                                    </p:animRot>
                                    <p:animRot by="1500000">
                                      <p:cBhvr>
                                        <p:cTn id="10" dur="125" fill="hold">
                                          <p:stCondLst>
                                            <p:cond delay="375"/>
                                          </p:stCondLst>
                                        </p:cTn>
                                        <p:tgtEl>
                                          <p:spTgt spid="2"/>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bg/>
                                          </p:spTgt>
                                        </p:tgtEl>
                                        <p:attrNameLst>
                                          <p:attrName>style.visibility</p:attrName>
                                        </p:attrNameLst>
                                      </p:cBhvr>
                                      <p:to>
                                        <p:strVal val="visible"/>
                                      </p:to>
                                    </p:set>
                                    <p:animEffect transition="in" filter="wipe(down)">
                                      <p:cBhvr>
                                        <p:cTn id="15" dur="500"/>
                                        <p:tgtEl>
                                          <p:spTgt spid="3">
                                            <p:bg/>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wipe(down)">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wipe(down)">
                                      <p:cBhvr>
                                        <p:cTn id="3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t>مواصفات الاختبار الجيد </a:t>
            </a:r>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77500" lnSpcReduction="20000"/>
          </a:bodyPr>
          <a:lstStyle/>
          <a:p>
            <a:pPr marL="0" indent="0" algn="justLow">
              <a:lnSpc>
                <a:spcPct val="115000"/>
              </a:lnSpc>
              <a:spcAft>
                <a:spcPts val="1000"/>
              </a:spcAft>
              <a:buNone/>
            </a:pPr>
            <a:r>
              <a:rPr lang="ar-IQ" dirty="0">
                <a:ea typeface="Calibri"/>
                <a:cs typeface="Simplified Arabic"/>
              </a:rPr>
              <a:t>ثانيا : الثبات</a:t>
            </a:r>
            <a:endParaRPr lang="en-US" sz="2000" dirty="0">
              <a:ea typeface="Calibri"/>
              <a:cs typeface="Arial"/>
            </a:endParaRPr>
          </a:p>
          <a:p>
            <a:pPr marL="0" indent="0" algn="justLow">
              <a:lnSpc>
                <a:spcPct val="115000"/>
              </a:lnSpc>
              <a:spcAft>
                <a:spcPts val="1000"/>
              </a:spcAft>
              <a:buNone/>
            </a:pPr>
            <a:r>
              <a:rPr lang="ar-IQ" dirty="0">
                <a:ea typeface="Calibri"/>
                <a:cs typeface="Simplified Arabic"/>
              </a:rPr>
              <a:t>     الاختبار الثابت هو الذي يعطي النتائج نفسها للمجموعة نفسها اذا ما طبق مرة اخرى في الظروف نفسها بشرط عدم حدوث تعلم أو تدريب بين فترات الاختبار ، اي ان وضع الطالب ان ترتيبه في مجموعته لا يتغير اذا اعيد تطبيق الاختبار عليه مرة اخرى ، وثبات الاختبار مرتبط بصده فاذا كان الاختبار صادقا لابد ان يكون ثابتا وليس الثبات دليل على الصدق ، لذلك لابد من البدء بتحديد الصد ثم نحدد الثبات للتأكد من صدق الاختبار </a:t>
            </a:r>
            <a:endParaRPr lang="en-US" sz="2000" dirty="0">
              <a:ea typeface="Calibri"/>
              <a:cs typeface="Arial"/>
            </a:endParaRPr>
          </a:p>
          <a:p>
            <a:pPr marL="0" indent="0" algn="justLow">
              <a:lnSpc>
                <a:spcPct val="115000"/>
              </a:lnSpc>
              <a:spcAft>
                <a:spcPts val="1000"/>
              </a:spcAft>
              <a:buNone/>
            </a:pPr>
            <a:r>
              <a:rPr lang="ar-IQ" dirty="0">
                <a:ea typeface="Calibri"/>
                <a:cs typeface="Simplified Arabic"/>
              </a:rPr>
              <a:t>     والثبات كالصدق يتأثر بعوامل عديدة منها ما يتعلق بمادة الاختبار ، ومدى صعوبتها ، والغموض وسوء فهم التعليمات ، والتخمين  الخ ، وهناك عدد من الطر لتعيين ثبات الاختبار هي : </a:t>
            </a:r>
            <a:endParaRPr lang="en-US" sz="2000" dirty="0">
              <a:ea typeface="Calibri"/>
              <a:cs typeface="Arial"/>
            </a:endParaRPr>
          </a:p>
          <a:p>
            <a:pPr marL="0" indent="0">
              <a:buNone/>
            </a:pPr>
            <a:endParaRPr lang="ar-IQ" dirty="0"/>
          </a:p>
        </p:txBody>
      </p:sp>
    </p:spTree>
    <p:extLst>
      <p:ext uri="{BB962C8B-B14F-4D97-AF65-F5344CB8AC3E}">
        <p14:creationId xmlns:p14="http://schemas.microsoft.com/office/powerpoint/2010/main" val="3016330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xit" presetSubtype="1" fill="hold" grpId="0" nodeType="clickEffect">
                                  <p:stCondLst>
                                    <p:cond delay="0"/>
                                  </p:stCondLst>
                                  <p:childTnLst>
                                    <p:animEffect transition="out" filter="wheel(1)">
                                      <p:cBhvr>
                                        <p:cTn id="6" dur="2000"/>
                                        <p:tgtEl>
                                          <p:spTgt spid="2"/>
                                        </p:tgtEl>
                                      </p:cBhvr>
                                    </p:animEffect>
                                    <p:set>
                                      <p:cBhvr>
                                        <p:cTn id="7" dur="1" fill="hold">
                                          <p:stCondLst>
                                            <p:cond delay="1999"/>
                                          </p:stCondLst>
                                        </p:cTn>
                                        <p:tgtEl>
                                          <p:spTgt spid="2"/>
                                        </p:tgtEl>
                                        <p:attrNameLst>
                                          <p:attrName>style.visibility</p:attrName>
                                        </p:attrNameLst>
                                      </p:cBhvr>
                                      <p:to>
                                        <p:strVal val="hidden"/>
                                      </p:to>
                                    </p:set>
                                  </p:childTnLst>
                                </p:cTn>
                              </p:par>
                            </p:childTnLst>
                          </p:cTn>
                        </p:par>
                      </p:childTnLst>
                    </p:cTn>
                  </p:par>
                  <p:par>
                    <p:cTn id="8" fill="hold">
                      <p:stCondLst>
                        <p:cond delay="indefinite"/>
                      </p:stCondLst>
                      <p:childTnLst>
                        <p:par>
                          <p:cTn id="9" fill="hold">
                            <p:stCondLst>
                              <p:cond delay="0"/>
                            </p:stCondLst>
                            <p:childTnLst>
                              <p:par>
                                <p:cTn id="10" presetID="16" presetClass="exit" presetSubtype="21" fill="hold" grpId="0" nodeType="clickEffect">
                                  <p:stCondLst>
                                    <p:cond delay="0"/>
                                  </p:stCondLst>
                                  <p:childTnLst>
                                    <p:animEffect transition="out" filter="barn(inVertical)">
                                      <p:cBhvr>
                                        <p:cTn id="11" dur="500"/>
                                        <p:tgtEl>
                                          <p:spTgt spid="3">
                                            <p:txEl>
                                              <p:pRg st="0" end="0"/>
                                            </p:txEl>
                                          </p:spTgt>
                                        </p:tgtEl>
                                      </p:cBhvr>
                                    </p:animEffect>
                                    <p:set>
                                      <p:cBhvr>
                                        <p:cTn id="12"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6" presetClass="exit" presetSubtype="21" fill="hold" grpId="0" nodeType="clickEffect">
                                  <p:stCondLst>
                                    <p:cond delay="0"/>
                                  </p:stCondLst>
                                  <p:childTnLst>
                                    <p:animEffect transition="out" filter="barn(inVertical)">
                                      <p:cBhvr>
                                        <p:cTn id="16" dur="500"/>
                                        <p:tgtEl>
                                          <p:spTgt spid="3">
                                            <p:txEl>
                                              <p:pRg st="1" end="1"/>
                                            </p:txEl>
                                          </p:spTgt>
                                        </p:tgtEl>
                                      </p:cBhvr>
                                    </p:animEffect>
                                    <p:set>
                                      <p:cBhvr>
                                        <p:cTn id="17"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16" presetClass="exit" presetSubtype="21" fill="hold" grpId="0" nodeType="clickEffect">
                                  <p:stCondLst>
                                    <p:cond delay="0"/>
                                  </p:stCondLst>
                                  <p:childTnLst>
                                    <p:animEffect transition="out" filter="barn(inVertical)">
                                      <p:cBhvr>
                                        <p:cTn id="21" dur="500"/>
                                        <p:tgtEl>
                                          <p:spTgt spid="3">
                                            <p:txEl>
                                              <p:pRg st="2" end="2"/>
                                            </p:txEl>
                                          </p:spTgt>
                                        </p:tgtEl>
                                      </p:cBhvr>
                                    </p:animEffect>
                                    <p:set>
                                      <p:cBhvr>
                                        <p:cTn id="22"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6" presetClass="exit" presetSubtype="21" fill="hold" grpId="0" nodeType="clickEffect">
                                  <p:stCondLst>
                                    <p:cond delay="0"/>
                                  </p:stCondLst>
                                  <p:childTnLst>
                                    <p:animEffect transition="out" filter="barn(inVertical)">
                                      <p:cBhvr>
                                        <p:cTn id="26" dur="500"/>
                                        <p:tgtEl>
                                          <p:spTgt spid="3">
                                            <p:bg/>
                                          </p:spTgt>
                                        </p:tgtEl>
                                      </p:cBhvr>
                                    </p:animEffect>
                                    <p:set>
                                      <p:cBhvr>
                                        <p:cTn id="27" dur="1" fill="hold">
                                          <p:stCondLst>
                                            <p:cond delay="499"/>
                                          </p:stCondLst>
                                        </p:cTn>
                                        <p:tgtEl>
                                          <p:spTgt spid="3">
                                            <p:bg/>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t>مواصفات الاختبار الجيد </a:t>
            </a:r>
          </a:p>
        </p:txBody>
      </p:sp>
      <p:sp>
        <p:nvSpPr>
          <p:cNvPr id="3" name="عنصر نائب للمحتوى 2"/>
          <p:cNvSpPr>
            <a:spLocks noGrp="1"/>
          </p:cNvSpPr>
          <p:nvPr>
            <p:ph idx="1"/>
          </p:nvPr>
        </p:nvSpPr>
        <p:spPr>
          <a:xfrm>
            <a:off x="457200" y="1268760"/>
            <a:ext cx="8229600" cy="5112568"/>
          </a:xfrm>
        </p:spPr>
        <p:style>
          <a:lnRef idx="1">
            <a:schemeClr val="accent2"/>
          </a:lnRef>
          <a:fillRef idx="2">
            <a:schemeClr val="accent2"/>
          </a:fillRef>
          <a:effectRef idx="1">
            <a:schemeClr val="accent2"/>
          </a:effectRef>
          <a:fontRef idx="minor">
            <a:schemeClr val="dk1"/>
          </a:fontRef>
        </p:style>
        <p:txBody>
          <a:bodyPr>
            <a:normAutofit fontScale="55000" lnSpcReduction="20000"/>
          </a:bodyPr>
          <a:lstStyle/>
          <a:p>
            <a:pPr lvl="0" algn="justLow">
              <a:lnSpc>
                <a:spcPct val="115000"/>
              </a:lnSpc>
              <a:spcAft>
                <a:spcPts val="1000"/>
              </a:spcAft>
              <a:buFont typeface="+mj-lt"/>
              <a:buAutoNum type="arabicPeriod"/>
            </a:pPr>
            <a:r>
              <a:rPr lang="ar-IQ" sz="3800" dirty="0" smtClean="0">
                <a:ea typeface="Calibri"/>
                <a:cs typeface="Simplified Arabic"/>
              </a:rPr>
              <a:t> طريقة </a:t>
            </a:r>
            <a:r>
              <a:rPr lang="ar-IQ" sz="3800" dirty="0">
                <a:ea typeface="Calibri"/>
                <a:cs typeface="Simplified Arabic"/>
              </a:rPr>
              <a:t>اعادة تطبيق </a:t>
            </a:r>
            <a:r>
              <a:rPr lang="ar-IQ" sz="3800" dirty="0" smtClean="0">
                <a:ea typeface="Calibri"/>
                <a:cs typeface="Simplified Arabic"/>
              </a:rPr>
              <a:t>الاختبار</a:t>
            </a:r>
            <a:r>
              <a:rPr lang="ar-IQ" sz="2600" dirty="0" smtClean="0">
                <a:ea typeface="Calibri"/>
                <a:cs typeface="Arial"/>
              </a:rPr>
              <a:t> : </a:t>
            </a:r>
            <a:r>
              <a:rPr lang="ar-IQ" sz="3800" dirty="0" smtClean="0">
                <a:ea typeface="Calibri"/>
                <a:cs typeface="Simplified Arabic"/>
              </a:rPr>
              <a:t>وفيها </a:t>
            </a:r>
            <a:r>
              <a:rPr lang="ar-IQ" sz="3800" dirty="0">
                <a:ea typeface="Calibri"/>
                <a:cs typeface="Simplified Arabic"/>
              </a:rPr>
              <a:t>يطبق الاختبار على الطلاب انفسهم مرتين متباعدتين تحت الظروف نفسها ، ونقارن النتائج بحساب معامل الارتباط بينهما ، وكلما كان معامل الارتباط عاليا وموجبا دل ذلك على ثبات الاختبار مع ملاحظة صعوبة القيام بهذا النوع </a:t>
            </a:r>
            <a:r>
              <a:rPr lang="ar-IQ" sz="3800" dirty="0" smtClean="0">
                <a:ea typeface="Calibri"/>
                <a:cs typeface="Simplified Arabic"/>
              </a:rPr>
              <a:t>.</a:t>
            </a:r>
            <a:endParaRPr lang="en-US" sz="2600" dirty="0">
              <a:ea typeface="Calibri"/>
              <a:cs typeface="Arial"/>
            </a:endParaRPr>
          </a:p>
          <a:p>
            <a:pPr lvl="0" algn="justLow">
              <a:lnSpc>
                <a:spcPct val="115000"/>
              </a:lnSpc>
              <a:spcAft>
                <a:spcPts val="1000"/>
              </a:spcAft>
              <a:buFont typeface="+mj-lt"/>
              <a:buAutoNum type="arabicPeriod"/>
            </a:pPr>
            <a:r>
              <a:rPr lang="ar-IQ" sz="3800" dirty="0">
                <a:ea typeface="Calibri"/>
                <a:cs typeface="Simplified Arabic"/>
              </a:rPr>
              <a:t> طريقة الصورتين المتكافئتين </a:t>
            </a:r>
            <a:r>
              <a:rPr lang="ar-IQ" sz="2600" dirty="0" smtClean="0">
                <a:ea typeface="Calibri"/>
                <a:cs typeface="Arial"/>
              </a:rPr>
              <a:t>:  </a:t>
            </a:r>
            <a:r>
              <a:rPr lang="ar-IQ" sz="3800" dirty="0" smtClean="0">
                <a:ea typeface="Calibri"/>
                <a:cs typeface="Simplified Arabic"/>
              </a:rPr>
              <a:t>وفيها </a:t>
            </a:r>
            <a:r>
              <a:rPr lang="ar-IQ" sz="3800" dirty="0">
                <a:ea typeface="Calibri"/>
                <a:cs typeface="Simplified Arabic"/>
              </a:rPr>
              <a:t>تصاغ صورة اخرى من الاختبار الواحد ، ويتم اعداد كل منها على حدة وبطريقة مستقلة ، مع مراعاة توافر المواصفات والصياغة نفسها ، وأن تتعادل الاسئلة من حيث السهولة والصعوبة ومن الاجابة ، وطرية التطبيق والتصحيح ويطبق الاختبار في المرة الاولى والصورة المكافأة في المرة الثانية ، ثم يحسب معامل الارتباط ، وتكم الصعوبة في اعداد صورة متكافئة تماما ، وهذا يضاعف الوقت والجهد .</a:t>
            </a:r>
            <a:endParaRPr lang="en-US" sz="2600" dirty="0">
              <a:ea typeface="Calibri"/>
              <a:cs typeface="Arial"/>
            </a:endParaRPr>
          </a:p>
          <a:p>
            <a:pPr lvl="0" algn="justLow">
              <a:lnSpc>
                <a:spcPct val="115000"/>
              </a:lnSpc>
              <a:spcAft>
                <a:spcPts val="1000"/>
              </a:spcAft>
              <a:buFont typeface="+mj-lt"/>
              <a:buAutoNum type="arabicPeriod"/>
            </a:pPr>
            <a:r>
              <a:rPr lang="ar-IQ" sz="3800" dirty="0">
                <a:ea typeface="Calibri"/>
                <a:cs typeface="Simplified Arabic"/>
              </a:rPr>
              <a:t>طريقة التجزئة النصفية </a:t>
            </a:r>
            <a:r>
              <a:rPr lang="ar-IQ" sz="2600" dirty="0" smtClean="0">
                <a:ea typeface="Calibri"/>
                <a:cs typeface="Arial"/>
              </a:rPr>
              <a:t>: </a:t>
            </a:r>
            <a:r>
              <a:rPr lang="ar-IQ" sz="3800" dirty="0" smtClean="0">
                <a:ea typeface="Calibri"/>
                <a:cs typeface="Simplified Arabic"/>
              </a:rPr>
              <a:t>اي </a:t>
            </a:r>
            <a:r>
              <a:rPr lang="ar-IQ" sz="3800" dirty="0">
                <a:ea typeface="Calibri"/>
                <a:cs typeface="Simplified Arabic"/>
              </a:rPr>
              <a:t>تقسيم الاختبار الى نصفين بحيث يكون كل نصف صورة قائمة بذاتها ، يمكن المقارنة بينهما ، وبعد التصحيح نقارن الدرجات بحسب معامل الارتباط ، والصعوبة هنا في الحصول على افضل قسمين للمقارنة . </a:t>
            </a:r>
            <a:endParaRPr lang="en-US" sz="2600" dirty="0">
              <a:ea typeface="Calibri"/>
              <a:cs typeface="Arial"/>
            </a:endParaRPr>
          </a:p>
          <a:p>
            <a:pPr marL="0" indent="0">
              <a:buNone/>
            </a:pPr>
            <a:endParaRPr lang="ar-IQ" dirty="0"/>
          </a:p>
        </p:txBody>
      </p:sp>
    </p:spTree>
    <p:extLst>
      <p:ext uri="{BB962C8B-B14F-4D97-AF65-F5344CB8AC3E}">
        <p14:creationId xmlns:p14="http://schemas.microsoft.com/office/powerpoint/2010/main" val="2826954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mph" presetSubtype="0" fill="hold" grpId="0" nodeType="clickEffect">
                                  <p:stCondLst>
                                    <p:cond delay="0"/>
                                  </p:stCondLst>
                                  <p:childTnLst>
                                    <p:animRot by="21600000">
                                      <p:cBhvr>
                                        <p:cTn id="11" dur="2000" fill="hold"/>
                                        <p:tgtEl>
                                          <p:spTgt spid="3">
                                            <p:bg/>
                                          </p:spTgt>
                                        </p:tgtEl>
                                        <p:attrNameLst>
                                          <p:attrName>r</p:attrName>
                                        </p:attrNameLst>
                                      </p:cBhvr>
                                    </p:animRot>
                                  </p:childTnLst>
                                </p:cTn>
                              </p:par>
                            </p:childTnLst>
                          </p:cTn>
                        </p:par>
                      </p:childTnLst>
                    </p:cTn>
                  </p:par>
                  <p:par>
                    <p:cTn id="12" fill="hold">
                      <p:stCondLst>
                        <p:cond delay="indefinite"/>
                      </p:stCondLst>
                      <p:childTnLst>
                        <p:par>
                          <p:cTn id="13" fill="hold">
                            <p:stCondLst>
                              <p:cond delay="0"/>
                            </p:stCondLst>
                            <p:childTnLst>
                              <p:par>
                                <p:cTn id="14" presetID="8" presetClass="emph" presetSubtype="0" fill="hold" grpId="0" nodeType="clickEffect">
                                  <p:stCondLst>
                                    <p:cond delay="0"/>
                                  </p:stCondLst>
                                  <p:childTnLst>
                                    <p:animRot by="21600000">
                                      <p:cBhvr>
                                        <p:cTn id="15" dur="2000" fill="hold"/>
                                        <p:tgtEl>
                                          <p:spTgt spid="3">
                                            <p:txEl>
                                              <p:pRg st="0" end="0"/>
                                            </p:txEl>
                                          </p:spTgt>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8" presetClass="emph" presetSubtype="0" fill="hold" grpId="0" nodeType="clickEffect">
                                  <p:stCondLst>
                                    <p:cond delay="0"/>
                                  </p:stCondLst>
                                  <p:childTnLst>
                                    <p:animRot by="21600000">
                                      <p:cBhvr>
                                        <p:cTn id="19" dur="2000" fill="hold"/>
                                        <p:tgtEl>
                                          <p:spTgt spid="3">
                                            <p:txEl>
                                              <p:pRg st="1" end="1"/>
                                            </p:txEl>
                                          </p:spTgt>
                                        </p:tgtEl>
                                        <p:attrNameLst>
                                          <p:attrName>r</p:attrName>
                                        </p:attrNameLst>
                                      </p:cBhvr>
                                    </p:animRot>
                                  </p:childTnLst>
                                </p:cTn>
                              </p:par>
                            </p:childTnLst>
                          </p:cTn>
                        </p:par>
                      </p:childTnLst>
                    </p:cTn>
                  </p:par>
                  <p:par>
                    <p:cTn id="20" fill="hold">
                      <p:stCondLst>
                        <p:cond delay="indefinite"/>
                      </p:stCondLst>
                      <p:childTnLst>
                        <p:par>
                          <p:cTn id="21" fill="hold">
                            <p:stCondLst>
                              <p:cond delay="0"/>
                            </p:stCondLst>
                            <p:childTnLst>
                              <p:par>
                                <p:cTn id="22" presetID="8" presetClass="emph" presetSubtype="0" fill="hold" grpId="0" nodeType="clickEffect">
                                  <p:stCondLst>
                                    <p:cond delay="0"/>
                                  </p:stCondLst>
                                  <p:childTnLst>
                                    <p:animRot by="21600000">
                                      <p:cBhvr>
                                        <p:cTn id="23" dur="2000" fill="hold"/>
                                        <p:tgtEl>
                                          <p:spTgt spid="3">
                                            <p:txEl>
                                              <p:pRg st="2" end="2"/>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t>مواصفات الاختبار الجيد </a:t>
            </a:r>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10000"/>
          </a:bodyPr>
          <a:lstStyle/>
          <a:p>
            <a:pPr marL="0" indent="0" algn="justLow">
              <a:lnSpc>
                <a:spcPct val="115000"/>
              </a:lnSpc>
              <a:spcAft>
                <a:spcPts val="1000"/>
              </a:spcAft>
              <a:buNone/>
            </a:pPr>
            <a:r>
              <a:rPr lang="ar-IQ" dirty="0">
                <a:ea typeface="Calibri"/>
                <a:cs typeface="Simplified Arabic"/>
              </a:rPr>
              <a:t>ثالثا : الموضوعية </a:t>
            </a:r>
            <a:endParaRPr lang="en-US" sz="2000" dirty="0">
              <a:ea typeface="Calibri"/>
              <a:cs typeface="Arial"/>
            </a:endParaRPr>
          </a:p>
          <a:p>
            <a:pPr marL="0" indent="0" algn="justLow">
              <a:lnSpc>
                <a:spcPct val="115000"/>
              </a:lnSpc>
              <a:spcAft>
                <a:spcPts val="1000"/>
              </a:spcAft>
              <a:buNone/>
            </a:pPr>
            <a:r>
              <a:rPr lang="ar-IQ" dirty="0">
                <a:ea typeface="Calibri"/>
                <a:cs typeface="Simplified Arabic"/>
              </a:rPr>
              <a:t>      من اهم صفات الاختبار الجيد ان يكون موضوعيا في قياسه للنواحي التي اعد لقياسها ويمكن تحقيق الموضوعية عن طريق فهم الطالب </a:t>
            </a:r>
            <a:r>
              <a:rPr lang="ar-IQ" dirty="0" err="1">
                <a:ea typeface="Calibri"/>
                <a:cs typeface="Simplified Arabic"/>
              </a:rPr>
              <a:t>لاهداف</a:t>
            </a:r>
            <a:r>
              <a:rPr lang="ar-IQ" dirty="0">
                <a:ea typeface="Calibri"/>
                <a:cs typeface="Simplified Arabic"/>
              </a:rPr>
              <a:t> الاختبار والتعليمات فهما جيدا كما يريدها واضع الاختبار ، وان يكون هنالك تفسير واحد </a:t>
            </a:r>
            <a:r>
              <a:rPr lang="ar-IQ" dirty="0" err="1">
                <a:ea typeface="Calibri"/>
                <a:cs typeface="Simplified Arabic"/>
              </a:rPr>
              <a:t>للاسئلة</a:t>
            </a:r>
            <a:r>
              <a:rPr lang="ar-IQ" dirty="0">
                <a:ea typeface="Calibri"/>
                <a:cs typeface="Simplified Arabic"/>
              </a:rPr>
              <a:t> والاجابات المطلوبة وتوفر الظروف المادة كالتهوية والاضاءة وتوفر الظروف النفسية وتجنب القلق ويعتبر الاختبار موضوعيا اذا اعطى الدرجة نفسها بغض النظر عن من يصححه .</a:t>
            </a:r>
            <a:endParaRPr lang="en-US" sz="2000" dirty="0">
              <a:ea typeface="Calibri"/>
              <a:cs typeface="Arial"/>
            </a:endParaRPr>
          </a:p>
          <a:p>
            <a:pPr marL="0" indent="0" algn="justLow">
              <a:lnSpc>
                <a:spcPct val="115000"/>
              </a:lnSpc>
              <a:spcAft>
                <a:spcPts val="1000"/>
              </a:spcAft>
              <a:buNone/>
            </a:pPr>
            <a:r>
              <a:rPr lang="ar-IQ" dirty="0">
                <a:ea typeface="Calibri"/>
                <a:cs typeface="Simplified Arabic"/>
              </a:rPr>
              <a:t>تلك اهم شروط ومواصفات الاختبار الجيد ، وهنالك عدد من الشروط ومنها :  </a:t>
            </a:r>
            <a:endParaRPr lang="en-US" sz="2000" dirty="0">
              <a:ea typeface="Calibri"/>
              <a:cs typeface="Arial"/>
            </a:endParaRPr>
          </a:p>
          <a:p>
            <a:pPr marL="0" indent="0">
              <a:buNone/>
            </a:pPr>
            <a:endParaRPr lang="ar-IQ" dirty="0"/>
          </a:p>
        </p:txBody>
      </p:sp>
    </p:spTree>
    <p:extLst>
      <p:ext uri="{BB962C8B-B14F-4D97-AF65-F5344CB8AC3E}">
        <p14:creationId xmlns:p14="http://schemas.microsoft.com/office/powerpoint/2010/main" val="3249952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6" presetClass="entr" presetSubtype="16"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circle(in)">
                                      <p:cBhvr>
                                        <p:cTn id="11" dur="2000"/>
                                        <p:tgtEl>
                                          <p:spTgt spid="3">
                                            <p:bg/>
                                          </p:spTgt>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circle(in)">
                                      <p:cBhvr>
                                        <p:cTn id="16" dur="2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6" presetClass="entr" presetSubtype="16"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circle(in)">
                                      <p:cBhvr>
                                        <p:cTn id="21" dur="2000"/>
                                        <p:tgtEl>
                                          <p:spTgt spid="3">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6" presetClass="entr" presetSubtype="16" fill="hold" grpId="0"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circle(in)">
                                      <p:cBhvr>
                                        <p:cTn id="26"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t>مواصفات الاختبار الجيد </a:t>
            </a:r>
          </a:p>
        </p:txBody>
      </p:sp>
      <p:sp>
        <p:nvSpPr>
          <p:cNvPr id="3" name="عنصر نائب للمحتوى 2"/>
          <p:cNvSpPr>
            <a:spLocks noGrp="1"/>
          </p:cNvSpPr>
          <p:nvPr>
            <p:ph idx="1"/>
          </p:nvPr>
        </p:nvSpPr>
        <p:spPr>
          <a:xfrm>
            <a:off x="457200" y="1412776"/>
            <a:ext cx="8229600" cy="5040560"/>
          </a:xfrm>
        </p:spPr>
        <p:style>
          <a:lnRef idx="1">
            <a:schemeClr val="accent2"/>
          </a:lnRef>
          <a:fillRef idx="2">
            <a:schemeClr val="accent2"/>
          </a:fillRef>
          <a:effectRef idx="1">
            <a:schemeClr val="accent2"/>
          </a:effectRef>
          <a:fontRef idx="minor">
            <a:schemeClr val="dk1"/>
          </a:fontRef>
        </p:style>
        <p:txBody>
          <a:bodyPr>
            <a:normAutofit/>
          </a:bodyPr>
          <a:lstStyle/>
          <a:p>
            <a:pPr lvl="0" algn="justLow">
              <a:lnSpc>
                <a:spcPct val="120000"/>
              </a:lnSpc>
              <a:spcAft>
                <a:spcPts val="1000"/>
              </a:spcAft>
              <a:buFont typeface="Simplified Arabic"/>
              <a:buChar char="-"/>
            </a:pPr>
            <a:r>
              <a:rPr lang="ar-IQ" dirty="0">
                <a:ea typeface="Calibri"/>
                <a:cs typeface="Simplified Arabic"/>
              </a:rPr>
              <a:t>سهولة التطبيق التصحيح واستخلاص النتائج . </a:t>
            </a:r>
            <a:endParaRPr lang="en-US" sz="2000" dirty="0">
              <a:ea typeface="Calibri"/>
              <a:cs typeface="Arial"/>
            </a:endParaRPr>
          </a:p>
          <a:p>
            <a:pPr lvl="0" algn="justLow">
              <a:lnSpc>
                <a:spcPct val="120000"/>
              </a:lnSpc>
              <a:spcAft>
                <a:spcPts val="1000"/>
              </a:spcAft>
              <a:buFont typeface="Simplified Arabic"/>
              <a:buChar char="-"/>
            </a:pPr>
            <a:r>
              <a:rPr lang="ar-IQ" dirty="0" smtClean="0">
                <a:ea typeface="Calibri"/>
                <a:cs typeface="Simplified Arabic"/>
              </a:rPr>
              <a:t>معامل </a:t>
            </a:r>
            <a:r>
              <a:rPr lang="ar-IQ" dirty="0">
                <a:ea typeface="Calibri"/>
                <a:cs typeface="Simplified Arabic"/>
              </a:rPr>
              <a:t>السهولة ، ويحسب بالمعادلة الاتية : </a:t>
            </a:r>
            <a:endParaRPr lang="en-US" sz="2000" dirty="0">
              <a:ea typeface="Calibri"/>
              <a:cs typeface="Arial"/>
            </a:endParaRPr>
          </a:p>
          <a:p>
            <a:pPr marL="0" indent="0" algn="justLow">
              <a:lnSpc>
                <a:spcPct val="120000"/>
              </a:lnSpc>
              <a:spcAft>
                <a:spcPts val="1000"/>
              </a:spcAft>
              <a:buNone/>
            </a:pPr>
            <a:r>
              <a:rPr lang="ar-IQ" dirty="0">
                <a:ea typeface="Calibri"/>
                <a:cs typeface="Simplified Arabic"/>
              </a:rPr>
              <a:t>                     عدد الذين كانت اجاباتهم صحيحة </a:t>
            </a:r>
            <a:endParaRPr lang="en-US" sz="2000" dirty="0">
              <a:ea typeface="Calibri"/>
              <a:cs typeface="Arial"/>
            </a:endParaRPr>
          </a:p>
          <a:p>
            <a:pPr marL="0" indent="0" algn="justLow">
              <a:lnSpc>
                <a:spcPct val="120000"/>
              </a:lnSpc>
              <a:spcAft>
                <a:spcPts val="1000"/>
              </a:spcAft>
              <a:buNone/>
            </a:pPr>
            <a:r>
              <a:rPr lang="ar-IQ" dirty="0">
                <a:ea typeface="Calibri"/>
                <a:cs typeface="Simplified Arabic"/>
              </a:rPr>
              <a:t>معامل السهولة = 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  </a:t>
            </a:r>
            <a:endParaRPr lang="en-US" sz="2000" dirty="0">
              <a:ea typeface="Calibri"/>
              <a:cs typeface="Arial"/>
            </a:endParaRPr>
          </a:p>
          <a:p>
            <a:pPr marL="0" indent="0" algn="justLow">
              <a:lnSpc>
                <a:spcPct val="120000"/>
              </a:lnSpc>
              <a:spcAft>
                <a:spcPts val="1000"/>
              </a:spcAft>
              <a:buNone/>
            </a:pPr>
            <a:r>
              <a:rPr lang="ar-IQ" dirty="0">
                <a:ea typeface="Calibri"/>
                <a:cs typeface="Simplified Arabic"/>
              </a:rPr>
              <a:t>                     عدد الذين حاولوا الاجابة </a:t>
            </a:r>
            <a:endParaRPr lang="en-US" sz="2000" dirty="0">
              <a:ea typeface="Calibri"/>
              <a:cs typeface="Arial"/>
            </a:endParaRPr>
          </a:p>
          <a:p>
            <a:pPr lvl="0" algn="justLow">
              <a:lnSpc>
                <a:spcPct val="120000"/>
              </a:lnSpc>
              <a:spcAft>
                <a:spcPts val="1000"/>
              </a:spcAft>
              <a:buFont typeface="Simplified Arabic"/>
              <a:buChar char="-"/>
            </a:pPr>
            <a:r>
              <a:rPr lang="ar-IQ" dirty="0">
                <a:ea typeface="Calibri"/>
                <a:cs typeface="Simplified Arabic"/>
              </a:rPr>
              <a:t>معامل الصعوبة ، ويحسب بالمعادلة الاتية </a:t>
            </a:r>
            <a:endParaRPr lang="en-US" sz="2000" dirty="0">
              <a:ea typeface="Calibri"/>
              <a:cs typeface="Arial"/>
            </a:endParaRPr>
          </a:p>
          <a:p>
            <a:pPr marL="0" indent="0">
              <a:buNone/>
            </a:pPr>
            <a:endParaRPr lang="ar-IQ" dirty="0"/>
          </a:p>
        </p:txBody>
      </p:sp>
    </p:spTree>
    <p:extLst>
      <p:ext uri="{BB962C8B-B14F-4D97-AF65-F5344CB8AC3E}">
        <p14:creationId xmlns:p14="http://schemas.microsoft.com/office/powerpoint/2010/main" val="1345771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2"/>
                                        </p:tgtEl>
                                        <p:attrNameLst>
                                          <p:attrName>style.color</p:attrName>
                                        </p:attrNameLst>
                                      </p:cBhvr>
                                      <p:to>
                                        <a:schemeClr val="accent2"/>
                                      </p:to>
                                    </p:animClr>
                                    <p:animClr clrSpc="rgb" dir="cw">
                                      <p:cBhvr>
                                        <p:cTn id="7" dur="500" fill="hold"/>
                                        <p:tgtEl>
                                          <p:spTgt spid="2"/>
                                        </p:tgtEl>
                                        <p:attrNameLst>
                                          <p:attrName>fillcolor</p:attrName>
                                        </p:attrNameLst>
                                      </p:cBhvr>
                                      <p:to>
                                        <a:schemeClr val="accent2"/>
                                      </p:to>
                                    </p:animClr>
                                    <p:set>
                                      <p:cBhvr>
                                        <p:cTn id="8" dur="500" fill="hold"/>
                                        <p:tgtEl>
                                          <p:spTgt spid="2"/>
                                        </p:tgtEl>
                                        <p:attrNameLst>
                                          <p:attrName>fill.type</p:attrName>
                                        </p:attrNameLst>
                                      </p:cBhvr>
                                      <p:to>
                                        <p:strVal val="solid"/>
                                      </p:to>
                                    </p:set>
                                    <p:set>
                                      <p:cBhvr>
                                        <p:cTn id="9" dur="500" fill="hold"/>
                                        <p:tgtEl>
                                          <p:spTgt spid="2"/>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34" presetClass="emph" presetSubtype="0" fill="hold" grpId="0" nodeType="clickEffect">
                                  <p:stCondLst>
                                    <p:cond delay="0"/>
                                  </p:stCondLst>
                                  <p:iterate type="lt">
                                    <p:tmPct val="10000"/>
                                  </p:iterate>
                                  <p:childTnLst>
                                    <p:animMotion origin="layout" path="M 0.0 0.0 L 0.0 -0.07213" pathEditMode="relative" ptsTypes="">
                                      <p:cBhvr>
                                        <p:cTn id="13" dur="250" accel="50000" decel="50000" autoRev="1" fill="hold">
                                          <p:stCondLst>
                                            <p:cond delay="0"/>
                                          </p:stCondLst>
                                        </p:cTn>
                                        <p:tgtEl>
                                          <p:spTgt spid="3">
                                            <p:bg/>
                                          </p:spTgt>
                                        </p:tgtEl>
                                        <p:attrNameLst>
                                          <p:attrName>ppt_x</p:attrName>
                                          <p:attrName>ppt_y</p:attrName>
                                        </p:attrNameLst>
                                      </p:cBhvr>
                                    </p:animMotion>
                                    <p:animRot by="1500000">
                                      <p:cBhvr>
                                        <p:cTn id="14" dur="125" fill="hold">
                                          <p:stCondLst>
                                            <p:cond delay="0"/>
                                          </p:stCondLst>
                                        </p:cTn>
                                        <p:tgtEl>
                                          <p:spTgt spid="3">
                                            <p:bg/>
                                          </p:spTgt>
                                        </p:tgtEl>
                                        <p:attrNameLst>
                                          <p:attrName>r</p:attrName>
                                        </p:attrNameLst>
                                      </p:cBhvr>
                                    </p:animRot>
                                    <p:animRot by="-1500000">
                                      <p:cBhvr>
                                        <p:cTn id="15" dur="125" fill="hold">
                                          <p:stCondLst>
                                            <p:cond delay="125"/>
                                          </p:stCondLst>
                                        </p:cTn>
                                        <p:tgtEl>
                                          <p:spTgt spid="3">
                                            <p:bg/>
                                          </p:spTgt>
                                        </p:tgtEl>
                                        <p:attrNameLst>
                                          <p:attrName>r</p:attrName>
                                        </p:attrNameLst>
                                      </p:cBhvr>
                                    </p:animRot>
                                    <p:animRot by="-1500000">
                                      <p:cBhvr>
                                        <p:cTn id="16" dur="125" fill="hold">
                                          <p:stCondLst>
                                            <p:cond delay="250"/>
                                          </p:stCondLst>
                                        </p:cTn>
                                        <p:tgtEl>
                                          <p:spTgt spid="3">
                                            <p:bg/>
                                          </p:spTgt>
                                        </p:tgtEl>
                                        <p:attrNameLst>
                                          <p:attrName>r</p:attrName>
                                        </p:attrNameLst>
                                      </p:cBhvr>
                                    </p:animRot>
                                    <p:animRot by="1500000">
                                      <p:cBhvr>
                                        <p:cTn id="17" dur="125" fill="hold">
                                          <p:stCondLst>
                                            <p:cond delay="375"/>
                                          </p:stCondLst>
                                        </p:cTn>
                                        <p:tgtEl>
                                          <p:spTgt spid="3">
                                            <p:bg/>
                                          </p:spTgt>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34" presetClass="emph" presetSubtype="0" fill="hold" grpId="0" nodeType="clickEffect">
                                  <p:stCondLst>
                                    <p:cond delay="0"/>
                                  </p:stCondLst>
                                  <p:iterate type="lt">
                                    <p:tmPct val="10000"/>
                                  </p:iterate>
                                  <p:childTnLst>
                                    <p:animMotion origin="layout" path="M 0.0 0.0 L 0.0 -0.07213" pathEditMode="relative" ptsTypes="">
                                      <p:cBhvr>
                                        <p:cTn id="21" dur="250" accel="50000" decel="50000" autoRev="1" fill="hold">
                                          <p:stCondLst>
                                            <p:cond delay="0"/>
                                          </p:stCondLst>
                                        </p:cTn>
                                        <p:tgtEl>
                                          <p:spTgt spid="3">
                                            <p:txEl>
                                              <p:pRg st="0" end="0"/>
                                            </p:txEl>
                                          </p:spTgt>
                                        </p:tgtEl>
                                        <p:attrNameLst>
                                          <p:attrName>ppt_x</p:attrName>
                                          <p:attrName>ppt_y</p:attrName>
                                        </p:attrNameLst>
                                      </p:cBhvr>
                                    </p:animMotion>
                                    <p:animRot by="1500000">
                                      <p:cBhvr>
                                        <p:cTn id="22" dur="125" fill="hold">
                                          <p:stCondLst>
                                            <p:cond delay="0"/>
                                          </p:stCondLst>
                                        </p:cTn>
                                        <p:tgtEl>
                                          <p:spTgt spid="3">
                                            <p:txEl>
                                              <p:pRg st="0" end="0"/>
                                            </p:txEl>
                                          </p:spTgt>
                                        </p:tgtEl>
                                        <p:attrNameLst>
                                          <p:attrName>r</p:attrName>
                                        </p:attrNameLst>
                                      </p:cBhvr>
                                    </p:animRot>
                                    <p:animRot by="-1500000">
                                      <p:cBhvr>
                                        <p:cTn id="23" dur="125" fill="hold">
                                          <p:stCondLst>
                                            <p:cond delay="125"/>
                                          </p:stCondLst>
                                        </p:cTn>
                                        <p:tgtEl>
                                          <p:spTgt spid="3">
                                            <p:txEl>
                                              <p:pRg st="0" end="0"/>
                                            </p:txEl>
                                          </p:spTgt>
                                        </p:tgtEl>
                                        <p:attrNameLst>
                                          <p:attrName>r</p:attrName>
                                        </p:attrNameLst>
                                      </p:cBhvr>
                                    </p:animRot>
                                    <p:animRot by="-1500000">
                                      <p:cBhvr>
                                        <p:cTn id="24" dur="125" fill="hold">
                                          <p:stCondLst>
                                            <p:cond delay="250"/>
                                          </p:stCondLst>
                                        </p:cTn>
                                        <p:tgtEl>
                                          <p:spTgt spid="3">
                                            <p:txEl>
                                              <p:pRg st="0" end="0"/>
                                            </p:txEl>
                                          </p:spTgt>
                                        </p:tgtEl>
                                        <p:attrNameLst>
                                          <p:attrName>r</p:attrName>
                                        </p:attrNameLst>
                                      </p:cBhvr>
                                    </p:animRot>
                                    <p:animRot by="1500000">
                                      <p:cBhvr>
                                        <p:cTn id="25" dur="125" fill="hold">
                                          <p:stCondLst>
                                            <p:cond delay="375"/>
                                          </p:stCondLst>
                                        </p:cTn>
                                        <p:tgtEl>
                                          <p:spTgt spid="3">
                                            <p:txEl>
                                              <p:pRg st="0" end="0"/>
                                            </p:txEl>
                                          </p:spTgt>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34" presetClass="emph" presetSubtype="0" fill="hold" grpId="0" nodeType="clickEffect">
                                  <p:stCondLst>
                                    <p:cond delay="0"/>
                                  </p:stCondLst>
                                  <p:iterate type="lt">
                                    <p:tmPct val="10000"/>
                                  </p:iterate>
                                  <p:childTnLst>
                                    <p:animMotion origin="layout" path="M 0.0 0.0 L 0.0 -0.07213" pathEditMode="relative" ptsTypes="">
                                      <p:cBhvr>
                                        <p:cTn id="29" dur="250" accel="50000" decel="50000" autoRev="1" fill="hold">
                                          <p:stCondLst>
                                            <p:cond delay="0"/>
                                          </p:stCondLst>
                                        </p:cTn>
                                        <p:tgtEl>
                                          <p:spTgt spid="3">
                                            <p:txEl>
                                              <p:pRg st="1" end="1"/>
                                            </p:txEl>
                                          </p:spTgt>
                                        </p:tgtEl>
                                        <p:attrNameLst>
                                          <p:attrName>ppt_x</p:attrName>
                                          <p:attrName>ppt_y</p:attrName>
                                        </p:attrNameLst>
                                      </p:cBhvr>
                                    </p:animMotion>
                                    <p:animRot by="1500000">
                                      <p:cBhvr>
                                        <p:cTn id="30" dur="125" fill="hold">
                                          <p:stCondLst>
                                            <p:cond delay="0"/>
                                          </p:stCondLst>
                                        </p:cTn>
                                        <p:tgtEl>
                                          <p:spTgt spid="3">
                                            <p:txEl>
                                              <p:pRg st="1" end="1"/>
                                            </p:txEl>
                                          </p:spTgt>
                                        </p:tgtEl>
                                        <p:attrNameLst>
                                          <p:attrName>r</p:attrName>
                                        </p:attrNameLst>
                                      </p:cBhvr>
                                    </p:animRot>
                                    <p:animRot by="-1500000">
                                      <p:cBhvr>
                                        <p:cTn id="31" dur="125" fill="hold">
                                          <p:stCondLst>
                                            <p:cond delay="125"/>
                                          </p:stCondLst>
                                        </p:cTn>
                                        <p:tgtEl>
                                          <p:spTgt spid="3">
                                            <p:txEl>
                                              <p:pRg st="1" end="1"/>
                                            </p:txEl>
                                          </p:spTgt>
                                        </p:tgtEl>
                                        <p:attrNameLst>
                                          <p:attrName>r</p:attrName>
                                        </p:attrNameLst>
                                      </p:cBhvr>
                                    </p:animRot>
                                    <p:animRot by="-1500000">
                                      <p:cBhvr>
                                        <p:cTn id="32" dur="125" fill="hold">
                                          <p:stCondLst>
                                            <p:cond delay="250"/>
                                          </p:stCondLst>
                                        </p:cTn>
                                        <p:tgtEl>
                                          <p:spTgt spid="3">
                                            <p:txEl>
                                              <p:pRg st="1" end="1"/>
                                            </p:txEl>
                                          </p:spTgt>
                                        </p:tgtEl>
                                        <p:attrNameLst>
                                          <p:attrName>r</p:attrName>
                                        </p:attrNameLst>
                                      </p:cBhvr>
                                    </p:animRot>
                                    <p:animRot by="1500000">
                                      <p:cBhvr>
                                        <p:cTn id="33" dur="125" fill="hold">
                                          <p:stCondLst>
                                            <p:cond delay="375"/>
                                          </p:stCondLst>
                                        </p:cTn>
                                        <p:tgtEl>
                                          <p:spTgt spid="3">
                                            <p:txEl>
                                              <p:pRg st="1" end="1"/>
                                            </p:txEl>
                                          </p:spTgt>
                                        </p:tgtEl>
                                        <p:attrNameLst>
                                          <p:attrName>r</p:attrName>
                                        </p:attrNameLst>
                                      </p:cBhvr>
                                    </p:animRot>
                                  </p:childTnLst>
                                </p:cTn>
                              </p:par>
                            </p:childTnLst>
                          </p:cTn>
                        </p:par>
                      </p:childTnLst>
                    </p:cTn>
                  </p:par>
                  <p:par>
                    <p:cTn id="34" fill="hold">
                      <p:stCondLst>
                        <p:cond delay="indefinite"/>
                      </p:stCondLst>
                      <p:childTnLst>
                        <p:par>
                          <p:cTn id="35" fill="hold">
                            <p:stCondLst>
                              <p:cond delay="0"/>
                            </p:stCondLst>
                            <p:childTnLst>
                              <p:par>
                                <p:cTn id="36" presetID="34" presetClass="emph" presetSubtype="0" fill="hold" grpId="0" nodeType="clickEffect">
                                  <p:stCondLst>
                                    <p:cond delay="0"/>
                                  </p:stCondLst>
                                  <p:iterate type="lt">
                                    <p:tmPct val="10000"/>
                                  </p:iterate>
                                  <p:childTnLst>
                                    <p:animMotion origin="layout" path="M 0.0 0.0 L 0.0 -0.07213" pathEditMode="relative" ptsTypes="">
                                      <p:cBhvr>
                                        <p:cTn id="37" dur="250" accel="50000" decel="50000" autoRev="1" fill="hold">
                                          <p:stCondLst>
                                            <p:cond delay="0"/>
                                          </p:stCondLst>
                                        </p:cTn>
                                        <p:tgtEl>
                                          <p:spTgt spid="3">
                                            <p:txEl>
                                              <p:pRg st="2" end="2"/>
                                            </p:txEl>
                                          </p:spTgt>
                                        </p:tgtEl>
                                        <p:attrNameLst>
                                          <p:attrName>ppt_x</p:attrName>
                                          <p:attrName>ppt_y</p:attrName>
                                        </p:attrNameLst>
                                      </p:cBhvr>
                                    </p:animMotion>
                                    <p:animRot by="1500000">
                                      <p:cBhvr>
                                        <p:cTn id="38" dur="125" fill="hold">
                                          <p:stCondLst>
                                            <p:cond delay="0"/>
                                          </p:stCondLst>
                                        </p:cTn>
                                        <p:tgtEl>
                                          <p:spTgt spid="3">
                                            <p:txEl>
                                              <p:pRg st="2" end="2"/>
                                            </p:txEl>
                                          </p:spTgt>
                                        </p:tgtEl>
                                        <p:attrNameLst>
                                          <p:attrName>r</p:attrName>
                                        </p:attrNameLst>
                                      </p:cBhvr>
                                    </p:animRot>
                                    <p:animRot by="-1500000">
                                      <p:cBhvr>
                                        <p:cTn id="39" dur="125" fill="hold">
                                          <p:stCondLst>
                                            <p:cond delay="125"/>
                                          </p:stCondLst>
                                        </p:cTn>
                                        <p:tgtEl>
                                          <p:spTgt spid="3">
                                            <p:txEl>
                                              <p:pRg st="2" end="2"/>
                                            </p:txEl>
                                          </p:spTgt>
                                        </p:tgtEl>
                                        <p:attrNameLst>
                                          <p:attrName>r</p:attrName>
                                        </p:attrNameLst>
                                      </p:cBhvr>
                                    </p:animRot>
                                    <p:animRot by="-1500000">
                                      <p:cBhvr>
                                        <p:cTn id="40" dur="125" fill="hold">
                                          <p:stCondLst>
                                            <p:cond delay="250"/>
                                          </p:stCondLst>
                                        </p:cTn>
                                        <p:tgtEl>
                                          <p:spTgt spid="3">
                                            <p:txEl>
                                              <p:pRg st="2" end="2"/>
                                            </p:txEl>
                                          </p:spTgt>
                                        </p:tgtEl>
                                        <p:attrNameLst>
                                          <p:attrName>r</p:attrName>
                                        </p:attrNameLst>
                                      </p:cBhvr>
                                    </p:animRot>
                                    <p:animRot by="1500000">
                                      <p:cBhvr>
                                        <p:cTn id="41" dur="125" fill="hold">
                                          <p:stCondLst>
                                            <p:cond delay="375"/>
                                          </p:stCondLst>
                                        </p:cTn>
                                        <p:tgtEl>
                                          <p:spTgt spid="3">
                                            <p:txEl>
                                              <p:pRg st="2" end="2"/>
                                            </p:txEl>
                                          </p:spTgt>
                                        </p:tgtEl>
                                        <p:attrNameLst>
                                          <p:attrName>r</p:attrName>
                                        </p:attrNameLst>
                                      </p:cBhvr>
                                    </p:animRot>
                                  </p:childTnLst>
                                </p:cTn>
                              </p:par>
                            </p:childTnLst>
                          </p:cTn>
                        </p:par>
                      </p:childTnLst>
                    </p:cTn>
                  </p:par>
                  <p:par>
                    <p:cTn id="42" fill="hold">
                      <p:stCondLst>
                        <p:cond delay="indefinite"/>
                      </p:stCondLst>
                      <p:childTnLst>
                        <p:par>
                          <p:cTn id="43" fill="hold">
                            <p:stCondLst>
                              <p:cond delay="0"/>
                            </p:stCondLst>
                            <p:childTnLst>
                              <p:par>
                                <p:cTn id="44" presetID="34" presetClass="emph" presetSubtype="0" fill="hold" grpId="0" nodeType="clickEffect">
                                  <p:stCondLst>
                                    <p:cond delay="0"/>
                                  </p:stCondLst>
                                  <p:iterate type="lt">
                                    <p:tmPct val="10000"/>
                                  </p:iterate>
                                  <p:childTnLst>
                                    <p:animMotion origin="layout" path="M 0.0 0.0 L 0.0 -0.07213" pathEditMode="relative" ptsTypes="">
                                      <p:cBhvr>
                                        <p:cTn id="45" dur="250" accel="50000" decel="50000" autoRev="1" fill="hold">
                                          <p:stCondLst>
                                            <p:cond delay="0"/>
                                          </p:stCondLst>
                                        </p:cTn>
                                        <p:tgtEl>
                                          <p:spTgt spid="3">
                                            <p:txEl>
                                              <p:pRg st="3" end="3"/>
                                            </p:txEl>
                                          </p:spTgt>
                                        </p:tgtEl>
                                        <p:attrNameLst>
                                          <p:attrName>ppt_x</p:attrName>
                                          <p:attrName>ppt_y</p:attrName>
                                        </p:attrNameLst>
                                      </p:cBhvr>
                                    </p:animMotion>
                                    <p:animRot by="1500000">
                                      <p:cBhvr>
                                        <p:cTn id="46" dur="125" fill="hold">
                                          <p:stCondLst>
                                            <p:cond delay="0"/>
                                          </p:stCondLst>
                                        </p:cTn>
                                        <p:tgtEl>
                                          <p:spTgt spid="3">
                                            <p:txEl>
                                              <p:pRg st="3" end="3"/>
                                            </p:txEl>
                                          </p:spTgt>
                                        </p:tgtEl>
                                        <p:attrNameLst>
                                          <p:attrName>r</p:attrName>
                                        </p:attrNameLst>
                                      </p:cBhvr>
                                    </p:animRot>
                                    <p:animRot by="-1500000">
                                      <p:cBhvr>
                                        <p:cTn id="47" dur="125" fill="hold">
                                          <p:stCondLst>
                                            <p:cond delay="125"/>
                                          </p:stCondLst>
                                        </p:cTn>
                                        <p:tgtEl>
                                          <p:spTgt spid="3">
                                            <p:txEl>
                                              <p:pRg st="3" end="3"/>
                                            </p:txEl>
                                          </p:spTgt>
                                        </p:tgtEl>
                                        <p:attrNameLst>
                                          <p:attrName>r</p:attrName>
                                        </p:attrNameLst>
                                      </p:cBhvr>
                                    </p:animRot>
                                    <p:animRot by="-1500000">
                                      <p:cBhvr>
                                        <p:cTn id="48" dur="125" fill="hold">
                                          <p:stCondLst>
                                            <p:cond delay="250"/>
                                          </p:stCondLst>
                                        </p:cTn>
                                        <p:tgtEl>
                                          <p:spTgt spid="3">
                                            <p:txEl>
                                              <p:pRg st="3" end="3"/>
                                            </p:txEl>
                                          </p:spTgt>
                                        </p:tgtEl>
                                        <p:attrNameLst>
                                          <p:attrName>r</p:attrName>
                                        </p:attrNameLst>
                                      </p:cBhvr>
                                    </p:animRot>
                                    <p:animRot by="1500000">
                                      <p:cBhvr>
                                        <p:cTn id="49" dur="125" fill="hold">
                                          <p:stCondLst>
                                            <p:cond delay="375"/>
                                          </p:stCondLst>
                                        </p:cTn>
                                        <p:tgtEl>
                                          <p:spTgt spid="3">
                                            <p:txEl>
                                              <p:pRg st="3" end="3"/>
                                            </p:txEl>
                                          </p:spTgt>
                                        </p:tgtEl>
                                        <p:attrNameLst>
                                          <p:attrName>r</p:attrName>
                                        </p:attrNameLst>
                                      </p:cBhvr>
                                    </p:animRot>
                                  </p:childTnLst>
                                </p:cTn>
                              </p:par>
                            </p:childTnLst>
                          </p:cTn>
                        </p:par>
                      </p:childTnLst>
                    </p:cTn>
                  </p:par>
                  <p:par>
                    <p:cTn id="50" fill="hold">
                      <p:stCondLst>
                        <p:cond delay="indefinite"/>
                      </p:stCondLst>
                      <p:childTnLst>
                        <p:par>
                          <p:cTn id="51" fill="hold">
                            <p:stCondLst>
                              <p:cond delay="0"/>
                            </p:stCondLst>
                            <p:childTnLst>
                              <p:par>
                                <p:cTn id="52" presetID="34" presetClass="emph" presetSubtype="0" fill="hold" grpId="0" nodeType="clickEffect">
                                  <p:stCondLst>
                                    <p:cond delay="0"/>
                                  </p:stCondLst>
                                  <p:iterate type="lt">
                                    <p:tmPct val="10000"/>
                                  </p:iterate>
                                  <p:childTnLst>
                                    <p:animMotion origin="layout" path="M 0.0 0.0 L 0.0 -0.07213" pathEditMode="relative" ptsTypes="">
                                      <p:cBhvr>
                                        <p:cTn id="53" dur="250" accel="50000" decel="50000" autoRev="1" fill="hold">
                                          <p:stCondLst>
                                            <p:cond delay="0"/>
                                          </p:stCondLst>
                                        </p:cTn>
                                        <p:tgtEl>
                                          <p:spTgt spid="3">
                                            <p:txEl>
                                              <p:pRg st="4" end="4"/>
                                            </p:txEl>
                                          </p:spTgt>
                                        </p:tgtEl>
                                        <p:attrNameLst>
                                          <p:attrName>ppt_x</p:attrName>
                                          <p:attrName>ppt_y</p:attrName>
                                        </p:attrNameLst>
                                      </p:cBhvr>
                                    </p:animMotion>
                                    <p:animRot by="1500000">
                                      <p:cBhvr>
                                        <p:cTn id="54" dur="125" fill="hold">
                                          <p:stCondLst>
                                            <p:cond delay="0"/>
                                          </p:stCondLst>
                                        </p:cTn>
                                        <p:tgtEl>
                                          <p:spTgt spid="3">
                                            <p:txEl>
                                              <p:pRg st="4" end="4"/>
                                            </p:txEl>
                                          </p:spTgt>
                                        </p:tgtEl>
                                        <p:attrNameLst>
                                          <p:attrName>r</p:attrName>
                                        </p:attrNameLst>
                                      </p:cBhvr>
                                    </p:animRot>
                                    <p:animRot by="-1500000">
                                      <p:cBhvr>
                                        <p:cTn id="55" dur="125" fill="hold">
                                          <p:stCondLst>
                                            <p:cond delay="125"/>
                                          </p:stCondLst>
                                        </p:cTn>
                                        <p:tgtEl>
                                          <p:spTgt spid="3">
                                            <p:txEl>
                                              <p:pRg st="4" end="4"/>
                                            </p:txEl>
                                          </p:spTgt>
                                        </p:tgtEl>
                                        <p:attrNameLst>
                                          <p:attrName>r</p:attrName>
                                        </p:attrNameLst>
                                      </p:cBhvr>
                                    </p:animRot>
                                    <p:animRot by="-1500000">
                                      <p:cBhvr>
                                        <p:cTn id="56" dur="125" fill="hold">
                                          <p:stCondLst>
                                            <p:cond delay="250"/>
                                          </p:stCondLst>
                                        </p:cTn>
                                        <p:tgtEl>
                                          <p:spTgt spid="3">
                                            <p:txEl>
                                              <p:pRg st="4" end="4"/>
                                            </p:txEl>
                                          </p:spTgt>
                                        </p:tgtEl>
                                        <p:attrNameLst>
                                          <p:attrName>r</p:attrName>
                                        </p:attrNameLst>
                                      </p:cBhvr>
                                    </p:animRot>
                                    <p:animRot by="1500000">
                                      <p:cBhvr>
                                        <p:cTn id="57" dur="125" fill="hold">
                                          <p:stCondLst>
                                            <p:cond delay="375"/>
                                          </p:stCondLst>
                                        </p:cTn>
                                        <p:tgtEl>
                                          <p:spTgt spid="3">
                                            <p:txEl>
                                              <p:pRg st="4" end="4"/>
                                            </p:txEl>
                                          </p:spTgt>
                                        </p:tgtEl>
                                        <p:attrNameLst>
                                          <p:attrName>r</p:attrName>
                                        </p:attrNameLst>
                                      </p:cBhvr>
                                    </p:animRot>
                                  </p:childTnLst>
                                </p:cTn>
                              </p:par>
                            </p:childTnLst>
                          </p:cTn>
                        </p:par>
                      </p:childTnLst>
                    </p:cTn>
                  </p:par>
                  <p:par>
                    <p:cTn id="58" fill="hold">
                      <p:stCondLst>
                        <p:cond delay="indefinite"/>
                      </p:stCondLst>
                      <p:childTnLst>
                        <p:par>
                          <p:cTn id="59" fill="hold">
                            <p:stCondLst>
                              <p:cond delay="0"/>
                            </p:stCondLst>
                            <p:childTnLst>
                              <p:par>
                                <p:cTn id="60" presetID="34" presetClass="emph" presetSubtype="0" fill="hold" grpId="0" nodeType="clickEffect">
                                  <p:stCondLst>
                                    <p:cond delay="0"/>
                                  </p:stCondLst>
                                  <p:iterate type="lt">
                                    <p:tmPct val="10000"/>
                                  </p:iterate>
                                  <p:childTnLst>
                                    <p:animMotion origin="layout" path="M 0.0 0.0 L 0.0 -0.07213" pathEditMode="relative" ptsTypes="">
                                      <p:cBhvr>
                                        <p:cTn id="61" dur="250" accel="50000" decel="50000" autoRev="1" fill="hold">
                                          <p:stCondLst>
                                            <p:cond delay="0"/>
                                          </p:stCondLst>
                                        </p:cTn>
                                        <p:tgtEl>
                                          <p:spTgt spid="3">
                                            <p:txEl>
                                              <p:pRg st="5" end="5"/>
                                            </p:txEl>
                                          </p:spTgt>
                                        </p:tgtEl>
                                        <p:attrNameLst>
                                          <p:attrName>ppt_x</p:attrName>
                                          <p:attrName>ppt_y</p:attrName>
                                        </p:attrNameLst>
                                      </p:cBhvr>
                                    </p:animMotion>
                                    <p:animRot by="1500000">
                                      <p:cBhvr>
                                        <p:cTn id="62" dur="125" fill="hold">
                                          <p:stCondLst>
                                            <p:cond delay="0"/>
                                          </p:stCondLst>
                                        </p:cTn>
                                        <p:tgtEl>
                                          <p:spTgt spid="3">
                                            <p:txEl>
                                              <p:pRg st="5" end="5"/>
                                            </p:txEl>
                                          </p:spTgt>
                                        </p:tgtEl>
                                        <p:attrNameLst>
                                          <p:attrName>r</p:attrName>
                                        </p:attrNameLst>
                                      </p:cBhvr>
                                    </p:animRot>
                                    <p:animRot by="-1500000">
                                      <p:cBhvr>
                                        <p:cTn id="63" dur="125" fill="hold">
                                          <p:stCondLst>
                                            <p:cond delay="125"/>
                                          </p:stCondLst>
                                        </p:cTn>
                                        <p:tgtEl>
                                          <p:spTgt spid="3">
                                            <p:txEl>
                                              <p:pRg st="5" end="5"/>
                                            </p:txEl>
                                          </p:spTgt>
                                        </p:tgtEl>
                                        <p:attrNameLst>
                                          <p:attrName>r</p:attrName>
                                        </p:attrNameLst>
                                      </p:cBhvr>
                                    </p:animRot>
                                    <p:animRot by="-1500000">
                                      <p:cBhvr>
                                        <p:cTn id="64" dur="125" fill="hold">
                                          <p:stCondLst>
                                            <p:cond delay="250"/>
                                          </p:stCondLst>
                                        </p:cTn>
                                        <p:tgtEl>
                                          <p:spTgt spid="3">
                                            <p:txEl>
                                              <p:pRg st="5" end="5"/>
                                            </p:txEl>
                                          </p:spTgt>
                                        </p:tgtEl>
                                        <p:attrNameLst>
                                          <p:attrName>r</p:attrName>
                                        </p:attrNameLst>
                                      </p:cBhvr>
                                    </p:animRot>
                                    <p:animRot by="1500000">
                                      <p:cBhvr>
                                        <p:cTn id="65" dur="125" fill="hold">
                                          <p:stCondLst>
                                            <p:cond delay="375"/>
                                          </p:stCondLst>
                                        </p:cTn>
                                        <p:tgtEl>
                                          <p:spTgt spid="3">
                                            <p:txEl>
                                              <p:pRg st="5" end="5"/>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t>مواصفات الاختبار الجيد </a:t>
            </a:r>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marL="0" lvl="0" indent="0" algn="justLow">
              <a:lnSpc>
                <a:spcPct val="120000"/>
              </a:lnSpc>
              <a:spcAft>
                <a:spcPts val="1000"/>
              </a:spcAft>
              <a:buNone/>
            </a:pPr>
            <a:r>
              <a:rPr lang="ar-IQ" sz="2400" dirty="0">
                <a:solidFill>
                  <a:prstClr val="black"/>
                </a:solidFill>
                <a:ea typeface="Calibri"/>
                <a:cs typeface="Simplified Arabic"/>
              </a:rPr>
              <a:t> </a:t>
            </a:r>
            <a:r>
              <a:rPr lang="ar-IQ" sz="2400" dirty="0" smtClean="0">
                <a:solidFill>
                  <a:prstClr val="black"/>
                </a:solidFill>
                <a:ea typeface="Calibri"/>
                <a:cs typeface="Simplified Arabic"/>
              </a:rPr>
              <a:t>                    عدد </a:t>
            </a:r>
            <a:r>
              <a:rPr lang="ar-IQ" sz="2400" dirty="0">
                <a:solidFill>
                  <a:prstClr val="black"/>
                </a:solidFill>
                <a:ea typeface="Calibri"/>
                <a:cs typeface="Simplified Arabic"/>
              </a:rPr>
              <a:t>الذين كانت اجاباتهم خاطئة </a:t>
            </a:r>
            <a:endParaRPr lang="en-US" sz="1400" dirty="0">
              <a:solidFill>
                <a:prstClr val="black"/>
              </a:solidFill>
              <a:ea typeface="Calibri"/>
              <a:cs typeface="Arial"/>
            </a:endParaRPr>
          </a:p>
          <a:p>
            <a:pPr marL="0" lvl="0" indent="0" algn="justLow">
              <a:lnSpc>
                <a:spcPct val="120000"/>
              </a:lnSpc>
              <a:spcAft>
                <a:spcPts val="1000"/>
              </a:spcAft>
              <a:buNone/>
            </a:pPr>
            <a:r>
              <a:rPr lang="ar-IQ" sz="2400" dirty="0">
                <a:solidFill>
                  <a:prstClr val="black"/>
                </a:solidFill>
                <a:ea typeface="Calibri"/>
                <a:cs typeface="Simplified Arabic"/>
              </a:rPr>
              <a:t>معامل الصعوبة = 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  </a:t>
            </a:r>
            <a:endParaRPr lang="en-US" sz="1400" dirty="0">
              <a:solidFill>
                <a:prstClr val="black"/>
              </a:solidFill>
              <a:ea typeface="Calibri"/>
              <a:cs typeface="Arial"/>
            </a:endParaRPr>
          </a:p>
          <a:p>
            <a:pPr marL="0" lvl="0" indent="0" algn="justLow">
              <a:lnSpc>
                <a:spcPct val="120000"/>
              </a:lnSpc>
              <a:spcAft>
                <a:spcPts val="1000"/>
              </a:spcAft>
              <a:buNone/>
            </a:pPr>
            <a:r>
              <a:rPr lang="ar-IQ" sz="2400" dirty="0">
                <a:solidFill>
                  <a:prstClr val="black"/>
                </a:solidFill>
                <a:ea typeface="Calibri"/>
                <a:cs typeface="Simplified Arabic"/>
              </a:rPr>
              <a:t>                       عدد الذين حاولوا الاجابة</a:t>
            </a:r>
            <a:endParaRPr lang="en-US" sz="1400" dirty="0">
              <a:solidFill>
                <a:prstClr val="black"/>
              </a:solidFill>
              <a:ea typeface="Calibri"/>
              <a:cs typeface="Arial"/>
            </a:endParaRPr>
          </a:p>
          <a:p>
            <a:pPr marL="0" lvl="0" indent="0" algn="justLow">
              <a:lnSpc>
                <a:spcPct val="120000"/>
              </a:lnSpc>
              <a:spcAft>
                <a:spcPts val="1000"/>
              </a:spcAft>
              <a:buNone/>
            </a:pPr>
            <a:r>
              <a:rPr lang="ar-IQ" sz="2800" dirty="0">
                <a:solidFill>
                  <a:prstClr val="black"/>
                </a:solidFill>
                <a:ea typeface="Calibri"/>
                <a:cs typeface="Simplified Arabic"/>
              </a:rPr>
              <a:t>            </a:t>
            </a:r>
            <a:r>
              <a:rPr lang="ar-IQ" sz="1800" dirty="0">
                <a:solidFill>
                  <a:prstClr val="black"/>
                </a:solidFill>
                <a:ea typeface="Calibri"/>
                <a:cs typeface="Simplified Arabic"/>
              </a:rPr>
              <a:t>عدد الاجابات الصحيحة في المجموعة العليا – عدد الاجابات الصحيحة في المجموعة الدنيا </a:t>
            </a:r>
            <a:endParaRPr lang="en-US" sz="1400" dirty="0">
              <a:solidFill>
                <a:prstClr val="black"/>
              </a:solidFill>
              <a:ea typeface="Calibri"/>
              <a:cs typeface="Arial"/>
            </a:endParaRPr>
          </a:p>
          <a:p>
            <a:pPr lvl="0" algn="justLow">
              <a:lnSpc>
                <a:spcPct val="120000"/>
              </a:lnSpc>
              <a:spcAft>
                <a:spcPts val="1000"/>
              </a:spcAft>
              <a:buFont typeface="Simplified Arabic"/>
              <a:buChar char="-"/>
            </a:pPr>
            <a:r>
              <a:rPr lang="ar-IQ" sz="2400" dirty="0">
                <a:solidFill>
                  <a:prstClr val="black"/>
                </a:solidFill>
                <a:ea typeface="Calibri"/>
                <a:cs typeface="Simplified Arabic"/>
              </a:rPr>
              <a:t>معامل التمييز = 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ـ  </a:t>
            </a:r>
            <a:endParaRPr lang="en-US" sz="1400" dirty="0">
              <a:solidFill>
                <a:prstClr val="black"/>
              </a:solidFill>
              <a:ea typeface="Calibri"/>
              <a:cs typeface="Arial"/>
            </a:endParaRPr>
          </a:p>
          <a:p>
            <a:pPr marL="0" lvl="0" indent="0" algn="justLow">
              <a:lnSpc>
                <a:spcPct val="120000"/>
              </a:lnSpc>
              <a:spcAft>
                <a:spcPts val="1000"/>
              </a:spcAft>
              <a:buNone/>
            </a:pPr>
            <a:r>
              <a:rPr lang="ar-IQ" sz="2400" dirty="0">
                <a:solidFill>
                  <a:prstClr val="black"/>
                </a:solidFill>
                <a:ea typeface="Calibri"/>
                <a:cs typeface="Simplified Arabic"/>
              </a:rPr>
              <a:t>                        عدد الطلاب في احدى المجموعتين</a:t>
            </a:r>
            <a:endParaRPr lang="ar-IQ" sz="4800" dirty="0"/>
          </a:p>
        </p:txBody>
      </p:sp>
    </p:spTree>
    <p:extLst>
      <p:ext uri="{BB962C8B-B14F-4D97-AF65-F5344CB8AC3E}">
        <p14:creationId xmlns:p14="http://schemas.microsoft.com/office/powerpoint/2010/main" val="41722289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7" presetClass="emph" presetSubtype="0" fill="remove" grpId="0" nodeType="clickEffect">
                                  <p:stCondLst>
                                    <p:cond delay="0"/>
                                  </p:stCondLst>
                                  <p:childTnLst>
                                    <p:animClr clrSpc="rgb" dir="cw">
                                      <p:cBhvr override="childStyle">
                                        <p:cTn id="24" dur="250" autoRev="1" fill="remove"/>
                                        <p:tgtEl>
                                          <p:spTgt spid="3">
                                            <p:bg/>
                                          </p:spTgt>
                                        </p:tgtEl>
                                        <p:attrNameLst>
                                          <p:attrName>style.color</p:attrName>
                                        </p:attrNameLst>
                                      </p:cBhvr>
                                      <p:to>
                                        <a:schemeClr val="bg1"/>
                                      </p:to>
                                    </p:animClr>
                                    <p:animClr clrSpc="rgb" dir="cw">
                                      <p:cBhvr>
                                        <p:cTn id="25" dur="250" autoRev="1" fill="remove"/>
                                        <p:tgtEl>
                                          <p:spTgt spid="3">
                                            <p:bg/>
                                          </p:spTgt>
                                        </p:tgtEl>
                                        <p:attrNameLst>
                                          <p:attrName>fillcolor</p:attrName>
                                        </p:attrNameLst>
                                      </p:cBhvr>
                                      <p:to>
                                        <a:schemeClr val="bg1"/>
                                      </p:to>
                                    </p:animClr>
                                    <p:set>
                                      <p:cBhvr>
                                        <p:cTn id="26" dur="250" autoRev="1" fill="remove"/>
                                        <p:tgtEl>
                                          <p:spTgt spid="3">
                                            <p:bg/>
                                          </p:spTgt>
                                        </p:tgtEl>
                                        <p:attrNameLst>
                                          <p:attrName>fill.type</p:attrName>
                                        </p:attrNameLst>
                                      </p:cBhvr>
                                      <p:to>
                                        <p:strVal val="solid"/>
                                      </p:to>
                                    </p:set>
                                    <p:set>
                                      <p:cBhvr>
                                        <p:cTn id="27" dur="250" autoRev="1" fill="remove"/>
                                        <p:tgtEl>
                                          <p:spTgt spid="3">
                                            <p:bg/>
                                          </p:spTgt>
                                        </p:tgtEl>
                                        <p:attrNameLst>
                                          <p:attrName>fill.on</p:attrName>
                                        </p:attrNameLst>
                                      </p:cBhvr>
                                      <p:to>
                                        <p:strVal val="true"/>
                                      </p:to>
                                    </p:set>
                                  </p:childTnLst>
                                </p:cTn>
                              </p:par>
                            </p:childTnLst>
                          </p:cTn>
                        </p:par>
                      </p:childTnLst>
                    </p:cTn>
                  </p:par>
                  <p:par>
                    <p:cTn id="28" fill="hold">
                      <p:stCondLst>
                        <p:cond delay="indefinite"/>
                      </p:stCondLst>
                      <p:childTnLst>
                        <p:par>
                          <p:cTn id="29" fill="hold">
                            <p:stCondLst>
                              <p:cond delay="0"/>
                            </p:stCondLst>
                            <p:childTnLst>
                              <p:par>
                                <p:cTn id="30" presetID="27" presetClass="emph" presetSubtype="0" fill="remove" grpId="0" nodeType="clickEffect">
                                  <p:stCondLst>
                                    <p:cond delay="0"/>
                                  </p:stCondLst>
                                  <p:childTnLst>
                                    <p:animClr clrSpc="rgb" dir="cw">
                                      <p:cBhvr override="childStyle">
                                        <p:cTn id="31" dur="250" autoRev="1" fill="remove"/>
                                        <p:tgtEl>
                                          <p:spTgt spid="3">
                                            <p:txEl>
                                              <p:pRg st="0" end="0"/>
                                            </p:txEl>
                                          </p:spTgt>
                                        </p:tgtEl>
                                        <p:attrNameLst>
                                          <p:attrName>style.color</p:attrName>
                                        </p:attrNameLst>
                                      </p:cBhvr>
                                      <p:to>
                                        <a:schemeClr val="bg1"/>
                                      </p:to>
                                    </p:animClr>
                                    <p:animClr clrSpc="rgb" dir="cw">
                                      <p:cBhvr>
                                        <p:cTn id="32" dur="250" autoRev="1" fill="remove"/>
                                        <p:tgtEl>
                                          <p:spTgt spid="3">
                                            <p:txEl>
                                              <p:pRg st="0" end="0"/>
                                            </p:txEl>
                                          </p:spTgt>
                                        </p:tgtEl>
                                        <p:attrNameLst>
                                          <p:attrName>fillcolor</p:attrName>
                                        </p:attrNameLst>
                                      </p:cBhvr>
                                      <p:to>
                                        <a:schemeClr val="bg1"/>
                                      </p:to>
                                    </p:animClr>
                                    <p:set>
                                      <p:cBhvr>
                                        <p:cTn id="33" dur="250" autoRev="1" fill="remove"/>
                                        <p:tgtEl>
                                          <p:spTgt spid="3">
                                            <p:txEl>
                                              <p:pRg st="0" end="0"/>
                                            </p:txEl>
                                          </p:spTgt>
                                        </p:tgtEl>
                                        <p:attrNameLst>
                                          <p:attrName>fill.type</p:attrName>
                                        </p:attrNameLst>
                                      </p:cBhvr>
                                      <p:to>
                                        <p:strVal val="solid"/>
                                      </p:to>
                                    </p:set>
                                    <p:set>
                                      <p:cBhvr>
                                        <p:cTn id="34" dur="250" autoRev="1" fill="remove"/>
                                        <p:tgtEl>
                                          <p:spTgt spid="3">
                                            <p:txEl>
                                              <p:pRg st="0" end="0"/>
                                            </p:txEl>
                                          </p:spTgt>
                                        </p:tgtEl>
                                        <p:attrNameLst>
                                          <p:attrName>fill.on</p:attrName>
                                        </p:attrNameLst>
                                      </p:cBhvr>
                                      <p:to>
                                        <p:strVal val="true"/>
                                      </p:to>
                                    </p:set>
                                  </p:childTnLst>
                                </p:cTn>
                              </p:par>
                            </p:childTnLst>
                          </p:cTn>
                        </p:par>
                      </p:childTnLst>
                    </p:cTn>
                  </p:par>
                  <p:par>
                    <p:cTn id="35" fill="hold">
                      <p:stCondLst>
                        <p:cond delay="indefinite"/>
                      </p:stCondLst>
                      <p:childTnLst>
                        <p:par>
                          <p:cTn id="36" fill="hold">
                            <p:stCondLst>
                              <p:cond delay="0"/>
                            </p:stCondLst>
                            <p:childTnLst>
                              <p:par>
                                <p:cTn id="37" presetID="27" presetClass="emph" presetSubtype="0" fill="remove" grpId="0" nodeType="clickEffect">
                                  <p:stCondLst>
                                    <p:cond delay="0"/>
                                  </p:stCondLst>
                                  <p:childTnLst>
                                    <p:animClr clrSpc="rgb" dir="cw">
                                      <p:cBhvr override="childStyle">
                                        <p:cTn id="38" dur="250" autoRev="1" fill="remove"/>
                                        <p:tgtEl>
                                          <p:spTgt spid="3">
                                            <p:txEl>
                                              <p:pRg st="1" end="1"/>
                                            </p:txEl>
                                          </p:spTgt>
                                        </p:tgtEl>
                                        <p:attrNameLst>
                                          <p:attrName>style.color</p:attrName>
                                        </p:attrNameLst>
                                      </p:cBhvr>
                                      <p:to>
                                        <a:schemeClr val="bg1"/>
                                      </p:to>
                                    </p:animClr>
                                    <p:animClr clrSpc="rgb" dir="cw">
                                      <p:cBhvr>
                                        <p:cTn id="39" dur="250" autoRev="1" fill="remove"/>
                                        <p:tgtEl>
                                          <p:spTgt spid="3">
                                            <p:txEl>
                                              <p:pRg st="1" end="1"/>
                                            </p:txEl>
                                          </p:spTgt>
                                        </p:tgtEl>
                                        <p:attrNameLst>
                                          <p:attrName>fillcolor</p:attrName>
                                        </p:attrNameLst>
                                      </p:cBhvr>
                                      <p:to>
                                        <a:schemeClr val="bg1"/>
                                      </p:to>
                                    </p:animClr>
                                    <p:set>
                                      <p:cBhvr>
                                        <p:cTn id="40" dur="250" autoRev="1" fill="remove"/>
                                        <p:tgtEl>
                                          <p:spTgt spid="3">
                                            <p:txEl>
                                              <p:pRg st="1" end="1"/>
                                            </p:txEl>
                                          </p:spTgt>
                                        </p:tgtEl>
                                        <p:attrNameLst>
                                          <p:attrName>fill.type</p:attrName>
                                        </p:attrNameLst>
                                      </p:cBhvr>
                                      <p:to>
                                        <p:strVal val="solid"/>
                                      </p:to>
                                    </p:set>
                                    <p:set>
                                      <p:cBhvr>
                                        <p:cTn id="41" dur="250" autoRev="1" fill="remove"/>
                                        <p:tgtEl>
                                          <p:spTgt spid="3">
                                            <p:txEl>
                                              <p:pRg st="1" end="1"/>
                                            </p:txEl>
                                          </p:spTgt>
                                        </p:tgtEl>
                                        <p:attrNameLst>
                                          <p:attrName>fill.on</p:attrName>
                                        </p:attrNameLst>
                                      </p:cBhvr>
                                      <p:to>
                                        <p:strVal val="true"/>
                                      </p:to>
                                    </p:set>
                                  </p:childTnLst>
                                </p:cTn>
                              </p:par>
                            </p:childTnLst>
                          </p:cTn>
                        </p:par>
                      </p:childTnLst>
                    </p:cTn>
                  </p:par>
                  <p:par>
                    <p:cTn id="42" fill="hold">
                      <p:stCondLst>
                        <p:cond delay="indefinite"/>
                      </p:stCondLst>
                      <p:childTnLst>
                        <p:par>
                          <p:cTn id="43" fill="hold">
                            <p:stCondLst>
                              <p:cond delay="0"/>
                            </p:stCondLst>
                            <p:childTnLst>
                              <p:par>
                                <p:cTn id="44" presetID="27" presetClass="emph" presetSubtype="0" fill="remove" grpId="0" nodeType="clickEffect">
                                  <p:stCondLst>
                                    <p:cond delay="0"/>
                                  </p:stCondLst>
                                  <p:childTnLst>
                                    <p:animClr clrSpc="rgb" dir="cw">
                                      <p:cBhvr override="childStyle">
                                        <p:cTn id="45" dur="250" autoRev="1" fill="remove"/>
                                        <p:tgtEl>
                                          <p:spTgt spid="3">
                                            <p:txEl>
                                              <p:pRg st="2" end="2"/>
                                            </p:txEl>
                                          </p:spTgt>
                                        </p:tgtEl>
                                        <p:attrNameLst>
                                          <p:attrName>style.color</p:attrName>
                                        </p:attrNameLst>
                                      </p:cBhvr>
                                      <p:to>
                                        <a:schemeClr val="bg1"/>
                                      </p:to>
                                    </p:animClr>
                                    <p:animClr clrSpc="rgb" dir="cw">
                                      <p:cBhvr>
                                        <p:cTn id="46" dur="250" autoRev="1" fill="remove"/>
                                        <p:tgtEl>
                                          <p:spTgt spid="3">
                                            <p:txEl>
                                              <p:pRg st="2" end="2"/>
                                            </p:txEl>
                                          </p:spTgt>
                                        </p:tgtEl>
                                        <p:attrNameLst>
                                          <p:attrName>fillcolor</p:attrName>
                                        </p:attrNameLst>
                                      </p:cBhvr>
                                      <p:to>
                                        <a:schemeClr val="bg1"/>
                                      </p:to>
                                    </p:animClr>
                                    <p:set>
                                      <p:cBhvr>
                                        <p:cTn id="47" dur="250" autoRev="1" fill="remove"/>
                                        <p:tgtEl>
                                          <p:spTgt spid="3">
                                            <p:txEl>
                                              <p:pRg st="2" end="2"/>
                                            </p:txEl>
                                          </p:spTgt>
                                        </p:tgtEl>
                                        <p:attrNameLst>
                                          <p:attrName>fill.type</p:attrName>
                                        </p:attrNameLst>
                                      </p:cBhvr>
                                      <p:to>
                                        <p:strVal val="solid"/>
                                      </p:to>
                                    </p:set>
                                    <p:set>
                                      <p:cBhvr>
                                        <p:cTn id="48" dur="250" autoRev="1" fill="remove"/>
                                        <p:tgtEl>
                                          <p:spTgt spid="3">
                                            <p:txEl>
                                              <p:pRg st="2" end="2"/>
                                            </p:txEl>
                                          </p:spTgt>
                                        </p:tgtEl>
                                        <p:attrNameLst>
                                          <p:attrName>fill.on</p:attrName>
                                        </p:attrNameLst>
                                      </p:cBhvr>
                                      <p:to>
                                        <p:strVal val="true"/>
                                      </p:to>
                                    </p:set>
                                  </p:childTnLst>
                                </p:cTn>
                              </p:par>
                            </p:childTnLst>
                          </p:cTn>
                        </p:par>
                      </p:childTnLst>
                    </p:cTn>
                  </p:par>
                  <p:par>
                    <p:cTn id="49" fill="hold">
                      <p:stCondLst>
                        <p:cond delay="indefinite"/>
                      </p:stCondLst>
                      <p:childTnLst>
                        <p:par>
                          <p:cTn id="50" fill="hold">
                            <p:stCondLst>
                              <p:cond delay="0"/>
                            </p:stCondLst>
                            <p:childTnLst>
                              <p:par>
                                <p:cTn id="51" presetID="27" presetClass="emph" presetSubtype="0" fill="remove" grpId="0" nodeType="clickEffect">
                                  <p:stCondLst>
                                    <p:cond delay="0"/>
                                  </p:stCondLst>
                                  <p:childTnLst>
                                    <p:animClr clrSpc="rgb" dir="cw">
                                      <p:cBhvr override="childStyle">
                                        <p:cTn id="52" dur="250" autoRev="1" fill="remove"/>
                                        <p:tgtEl>
                                          <p:spTgt spid="3">
                                            <p:txEl>
                                              <p:pRg st="3" end="3"/>
                                            </p:txEl>
                                          </p:spTgt>
                                        </p:tgtEl>
                                        <p:attrNameLst>
                                          <p:attrName>style.color</p:attrName>
                                        </p:attrNameLst>
                                      </p:cBhvr>
                                      <p:to>
                                        <a:schemeClr val="bg1"/>
                                      </p:to>
                                    </p:animClr>
                                    <p:animClr clrSpc="rgb" dir="cw">
                                      <p:cBhvr>
                                        <p:cTn id="53" dur="250" autoRev="1" fill="remove"/>
                                        <p:tgtEl>
                                          <p:spTgt spid="3">
                                            <p:txEl>
                                              <p:pRg st="3" end="3"/>
                                            </p:txEl>
                                          </p:spTgt>
                                        </p:tgtEl>
                                        <p:attrNameLst>
                                          <p:attrName>fillcolor</p:attrName>
                                        </p:attrNameLst>
                                      </p:cBhvr>
                                      <p:to>
                                        <a:schemeClr val="bg1"/>
                                      </p:to>
                                    </p:animClr>
                                    <p:set>
                                      <p:cBhvr>
                                        <p:cTn id="54" dur="250" autoRev="1" fill="remove"/>
                                        <p:tgtEl>
                                          <p:spTgt spid="3">
                                            <p:txEl>
                                              <p:pRg st="3" end="3"/>
                                            </p:txEl>
                                          </p:spTgt>
                                        </p:tgtEl>
                                        <p:attrNameLst>
                                          <p:attrName>fill.type</p:attrName>
                                        </p:attrNameLst>
                                      </p:cBhvr>
                                      <p:to>
                                        <p:strVal val="solid"/>
                                      </p:to>
                                    </p:set>
                                    <p:set>
                                      <p:cBhvr>
                                        <p:cTn id="55" dur="250" autoRev="1" fill="remove"/>
                                        <p:tgtEl>
                                          <p:spTgt spid="3">
                                            <p:txEl>
                                              <p:pRg st="3" end="3"/>
                                            </p:txEl>
                                          </p:spTgt>
                                        </p:tgtEl>
                                        <p:attrNameLst>
                                          <p:attrName>fill.on</p:attrName>
                                        </p:attrNameLst>
                                      </p:cBhvr>
                                      <p:to>
                                        <p:strVal val="true"/>
                                      </p:to>
                                    </p:set>
                                  </p:childTnLst>
                                </p:cTn>
                              </p:par>
                            </p:childTnLst>
                          </p:cTn>
                        </p:par>
                      </p:childTnLst>
                    </p:cTn>
                  </p:par>
                  <p:par>
                    <p:cTn id="56" fill="hold">
                      <p:stCondLst>
                        <p:cond delay="indefinite"/>
                      </p:stCondLst>
                      <p:childTnLst>
                        <p:par>
                          <p:cTn id="57" fill="hold">
                            <p:stCondLst>
                              <p:cond delay="0"/>
                            </p:stCondLst>
                            <p:childTnLst>
                              <p:par>
                                <p:cTn id="58" presetID="27" presetClass="emph" presetSubtype="0" fill="remove" grpId="0" nodeType="clickEffect">
                                  <p:stCondLst>
                                    <p:cond delay="0"/>
                                  </p:stCondLst>
                                  <p:childTnLst>
                                    <p:animClr clrSpc="rgb" dir="cw">
                                      <p:cBhvr override="childStyle">
                                        <p:cTn id="59" dur="250" autoRev="1" fill="remove"/>
                                        <p:tgtEl>
                                          <p:spTgt spid="3">
                                            <p:txEl>
                                              <p:pRg st="4" end="4"/>
                                            </p:txEl>
                                          </p:spTgt>
                                        </p:tgtEl>
                                        <p:attrNameLst>
                                          <p:attrName>style.color</p:attrName>
                                        </p:attrNameLst>
                                      </p:cBhvr>
                                      <p:to>
                                        <a:schemeClr val="bg1"/>
                                      </p:to>
                                    </p:animClr>
                                    <p:animClr clrSpc="rgb" dir="cw">
                                      <p:cBhvr>
                                        <p:cTn id="60" dur="250" autoRev="1" fill="remove"/>
                                        <p:tgtEl>
                                          <p:spTgt spid="3">
                                            <p:txEl>
                                              <p:pRg st="4" end="4"/>
                                            </p:txEl>
                                          </p:spTgt>
                                        </p:tgtEl>
                                        <p:attrNameLst>
                                          <p:attrName>fillcolor</p:attrName>
                                        </p:attrNameLst>
                                      </p:cBhvr>
                                      <p:to>
                                        <a:schemeClr val="bg1"/>
                                      </p:to>
                                    </p:animClr>
                                    <p:set>
                                      <p:cBhvr>
                                        <p:cTn id="61" dur="250" autoRev="1" fill="remove"/>
                                        <p:tgtEl>
                                          <p:spTgt spid="3">
                                            <p:txEl>
                                              <p:pRg st="4" end="4"/>
                                            </p:txEl>
                                          </p:spTgt>
                                        </p:tgtEl>
                                        <p:attrNameLst>
                                          <p:attrName>fill.type</p:attrName>
                                        </p:attrNameLst>
                                      </p:cBhvr>
                                      <p:to>
                                        <p:strVal val="solid"/>
                                      </p:to>
                                    </p:set>
                                    <p:set>
                                      <p:cBhvr>
                                        <p:cTn id="62" dur="250" autoRev="1" fill="remove"/>
                                        <p:tgtEl>
                                          <p:spTgt spid="3">
                                            <p:txEl>
                                              <p:pRg st="4" end="4"/>
                                            </p:txEl>
                                          </p:spTgt>
                                        </p:tgtEl>
                                        <p:attrNameLst>
                                          <p:attrName>fill.on</p:attrName>
                                        </p:attrNameLst>
                                      </p:cBhvr>
                                      <p:to>
                                        <p:strVal val="true"/>
                                      </p:to>
                                    </p:set>
                                  </p:childTnLst>
                                </p:cTn>
                              </p:par>
                            </p:childTnLst>
                          </p:cTn>
                        </p:par>
                      </p:childTnLst>
                    </p:cTn>
                  </p:par>
                  <p:par>
                    <p:cTn id="63" fill="hold">
                      <p:stCondLst>
                        <p:cond delay="indefinite"/>
                      </p:stCondLst>
                      <p:childTnLst>
                        <p:par>
                          <p:cTn id="64" fill="hold">
                            <p:stCondLst>
                              <p:cond delay="0"/>
                            </p:stCondLst>
                            <p:childTnLst>
                              <p:par>
                                <p:cTn id="65" presetID="27" presetClass="emph" presetSubtype="0" fill="remove" grpId="0" nodeType="clickEffect">
                                  <p:stCondLst>
                                    <p:cond delay="0"/>
                                  </p:stCondLst>
                                  <p:childTnLst>
                                    <p:animClr clrSpc="rgb" dir="cw">
                                      <p:cBhvr override="childStyle">
                                        <p:cTn id="66" dur="250" autoRev="1" fill="remove"/>
                                        <p:tgtEl>
                                          <p:spTgt spid="3">
                                            <p:txEl>
                                              <p:pRg st="5" end="5"/>
                                            </p:txEl>
                                          </p:spTgt>
                                        </p:tgtEl>
                                        <p:attrNameLst>
                                          <p:attrName>style.color</p:attrName>
                                        </p:attrNameLst>
                                      </p:cBhvr>
                                      <p:to>
                                        <a:schemeClr val="bg1"/>
                                      </p:to>
                                    </p:animClr>
                                    <p:animClr clrSpc="rgb" dir="cw">
                                      <p:cBhvr>
                                        <p:cTn id="67" dur="250" autoRev="1" fill="remove"/>
                                        <p:tgtEl>
                                          <p:spTgt spid="3">
                                            <p:txEl>
                                              <p:pRg st="5" end="5"/>
                                            </p:txEl>
                                          </p:spTgt>
                                        </p:tgtEl>
                                        <p:attrNameLst>
                                          <p:attrName>fillcolor</p:attrName>
                                        </p:attrNameLst>
                                      </p:cBhvr>
                                      <p:to>
                                        <a:schemeClr val="bg1"/>
                                      </p:to>
                                    </p:animClr>
                                    <p:set>
                                      <p:cBhvr>
                                        <p:cTn id="68" dur="250" autoRev="1" fill="remove"/>
                                        <p:tgtEl>
                                          <p:spTgt spid="3">
                                            <p:txEl>
                                              <p:pRg st="5" end="5"/>
                                            </p:txEl>
                                          </p:spTgt>
                                        </p:tgtEl>
                                        <p:attrNameLst>
                                          <p:attrName>fill.type</p:attrName>
                                        </p:attrNameLst>
                                      </p:cBhvr>
                                      <p:to>
                                        <p:strVal val="solid"/>
                                      </p:to>
                                    </p:set>
                                    <p:set>
                                      <p:cBhvr>
                                        <p:cTn id="69" dur="250" autoRev="1" fill="remove"/>
                                        <p:tgtEl>
                                          <p:spTgt spid="3">
                                            <p:txEl>
                                              <p:pRg st="5" end="5"/>
                                            </p:txEl>
                                          </p:spTgt>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88640"/>
            <a:ext cx="8304923" cy="63727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7626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t>نشأة الاختبارات والمقاييس </a:t>
            </a:r>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lgn="justLow">
              <a:lnSpc>
                <a:spcPct val="115000"/>
              </a:lnSpc>
              <a:spcAft>
                <a:spcPts val="1000"/>
              </a:spcAft>
              <a:buNone/>
            </a:pPr>
            <a:r>
              <a:rPr lang="ar-IQ" dirty="0">
                <a:ea typeface="Calibri"/>
                <a:cs typeface="Simplified Arabic"/>
              </a:rPr>
              <a:t>شعر المربون منذ عهود بعيدة بضرورة قياس تحصيل تلامي هو معرفة نواحي الضعف والقوة لديهم وللتأكد من صلاحية طرائق التدريس والوسائل المستخدمة لتعليمهم وقد احتلت الملاحظة الذاتية والآراء الشخصية دورا كبيرا عبر تاريخ التربية في عملية التقويم الا ان الاختبارات مرت بخمس مراحل على النحو </a:t>
            </a:r>
            <a:r>
              <a:rPr lang="ar-IQ">
                <a:ea typeface="Calibri"/>
                <a:cs typeface="Simplified Arabic"/>
              </a:rPr>
              <a:t>الاتي </a:t>
            </a:r>
            <a:r>
              <a:rPr lang="ar-IQ" smtClean="0">
                <a:ea typeface="Calibri"/>
                <a:cs typeface="Simplified Arabic"/>
              </a:rPr>
              <a:t>: </a:t>
            </a:r>
            <a:endParaRPr lang="ar-IQ" dirty="0">
              <a:ea typeface="Calibri"/>
              <a:cs typeface="Simplified Arabic"/>
            </a:endParaRPr>
          </a:p>
          <a:p>
            <a:pPr marL="0" indent="0" algn="justLow">
              <a:lnSpc>
                <a:spcPct val="115000"/>
              </a:lnSpc>
              <a:spcAft>
                <a:spcPts val="1000"/>
              </a:spcAft>
              <a:buNone/>
            </a:pPr>
            <a:r>
              <a:rPr lang="ar-IQ" dirty="0">
                <a:ea typeface="Calibri"/>
                <a:cs typeface="Simplified Arabic"/>
              </a:rPr>
              <a:t>المرحلة الاولى: مرحلة الاختبارات التحريرية: تشير الى كتابات الصينيين  القدامى الى ان الاختبارات التحصيلية التحريرية كانت معروفة لديهم وكانت  على درجة عالية من الصعوبة حيث تستغرق  الاجابة عنها 24  ساعة وكان هذا النوع معروفا لدى المجتمع اليوناني القديم والروماني واستمر هذا النوع حتى بداية القرون الوسطى.</a:t>
            </a:r>
          </a:p>
          <a:p>
            <a:pPr marL="0" indent="0">
              <a:buNone/>
            </a:pPr>
            <a:endParaRPr lang="ar-IQ" dirty="0"/>
          </a:p>
        </p:txBody>
      </p:sp>
    </p:spTree>
    <p:extLst>
      <p:ext uri="{BB962C8B-B14F-4D97-AF65-F5344CB8AC3E}">
        <p14:creationId xmlns:p14="http://schemas.microsoft.com/office/powerpoint/2010/main" val="10185417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3">
                                            <p:bg/>
                                          </p:spTgt>
                                        </p:tgtEl>
                                        <p:attrNameLst>
                                          <p:attrName>style.visibility</p:attrName>
                                        </p:attrNameLst>
                                      </p:cBhvr>
                                      <p:to>
                                        <p:strVal val="visible"/>
                                      </p:to>
                                    </p:set>
                                    <p:animEffect transition="in" filter="fade">
                                      <p:cBhvr>
                                        <p:cTn id="11" dur="500"/>
                                        <p:tgtEl>
                                          <p:spTgt spid="3">
                                            <p:bg/>
                                          </p:spTgt>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3">
                                            <p:txEl>
                                              <p:pRg st="0" end="0"/>
                                            </p:txEl>
                                          </p:spTgt>
                                        </p:tgtEl>
                                        <p:attrNameLst>
                                          <p:attrName>style.visibility</p:attrName>
                                        </p:attrNameLst>
                                      </p:cBhvr>
                                      <p:to>
                                        <p:strVal val="visible"/>
                                      </p:to>
                                    </p:set>
                                    <p:animEffect transition="in" filter="fade">
                                      <p:cBhvr>
                                        <p:cTn id="16" dur="5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nSpc>
                <a:spcPct val="115000"/>
              </a:lnSpc>
              <a:spcAft>
                <a:spcPts val="1000"/>
              </a:spcAft>
            </a:pPr>
            <a:r>
              <a:rPr lang="ar-IQ" b="1" dirty="0">
                <a:ea typeface="Calibri"/>
                <a:cs typeface="Simplified Arabic"/>
              </a:rPr>
              <a:t>نشأة الاختبارات والمقاييس </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lgn="justLow">
              <a:lnSpc>
                <a:spcPct val="115000"/>
              </a:lnSpc>
              <a:spcAft>
                <a:spcPts val="1000"/>
              </a:spcAft>
              <a:buNone/>
            </a:pPr>
            <a:r>
              <a:rPr lang="ar-IQ" dirty="0" smtClean="0">
                <a:ea typeface="Calibri"/>
                <a:cs typeface="Simplified Arabic"/>
              </a:rPr>
              <a:t>المرحلة </a:t>
            </a:r>
            <a:r>
              <a:rPr lang="ar-IQ" dirty="0">
                <a:ea typeface="Calibri"/>
                <a:cs typeface="Simplified Arabic"/>
              </a:rPr>
              <a:t>الثانية : مرحلة الاختبارات الشفهية :عندما عم الظلام في أوربا نالت الاختبارات التحصيلية نصيبها منه فغابت عن مسرح التربية وحل محلها الاختبارات الشفوية واستمرت الاداة الوحيدة للتقويم حتى عام 1850 وانتشرت في اميركا مع انها اكثر بلاد العالم اهتماما بالاختبارات والمقاييس</a:t>
            </a:r>
          </a:p>
          <a:p>
            <a:pPr marL="0" indent="0" algn="justLow">
              <a:lnSpc>
                <a:spcPct val="115000"/>
              </a:lnSpc>
              <a:spcAft>
                <a:spcPts val="1000"/>
              </a:spcAft>
              <a:buNone/>
            </a:pPr>
            <a:r>
              <a:rPr lang="ar-IQ" dirty="0">
                <a:ea typeface="Calibri"/>
                <a:cs typeface="Simplified Arabic"/>
              </a:rPr>
              <a:t>المرحلة الثالثة : مرحلة الاختبارات التحريرية </a:t>
            </a:r>
            <a:r>
              <a:rPr lang="ar-IQ" dirty="0" err="1">
                <a:ea typeface="Calibri"/>
                <a:cs typeface="Simplified Arabic"/>
              </a:rPr>
              <a:t>المقالية</a:t>
            </a:r>
            <a:r>
              <a:rPr lang="ar-IQ" dirty="0">
                <a:ea typeface="Calibri"/>
                <a:cs typeface="Simplified Arabic"/>
              </a:rPr>
              <a:t> : يعد عام 1850 تاريخ ميلاد الاختبارات التحريرية وقد استخدمت لاختبارات الطلبة في الجامعات الاميركية ثم اصبحت اداة لقياس التحصيل في جميع المدارس</a:t>
            </a:r>
          </a:p>
          <a:p>
            <a:pPr marL="0" indent="0" algn="justLow">
              <a:lnSpc>
                <a:spcPct val="115000"/>
              </a:lnSpc>
              <a:spcAft>
                <a:spcPts val="1000"/>
              </a:spcAft>
              <a:buNone/>
            </a:pPr>
            <a:r>
              <a:rPr lang="ar-IQ" dirty="0">
                <a:ea typeface="Calibri"/>
                <a:cs typeface="Simplified Arabic"/>
              </a:rPr>
              <a:t>المرحلة الرابعة : مرحلة الاختبارات الموضوعية :كانت بمثابة ردة فعل على الاتهامات  الموجهة للاختبارات </a:t>
            </a:r>
            <a:r>
              <a:rPr lang="ar-IQ" dirty="0" err="1">
                <a:ea typeface="Calibri"/>
                <a:cs typeface="Simplified Arabic"/>
              </a:rPr>
              <a:t>المقالية</a:t>
            </a:r>
            <a:r>
              <a:rPr lang="ar-IQ" dirty="0">
                <a:ea typeface="Calibri"/>
                <a:cs typeface="Simplified Arabic"/>
              </a:rPr>
              <a:t> فجاءت بصفات عديدة تبعدها عن الذاتية  وتجعل الثقة بها اكبر  وتستخدم بشكل واسع في المدارس</a:t>
            </a:r>
          </a:p>
        </p:txBody>
      </p:sp>
    </p:spTree>
    <p:extLst>
      <p:ext uri="{BB962C8B-B14F-4D97-AF65-F5344CB8AC3E}">
        <p14:creationId xmlns:p14="http://schemas.microsoft.com/office/powerpoint/2010/main" val="41983431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barn(inVertical)">
                                      <p:cBhvr>
                                        <p:cTn id="14" dur="500"/>
                                        <p:tgtEl>
                                          <p:spTgt spid="3">
                                            <p:bg/>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barn(inVertical)">
                                      <p:cBhvr>
                                        <p:cTn id="19" dur="500"/>
                                        <p:tgtEl>
                                          <p:spTgt spid="3">
                                            <p:txEl>
                                              <p:pRg st="0" end="0"/>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xEl>
                                              <p:pRg st="1" end="1"/>
                                            </p:txEl>
                                          </p:spTgt>
                                        </p:tgtEl>
                                        <p:attrNameLst>
                                          <p:attrName>style.visibility</p:attrName>
                                        </p:attrNameLst>
                                      </p:cBhvr>
                                      <p:to>
                                        <p:strVal val="visible"/>
                                      </p:to>
                                    </p:set>
                                    <p:animEffect transition="in" filter="barn(inVertical)">
                                      <p:cBhvr>
                                        <p:cTn id="24" dur="500"/>
                                        <p:tgtEl>
                                          <p:spTgt spid="3">
                                            <p:txEl>
                                              <p:pRg st="1" end="1"/>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Effect transition="in" filter="barn(inVertical)">
                                      <p:cBhvr>
                                        <p:cTn id="2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b="1" dirty="0">
                <a:ea typeface="Calibri"/>
                <a:cs typeface="Simplified Arabic"/>
              </a:rPr>
              <a:t>نشأة الاختبارات والمقاييس </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Autofit/>
          </a:bodyPr>
          <a:lstStyle/>
          <a:p>
            <a:pPr marL="0" indent="0" algn="justLow">
              <a:lnSpc>
                <a:spcPct val="115000"/>
              </a:lnSpc>
              <a:spcAft>
                <a:spcPts val="1000"/>
              </a:spcAft>
              <a:buNone/>
            </a:pPr>
            <a:r>
              <a:rPr lang="ar-IQ" sz="2800" dirty="0" smtClean="0">
                <a:ea typeface="Calibri"/>
                <a:cs typeface="Simplified Arabic"/>
              </a:rPr>
              <a:t>المرحلة </a:t>
            </a:r>
            <a:r>
              <a:rPr lang="ar-IQ" sz="2800" dirty="0">
                <a:ea typeface="Calibri"/>
                <a:cs typeface="Simplified Arabic"/>
              </a:rPr>
              <a:t>الخامسة: مرحلة الاختبارات الموضوعية المقننة: تعد تطوير للمرحلة السابقة حيث ظهرت الحاجة الى ضبط وتقنين الاجراءات والتعليمات التي تعطى للمفحوصين  فنشأت فكرة التقنين على المستويات المختلفة  وهذا دعا الى فكرة تقنين  المعايير ويوجد اليوم في كثير من البلاد الصناعية العديد من الاختبارات الموضوعية المقننة في مختلف المواد الدراسية  وعلى العموم فان الاختبارات التي هي ادوات عملية التقويم قد وصلت اليوم الى مرحلة مهمة جعلت من عملية التقويم احد الاركان المهمة للعملية التربوية .</a:t>
            </a:r>
            <a:endParaRPr lang="en-US" sz="1800" dirty="0">
              <a:ea typeface="Calibri"/>
              <a:cs typeface="Arial"/>
            </a:endParaRPr>
          </a:p>
        </p:txBody>
      </p:sp>
    </p:spTree>
    <p:extLst>
      <p:ext uri="{BB962C8B-B14F-4D97-AF65-F5344CB8AC3E}">
        <p14:creationId xmlns:p14="http://schemas.microsoft.com/office/powerpoint/2010/main" val="2303349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b="1" dirty="0">
                <a:solidFill>
                  <a:prstClr val="black"/>
                </a:solidFill>
                <a:ea typeface="Calibri"/>
                <a:cs typeface="Simplified Arabic"/>
              </a:rPr>
              <a:t>مفهوم الاختبارات والاختبارات التحصيلية</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buNone/>
            </a:pPr>
            <a:r>
              <a:rPr lang="ar-IQ" dirty="0"/>
              <a:t>  تستخدم الاختبارات في تحديد حقائق معينه او تحديد معايير الصواب او الدقة او الصحة في قضية معروضة للدراسة او المناقشة اول لفرض معلق لم يتم التثبيت منه بعد.</a:t>
            </a:r>
          </a:p>
          <a:p>
            <a:pPr marL="0" indent="0">
              <a:buNone/>
            </a:pPr>
            <a:r>
              <a:rPr lang="ar-IQ" dirty="0"/>
              <a:t>      ويمكن تعريف الاختبار بانه أداة قياس مقننة أو اسلوب منظم للحصول على قياس موضوعي لعينة من السلوك بهدف  موازنة أداء الفرد بمعيار او مستوى أداء محدد .</a:t>
            </a:r>
          </a:p>
          <a:p>
            <a:pPr marL="0" indent="0">
              <a:buNone/>
            </a:pPr>
            <a:r>
              <a:rPr lang="ar-IQ" dirty="0"/>
              <a:t>     يعتبر </a:t>
            </a:r>
            <a:r>
              <a:rPr lang="ar-IQ" dirty="0" err="1"/>
              <a:t>ثورندايك</a:t>
            </a:r>
            <a:r>
              <a:rPr lang="ar-IQ" dirty="0"/>
              <a:t> اول من استخدم الاختبارات التحصيلية المقننة في بداية القرن العشرين فقد نشر احد تلاميذه عام 1908م اختبارات الخط العام، وتوالت بعد ذلك الاختبارات التحصيلية لما لها من  تأثير مباشر في التعليم واقترانها به، والاختبارات بمعناها المألوف  تركز اهتمامها على قياس كمية المعلومات التي تمكن التلميذ من حفظها وفهمها والتي يتذكرها عند الاجابة في الاختبارات.</a:t>
            </a:r>
          </a:p>
        </p:txBody>
      </p:sp>
    </p:spTree>
    <p:extLst>
      <p:ext uri="{BB962C8B-B14F-4D97-AF65-F5344CB8AC3E}">
        <p14:creationId xmlns:p14="http://schemas.microsoft.com/office/powerpoint/2010/main" val="725178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wheel(1)">
                                      <p:cBhvr>
                                        <p:cTn id="12" dur="20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wheel(1)">
                                      <p:cBhvr>
                                        <p:cTn id="17" dur="2000"/>
                                        <p:tgtEl>
                                          <p:spTgt spid="3">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1" presetClass="entr" presetSubtype="1" fill="hold" grpId="0" nodeType="click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heel(1)">
                                      <p:cBhvr>
                                        <p:cTn id="22" dur="2000"/>
                                        <p:tgtEl>
                                          <p:spTgt spid="3">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1" presetClass="entr" presetSubtype="1" fill="hold" grpId="0"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Effect transition="in" filter="wheel(1)">
                                      <p:cBhvr>
                                        <p:cTn id="2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t>مفهوم الاختبارات والاختبارات التحصيلية</a:t>
            </a:r>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10000"/>
          </a:bodyPr>
          <a:lstStyle/>
          <a:p>
            <a:pPr marL="0" indent="0" algn="justLow">
              <a:lnSpc>
                <a:spcPct val="115000"/>
              </a:lnSpc>
              <a:spcAft>
                <a:spcPts val="1000"/>
              </a:spcAft>
              <a:buNone/>
            </a:pPr>
            <a:r>
              <a:rPr lang="ar-IQ" sz="2000" dirty="0">
                <a:latin typeface="Simplified Arabic"/>
                <a:ea typeface="Calibri"/>
              </a:rPr>
              <a:t> </a:t>
            </a:r>
            <a:r>
              <a:rPr lang="ar-IQ" dirty="0">
                <a:latin typeface="Simplified Arabic"/>
                <a:ea typeface="Calibri"/>
              </a:rPr>
              <a:t>والاختبار عباره عن مجموعه من الاسئلة او المشكلات صممت لتقدير المعرفة او الذكاء او غيرهما من القدرات والخصائص ،فمفهوم الاختبار يعني ضمنا طلب الإجابة على مجموعه من الاسئلة المعدة سلفاً، بحيث نحصل بناء على اجابات المفحوص على ان تلك الاسئلة على نتائج - في شكل قيم عددية- عن سمات وقدرات المفحوص الذي اجاب  عن تلك الاسئلة، ويعد الاختبار في المجالين النفسي والتربوي اجراءات منظمة تستهدف القياس الكمي أو الكيفي للمظهر واحد او اكثر لسمة أو قدره من القدرات عن طريق عينه من السلوك اللفظي وغير اللفظي .</a:t>
            </a:r>
            <a:endParaRPr lang="en-US" dirty="0">
              <a:ea typeface="Calibri"/>
              <a:cs typeface="Arial"/>
            </a:endParaRPr>
          </a:p>
        </p:txBody>
      </p:sp>
    </p:spTree>
    <p:extLst>
      <p:ext uri="{BB962C8B-B14F-4D97-AF65-F5344CB8AC3E}">
        <p14:creationId xmlns:p14="http://schemas.microsoft.com/office/powerpoint/2010/main" val="205086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bg/>
                                          </p:spTgt>
                                        </p:tgtEl>
                                        <p:attrNameLst>
                                          <p:attrName>style.visibility</p:attrName>
                                        </p:attrNameLst>
                                      </p:cBhvr>
                                      <p:to>
                                        <p:strVal val="visible"/>
                                      </p:to>
                                    </p:set>
                                    <p:animEffect transition="in" filter="fade">
                                      <p:cBhvr>
                                        <p:cTn id="12" dur="500"/>
                                        <p:tgtEl>
                                          <p:spTgt spid="3">
                                            <p:bg/>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ar-IQ" dirty="0">
                <a:solidFill>
                  <a:prstClr val="black"/>
                </a:solidFill>
              </a:rPr>
              <a:t>مفهوم الاختبارات والاختبارات التحصيلية</a:t>
            </a:r>
            <a:endParaRPr lang="ar-IQ" dirty="0"/>
          </a:p>
        </p:txBody>
      </p:sp>
      <p:sp>
        <p:nvSpPr>
          <p:cNvPr id="3" name="عنصر نائب للمحتوى 2"/>
          <p:cNvSpPr>
            <a:spLocks noGrp="1"/>
          </p:cNvSpPr>
          <p:nvPr>
            <p:ph idx="1"/>
          </p:nvPr>
        </p:nvSpPr>
        <p:spPr>
          <a:xfrm>
            <a:off x="457200" y="1600200"/>
            <a:ext cx="8229600" cy="4853136"/>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0" indent="0" algn="justLow">
              <a:lnSpc>
                <a:spcPct val="115000"/>
              </a:lnSpc>
              <a:spcAft>
                <a:spcPts val="1000"/>
              </a:spcAft>
              <a:buNone/>
            </a:pPr>
            <a:r>
              <a:rPr lang="ar-IQ" dirty="0">
                <a:ea typeface="Calibri"/>
                <a:cs typeface="Simplified Arabic"/>
              </a:rPr>
              <a:t> وتعد الاختبارات التحصيلية أكثر اساليب التقويم شيوعاً بل قد تكون الوحيدة في كثير من الأحيان، و لا شك ان لها دورًا مهماً في العملية التعليمية وخاصه في تقويم تحصيل المتعلمين و في القرارات التربوية المبنية على ذلك ،فبناءً على نتائج الاختبارات يسمح للطالب بالانتقال من صف لآخر أو يبقى في صفه ،وبناء عليها يوجه الطالب لتخصص دون آخرو عمليه بناء واستخدام الاختبارات التحصيلية تتطلب مهارات متعددة من المعلم، و اتباع خطوات علمية منظمة في اعدادها وتنفيذها وتصحيحها .</a:t>
            </a:r>
            <a:endParaRPr lang="en-US" sz="2000" dirty="0">
              <a:ea typeface="Calibri"/>
              <a:cs typeface="Arial"/>
            </a:endParaRPr>
          </a:p>
          <a:p>
            <a:pPr marL="0" indent="0" algn="justLow">
              <a:lnSpc>
                <a:spcPct val="115000"/>
              </a:lnSpc>
              <a:spcAft>
                <a:spcPts val="1000"/>
              </a:spcAft>
              <a:buNone/>
            </a:pPr>
            <a:r>
              <a:rPr lang="ar-IQ" dirty="0">
                <a:ea typeface="Calibri"/>
                <a:cs typeface="Simplified Arabic"/>
              </a:rPr>
              <a:t>     ويعرف الاختبار التحصيلي بانه اجراء منظم لتحديد مقدار ما تعلمه الطلبة في موضوع ما في ضوء الاهداف المحددة والتحقق من مدى تحقق هذه الاهداف في سلوك الطلبة، لأجل تحسين الأداء والانجاز وتحسين اساليب التدريس.</a:t>
            </a:r>
            <a:endParaRPr lang="en-US" sz="3100" dirty="0">
              <a:ea typeface="Calibri"/>
              <a:cs typeface="Simplified Arabic"/>
            </a:endParaRPr>
          </a:p>
        </p:txBody>
      </p:sp>
    </p:spTree>
    <p:extLst>
      <p:ext uri="{BB962C8B-B14F-4D97-AF65-F5344CB8AC3E}">
        <p14:creationId xmlns:p14="http://schemas.microsoft.com/office/powerpoint/2010/main" val="3403996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childTnLst>
                    </p:cTn>
                  </p:par>
                  <p:par>
                    <p:cTn id="8" fill="hold">
                      <p:stCondLst>
                        <p:cond delay="indefinite"/>
                      </p:stCondLst>
                      <p:childTnLst>
                        <p:par>
                          <p:cTn id="9" fill="hold">
                            <p:stCondLst>
                              <p:cond delay="0"/>
                            </p:stCondLst>
                            <p:childTnLst>
                              <p:par>
                                <p:cTn id="10" presetID="32" presetClass="emph" presetSubtype="0" fill="hold" grpId="0" nodeType="clickEffect">
                                  <p:stCondLst>
                                    <p:cond delay="0"/>
                                  </p:stCondLst>
                                  <p:childTnLst>
                                    <p:animRot by="120000">
                                      <p:cBhvr>
                                        <p:cTn id="11" dur="100" fill="hold">
                                          <p:stCondLst>
                                            <p:cond delay="0"/>
                                          </p:stCondLst>
                                        </p:cTn>
                                        <p:tgtEl>
                                          <p:spTgt spid="3">
                                            <p:bg/>
                                          </p:spTgt>
                                        </p:tgtEl>
                                        <p:attrNameLst>
                                          <p:attrName>r</p:attrName>
                                        </p:attrNameLst>
                                      </p:cBhvr>
                                    </p:animRot>
                                    <p:animRot by="-240000">
                                      <p:cBhvr>
                                        <p:cTn id="12" dur="200" fill="hold">
                                          <p:stCondLst>
                                            <p:cond delay="200"/>
                                          </p:stCondLst>
                                        </p:cTn>
                                        <p:tgtEl>
                                          <p:spTgt spid="3">
                                            <p:bg/>
                                          </p:spTgt>
                                        </p:tgtEl>
                                        <p:attrNameLst>
                                          <p:attrName>r</p:attrName>
                                        </p:attrNameLst>
                                      </p:cBhvr>
                                    </p:animRot>
                                    <p:animRot by="240000">
                                      <p:cBhvr>
                                        <p:cTn id="13" dur="200" fill="hold">
                                          <p:stCondLst>
                                            <p:cond delay="400"/>
                                          </p:stCondLst>
                                        </p:cTn>
                                        <p:tgtEl>
                                          <p:spTgt spid="3">
                                            <p:bg/>
                                          </p:spTgt>
                                        </p:tgtEl>
                                        <p:attrNameLst>
                                          <p:attrName>r</p:attrName>
                                        </p:attrNameLst>
                                      </p:cBhvr>
                                    </p:animRot>
                                    <p:animRot by="-240000">
                                      <p:cBhvr>
                                        <p:cTn id="14" dur="200" fill="hold">
                                          <p:stCondLst>
                                            <p:cond delay="600"/>
                                          </p:stCondLst>
                                        </p:cTn>
                                        <p:tgtEl>
                                          <p:spTgt spid="3">
                                            <p:bg/>
                                          </p:spTgt>
                                        </p:tgtEl>
                                        <p:attrNameLst>
                                          <p:attrName>r</p:attrName>
                                        </p:attrNameLst>
                                      </p:cBhvr>
                                    </p:animRot>
                                    <p:animRot by="120000">
                                      <p:cBhvr>
                                        <p:cTn id="15" dur="200" fill="hold">
                                          <p:stCondLst>
                                            <p:cond delay="800"/>
                                          </p:stCondLst>
                                        </p:cTn>
                                        <p:tgtEl>
                                          <p:spTgt spid="3">
                                            <p:bg/>
                                          </p:spTgt>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32" presetClass="emph" presetSubtype="0" fill="hold" grpId="0" nodeType="clickEffect">
                                  <p:stCondLst>
                                    <p:cond delay="0"/>
                                  </p:stCondLst>
                                  <p:childTnLst>
                                    <p:animRot by="120000">
                                      <p:cBhvr>
                                        <p:cTn id="19" dur="100" fill="hold">
                                          <p:stCondLst>
                                            <p:cond delay="0"/>
                                          </p:stCondLst>
                                        </p:cTn>
                                        <p:tgtEl>
                                          <p:spTgt spid="3">
                                            <p:txEl>
                                              <p:pRg st="0" end="0"/>
                                            </p:txEl>
                                          </p:spTgt>
                                        </p:tgtEl>
                                        <p:attrNameLst>
                                          <p:attrName>r</p:attrName>
                                        </p:attrNameLst>
                                      </p:cBhvr>
                                    </p:animRot>
                                    <p:animRot by="-240000">
                                      <p:cBhvr>
                                        <p:cTn id="20" dur="200" fill="hold">
                                          <p:stCondLst>
                                            <p:cond delay="200"/>
                                          </p:stCondLst>
                                        </p:cTn>
                                        <p:tgtEl>
                                          <p:spTgt spid="3">
                                            <p:txEl>
                                              <p:pRg st="0" end="0"/>
                                            </p:txEl>
                                          </p:spTgt>
                                        </p:tgtEl>
                                        <p:attrNameLst>
                                          <p:attrName>r</p:attrName>
                                        </p:attrNameLst>
                                      </p:cBhvr>
                                    </p:animRot>
                                    <p:animRot by="240000">
                                      <p:cBhvr>
                                        <p:cTn id="21" dur="200" fill="hold">
                                          <p:stCondLst>
                                            <p:cond delay="400"/>
                                          </p:stCondLst>
                                        </p:cTn>
                                        <p:tgtEl>
                                          <p:spTgt spid="3">
                                            <p:txEl>
                                              <p:pRg st="0" end="0"/>
                                            </p:txEl>
                                          </p:spTgt>
                                        </p:tgtEl>
                                        <p:attrNameLst>
                                          <p:attrName>r</p:attrName>
                                        </p:attrNameLst>
                                      </p:cBhvr>
                                    </p:animRot>
                                    <p:animRot by="-240000">
                                      <p:cBhvr>
                                        <p:cTn id="22" dur="200" fill="hold">
                                          <p:stCondLst>
                                            <p:cond delay="600"/>
                                          </p:stCondLst>
                                        </p:cTn>
                                        <p:tgtEl>
                                          <p:spTgt spid="3">
                                            <p:txEl>
                                              <p:pRg st="0" end="0"/>
                                            </p:txEl>
                                          </p:spTgt>
                                        </p:tgtEl>
                                        <p:attrNameLst>
                                          <p:attrName>r</p:attrName>
                                        </p:attrNameLst>
                                      </p:cBhvr>
                                    </p:animRot>
                                    <p:animRot by="120000">
                                      <p:cBhvr>
                                        <p:cTn id="23" dur="200" fill="hold">
                                          <p:stCondLst>
                                            <p:cond delay="800"/>
                                          </p:stCondLst>
                                        </p:cTn>
                                        <p:tgtEl>
                                          <p:spTgt spid="3">
                                            <p:txEl>
                                              <p:pRg st="0" end="0"/>
                                            </p:txEl>
                                          </p:spTgt>
                                        </p:tgtEl>
                                        <p:attrNameLst>
                                          <p:attrName>r</p:attrName>
                                        </p:attrNameLst>
                                      </p:cBhvr>
                                    </p:animRot>
                                  </p:childTnLst>
                                </p:cTn>
                              </p:par>
                            </p:childTnLst>
                          </p:cTn>
                        </p:par>
                      </p:childTnLst>
                    </p:cTn>
                  </p:par>
                  <p:par>
                    <p:cTn id="24" fill="hold">
                      <p:stCondLst>
                        <p:cond delay="indefinite"/>
                      </p:stCondLst>
                      <p:childTnLst>
                        <p:par>
                          <p:cTn id="25" fill="hold">
                            <p:stCondLst>
                              <p:cond delay="0"/>
                            </p:stCondLst>
                            <p:childTnLst>
                              <p:par>
                                <p:cTn id="26" presetID="32" presetClass="emph" presetSubtype="0" fill="hold" grpId="0" nodeType="clickEffect">
                                  <p:stCondLst>
                                    <p:cond delay="0"/>
                                  </p:stCondLst>
                                  <p:childTnLst>
                                    <p:animRot by="120000">
                                      <p:cBhvr>
                                        <p:cTn id="27" dur="100" fill="hold">
                                          <p:stCondLst>
                                            <p:cond delay="0"/>
                                          </p:stCondLst>
                                        </p:cTn>
                                        <p:tgtEl>
                                          <p:spTgt spid="3">
                                            <p:txEl>
                                              <p:pRg st="1" end="1"/>
                                            </p:txEl>
                                          </p:spTgt>
                                        </p:tgtEl>
                                        <p:attrNameLst>
                                          <p:attrName>r</p:attrName>
                                        </p:attrNameLst>
                                      </p:cBhvr>
                                    </p:animRot>
                                    <p:animRot by="-240000">
                                      <p:cBhvr>
                                        <p:cTn id="28" dur="200" fill="hold">
                                          <p:stCondLst>
                                            <p:cond delay="200"/>
                                          </p:stCondLst>
                                        </p:cTn>
                                        <p:tgtEl>
                                          <p:spTgt spid="3">
                                            <p:txEl>
                                              <p:pRg st="1" end="1"/>
                                            </p:txEl>
                                          </p:spTgt>
                                        </p:tgtEl>
                                        <p:attrNameLst>
                                          <p:attrName>r</p:attrName>
                                        </p:attrNameLst>
                                      </p:cBhvr>
                                    </p:animRot>
                                    <p:animRot by="240000">
                                      <p:cBhvr>
                                        <p:cTn id="29" dur="200" fill="hold">
                                          <p:stCondLst>
                                            <p:cond delay="400"/>
                                          </p:stCondLst>
                                        </p:cTn>
                                        <p:tgtEl>
                                          <p:spTgt spid="3">
                                            <p:txEl>
                                              <p:pRg st="1" end="1"/>
                                            </p:txEl>
                                          </p:spTgt>
                                        </p:tgtEl>
                                        <p:attrNameLst>
                                          <p:attrName>r</p:attrName>
                                        </p:attrNameLst>
                                      </p:cBhvr>
                                    </p:animRot>
                                    <p:animRot by="-240000">
                                      <p:cBhvr>
                                        <p:cTn id="30" dur="200" fill="hold">
                                          <p:stCondLst>
                                            <p:cond delay="600"/>
                                          </p:stCondLst>
                                        </p:cTn>
                                        <p:tgtEl>
                                          <p:spTgt spid="3">
                                            <p:txEl>
                                              <p:pRg st="1" end="1"/>
                                            </p:txEl>
                                          </p:spTgt>
                                        </p:tgtEl>
                                        <p:attrNameLst>
                                          <p:attrName>r</p:attrName>
                                        </p:attrNameLst>
                                      </p:cBhvr>
                                    </p:animRot>
                                    <p:animRot by="120000">
                                      <p:cBhvr>
                                        <p:cTn id="31" dur="200" fill="hold">
                                          <p:stCondLst>
                                            <p:cond delay="800"/>
                                          </p:stCondLst>
                                        </p:cTn>
                                        <p:tgtEl>
                                          <p:spTgt spid="3">
                                            <p:txEl>
                                              <p:pRg st="1" end="1"/>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nSpc>
                <a:spcPct val="115000"/>
              </a:lnSpc>
              <a:spcAft>
                <a:spcPts val="1000"/>
              </a:spcAft>
            </a:pPr>
            <a:r>
              <a:rPr lang="ar-IQ" b="1" dirty="0">
                <a:ea typeface="Calibri"/>
                <a:cs typeface="Simplified Arabic"/>
              </a:rPr>
              <a:t> الفرق بين القياس والاختبار</a:t>
            </a:r>
            <a:endParaRPr lang="ar-IQ" dirty="0"/>
          </a:p>
        </p:txBody>
      </p:sp>
      <p:sp>
        <p:nvSpPr>
          <p:cNvPr id="3" name="عنصر نائب للمحتوى 2"/>
          <p:cNvSpPr>
            <a:spLocks noGrp="1"/>
          </p:cNvSpPr>
          <p:nvPr>
            <p:ph idx="1"/>
          </p:nvPr>
        </p:nvSpPr>
        <p:spPr>
          <a:xfrm>
            <a:off x="457200" y="1340768"/>
            <a:ext cx="8229600" cy="5112568"/>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algn="justLow">
              <a:lnSpc>
                <a:spcPct val="115000"/>
              </a:lnSpc>
              <a:spcAft>
                <a:spcPts val="1000"/>
              </a:spcAft>
            </a:pPr>
            <a:r>
              <a:rPr lang="en-US" dirty="0">
                <a:latin typeface="Simplified Arabic"/>
                <a:ea typeface="Calibri"/>
                <a:cs typeface="Arial"/>
              </a:rPr>
              <a:t> </a:t>
            </a:r>
            <a:r>
              <a:rPr lang="ar-IQ" dirty="0">
                <a:latin typeface="Simplified Arabic"/>
                <a:ea typeface="Calibri"/>
              </a:rPr>
              <a:t>ان القياس في مفهومه الواسع يشير الى الجوانب الكمية التي تصف خاصية أو سمة  معينه مثل ارتفاع سائل معين او ضغط الغاز أو تحصيل طالب في مادة معينة كما يشير الى جميع المعلومات وترتيبها بطريقة منظمة وبذلك يتضمن مفهوم القياس من هذْا المنظور كلا من عملية جمع المعلومات وتنظيمها وكذلك نتيجة هذه العملية.</a:t>
            </a:r>
            <a:endParaRPr lang="en-US" sz="2000" dirty="0">
              <a:ea typeface="Calibri"/>
              <a:cs typeface="Arial"/>
            </a:endParaRPr>
          </a:p>
          <a:p>
            <a:pPr algn="justLow">
              <a:lnSpc>
                <a:spcPct val="115000"/>
              </a:lnSpc>
              <a:spcAft>
                <a:spcPts val="1000"/>
              </a:spcAft>
            </a:pPr>
            <a:r>
              <a:rPr lang="ar-IQ" dirty="0">
                <a:ea typeface="Calibri"/>
                <a:cs typeface="Simplified Arabic"/>
              </a:rPr>
              <a:t>     أما الاختبارات فتكون عادة على شكل أسئلة أو مواقف محددة ولها اجابة واحدة صحيحة نتحرى من خلالها قياس أداء المستجيب لتعرف مستوى اتقانه هدف ما أو مقارنته بأداء اقرانه .</a:t>
            </a:r>
            <a:endParaRPr lang="en-US" sz="2000" dirty="0">
              <a:ea typeface="Calibri"/>
              <a:cs typeface="Arial"/>
            </a:endParaRPr>
          </a:p>
          <a:p>
            <a:pPr algn="justLow">
              <a:lnSpc>
                <a:spcPct val="115000"/>
              </a:lnSpc>
              <a:spcAft>
                <a:spcPts val="1000"/>
              </a:spcAft>
            </a:pPr>
            <a:r>
              <a:rPr lang="ar-IQ" dirty="0">
                <a:ea typeface="Calibri"/>
                <a:cs typeface="Simplified Arabic"/>
              </a:rPr>
              <a:t>    وبذلك فان الاختبارات هي نوع من المقاييس ، ولكن المقاييس فهي اشمل ولا تمثل بالضرورة الاختبارات ، لذلك اصبح للاختبار مفهوم مستقل عن المقياس . </a:t>
            </a:r>
            <a:endParaRPr lang="en-US" sz="2000" dirty="0">
              <a:ea typeface="Calibri"/>
              <a:cs typeface="Arial"/>
            </a:endParaRPr>
          </a:p>
        </p:txBody>
      </p:sp>
    </p:spTree>
    <p:extLst>
      <p:ext uri="{BB962C8B-B14F-4D97-AF65-F5344CB8AC3E}">
        <p14:creationId xmlns:p14="http://schemas.microsoft.com/office/powerpoint/2010/main" val="3516529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a:bodyPr>
          <a:lstStyle/>
          <a:p>
            <a:pPr>
              <a:lnSpc>
                <a:spcPct val="115000"/>
              </a:lnSpc>
              <a:spcAft>
                <a:spcPts val="1000"/>
              </a:spcAft>
            </a:pPr>
            <a:r>
              <a:rPr lang="ar-IQ" b="1" dirty="0">
                <a:ea typeface="Calibri"/>
                <a:cs typeface="Simplified Arabic"/>
              </a:rPr>
              <a:t>أسباب القلق من الاختبارات</a:t>
            </a:r>
            <a:endParaRPr lang="ar-IQ" dirty="0"/>
          </a:p>
        </p:txBody>
      </p:sp>
      <p:sp>
        <p:nvSpPr>
          <p:cNvPr id="3" name="عنصر نائب للمحتوى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marL="0" indent="0" algn="justLow">
              <a:lnSpc>
                <a:spcPct val="115000"/>
              </a:lnSpc>
              <a:spcAft>
                <a:spcPts val="1000"/>
              </a:spcAft>
              <a:buNone/>
            </a:pPr>
            <a:r>
              <a:rPr lang="ar-IQ" dirty="0">
                <a:ea typeface="Calibri"/>
                <a:cs typeface="Simplified Arabic"/>
              </a:rPr>
              <a:t> يلاحظ قلق وخوف الكثير من الطلاب إن لم يكن جلهم من الاختبارات وقد ينتج عن ذلك التوتر والقلق ، حالات مرضية ، فلماذا يشعر الطلاب بالخوف من الاختبار ؟ </a:t>
            </a:r>
            <a:endParaRPr lang="en-US" sz="2000" dirty="0">
              <a:ea typeface="Calibri"/>
              <a:cs typeface="Arial"/>
            </a:endParaRPr>
          </a:p>
          <a:p>
            <a:pPr marL="0" indent="0" algn="justLow">
              <a:lnSpc>
                <a:spcPct val="115000"/>
              </a:lnSpc>
              <a:spcAft>
                <a:spcPts val="1000"/>
              </a:spcAft>
              <a:buNone/>
            </a:pPr>
            <a:r>
              <a:rPr lang="ar-IQ" dirty="0" smtClean="0">
                <a:ea typeface="Calibri"/>
                <a:cs typeface="Simplified Arabic"/>
              </a:rPr>
              <a:t>لذا </a:t>
            </a:r>
            <a:r>
              <a:rPr lang="ar-IQ" dirty="0">
                <a:ea typeface="Calibri"/>
                <a:cs typeface="Simplified Arabic"/>
              </a:rPr>
              <a:t>كشفت الدراسات ان السبب الرئيس من شعور الطلاب بالقلق هو الخوف من ضعف التقدير حيث كانت اعلى نسبة ، وكان الخوف من الرسوب وعدم النجاح من المرتبة الثانية حيث كانت النسبة وهي نسبة ، أما الخوف من تفوق الغير من الطلاب على الطالب في الاختبار هو السبب الثالث حيث كانت النسبة تلاه الخوف من ردة فعل الاسرة .</a:t>
            </a:r>
            <a:endParaRPr lang="ar-IQ" dirty="0"/>
          </a:p>
        </p:txBody>
      </p:sp>
    </p:spTree>
    <p:extLst>
      <p:ext uri="{BB962C8B-B14F-4D97-AF65-F5344CB8AC3E}">
        <p14:creationId xmlns:p14="http://schemas.microsoft.com/office/powerpoint/2010/main" val="1839870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2"/>
                                        </p:tgtEl>
                                        <p:attrNameLst>
                                          <p:attrName>style.color</p:attrName>
                                        </p:attrNameLst>
                                      </p:cBhvr>
                                      <p:to>
                                        <a:schemeClr val="accent2"/>
                                      </p:to>
                                    </p:animClr>
                                    <p:animClr clrSpc="rgb" dir="cw">
                                      <p:cBhvr>
                                        <p:cTn id="7" dur="500" fill="hold"/>
                                        <p:tgtEl>
                                          <p:spTgt spid="2"/>
                                        </p:tgtEl>
                                        <p:attrNameLst>
                                          <p:attrName>fillcolor</p:attrName>
                                        </p:attrNameLst>
                                      </p:cBhvr>
                                      <p:to>
                                        <a:schemeClr val="accent2"/>
                                      </p:to>
                                    </p:animClr>
                                    <p:set>
                                      <p:cBhvr>
                                        <p:cTn id="8" dur="500" fill="hold"/>
                                        <p:tgtEl>
                                          <p:spTgt spid="2"/>
                                        </p:tgtEl>
                                        <p:attrNameLst>
                                          <p:attrName>fill.type</p:attrName>
                                        </p:attrNameLst>
                                      </p:cBhvr>
                                      <p:to>
                                        <p:strVal val="solid"/>
                                      </p:to>
                                    </p:set>
                                    <p:set>
                                      <p:cBhvr>
                                        <p:cTn id="9" dur="500" fill="hold"/>
                                        <p:tgtEl>
                                          <p:spTgt spid="2"/>
                                        </p:tgtEl>
                                        <p:attrNameLst>
                                          <p:attrName>fill.on</p:attrName>
                                        </p:attrNameLst>
                                      </p:cBhvr>
                                      <p:to>
                                        <p:strVal val="true"/>
                                      </p:to>
                                    </p:set>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bg/>
                                          </p:spTgt>
                                        </p:tgtEl>
                                        <p:attrNameLst>
                                          <p:attrName>style.visibility</p:attrName>
                                        </p:attrNameLst>
                                      </p:cBhvr>
                                      <p:to>
                                        <p:strVal val="visible"/>
                                      </p:to>
                                    </p:set>
                                    <p:anim calcmode="lin" valueType="num">
                                      <p:cBhvr additive="base">
                                        <p:cTn id="14" dur="500" fill="hold"/>
                                        <p:tgtEl>
                                          <p:spTgt spid="3">
                                            <p:bg/>
                                          </p:spTgt>
                                        </p:tgtEl>
                                        <p:attrNameLst>
                                          <p:attrName>ppt_x</p:attrName>
                                        </p:attrNameLst>
                                      </p:cBhvr>
                                      <p:tavLst>
                                        <p:tav tm="0">
                                          <p:val>
                                            <p:strVal val="#ppt_x"/>
                                          </p:val>
                                        </p:tav>
                                        <p:tav tm="100000">
                                          <p:val>
                                            <p:strVal val="#ppt_x"/>
                                          </p:val>
                                        </p:tav>
                                      </p:tavLst>
                                    </p:anim>
                                    <p:anim calcmode="lin" valueType="num">
                                      <p:cBhvr additive="base">
                                        <p:cTn id="15" dur="500" fill="hold"/>
                                        <p:tgtEl>
                                          <p:spTgt spid="3">
                                            <p:bg/>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 calcmode="lin" valueType="num">
                                      <p:cBhvr additive="base">
                                        <p:cTn id="2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3">
                                            <p:txEl>
                                              <p:pRg st="1" end="1"/>
                                            </p:txEl>
                                          </p:spTgt>
                                        </p:tgtEl>
                                        <p:attrNameLst>
                                          <p:attrName>style.visibility</p:attrName>
                                        </p:attrNameLst>
                                      </p:cBhvr>
                                      <p:to>
                                        <p:strVal val="visible"/>
                                      </p:to>
                                    </p:set>
                                    <p:anim calcmode="lin" valueType="num">
                                      <p:cBhvr additive="base">
                                        <p:cTn id="26"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TotalTime>
  <Words>1775</Words>
  <Application>Microsoft Office PowerPoint</Application>
  <PresentationFormat>عرض على الشاشة (3:4)‏</PresentationFormat>
  <Paragraphs>71</Paragraphs>
  <Slides>19</Slides>
  <Notes>0</Notes>
  <HiddenSlides>0</HiddenSlides>
  <MMClips>0</MMClips>
  <ScaleCrop>false</ScaleCrop>
  <HeadingPairs>
    <vt:vector size="4" baseType="variant">
      <vt:variant>
        <vt:lpstr>نسق</vt:lpstr>
      </vt:variant>
      <vt:variant>
        <vt:i4>1</vt:i4>
      </vt:variant>
      <vt:variant>
        <vt:lpstr>عناوين الشرائح</vt:lpstr>
      </vt:variant>
      <vt:variant>
        <vt:i4>19</vt:i4>
      </vt:variant>
    </vt:vector>
  </HeadingPairs>
  <TitlesOfParts>
    <vt:vector size="20" baseType="lpstr">
      <vt:lpstr>سمة Office</vt:lpstr>
      <vt:lpstr>وزارة التعليم العالي والبحث العلمي  الجامعة المستنصرية / كلية التربية الأساسية </vt:lpstr>
      <vt:lpstr>نشأة الاختبارات والمقاييس </vt:lpstr>
      <vt:lpstr>نشأة الاختبارات والمقاييس </vt:lpstr>
      <vt:lpstr>نشأة الاختبارات والمقاييس </vt:lpstr>
      <vt:lpstr>مفهوم الاختبارات والاختبارات التحصيلية</vt:lpstr>
      <vt:lpstr>مفهوم الاختبارات والاختبارات التحصيلية</vt:lpstr>
      <vt:lpstr>مفهوم الاختبارات والاختبارات التحصيلية</vt:lpstr>
      <vt:lpstr> الفرق بين القياس والاختبار</vt:lpstr>
      <vt:lpstr>أسباب القلق من الاختبارات</vt:lpstr>
      <vt:lpstr>أسباب القلق من الاختبارات</vt:lpstr>
      <vt:lpstr>مواصفات الاختبار الجيد </vt:lpstr>
      <vt:lpstr>مواصفات الاختبار الجيد </vt:lpstr>
      <vt:lpstr>مواصفات الاختبار الجيد </vt:lpstr>
      <vt:lpstr>مواصفات الاختبار الجيد </vt:lpstr>
      <vt:lpstr>مواصفات الاختبار الجيد </vt:lpstr>
      <vt:lpstr>مواصفات الاختبار الجيد </vt:lpstr>
      <vt:lpstr>مواصفات الاختبار الجيد </vt:lpstr>
      <vt:lpstr>مواصفات الاختبار الجيد </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وزارة التعليم العالي والبحث العلمي  الجامعة المستنصرية / كلية التربية الأساسية </dc:title>
  <dc:creator>ZOZO</dc:creator>
  <cp:lastModifiedBy>DR.Ahmed Saker 2o1O</cp:lastModifiedBy>
  <cp:revision>11</cp:revision>
  <dcterms:created xsi:type="dcterms:W3CDTF">2020-02-23T20:34:51Z</dcterms:created>
  <dcterms:modified xsi:type="dcterms:W3CDTF">2020-03-08T16:49:44Z</dcterms:modified>
</cp:coreProperties>
</file>