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469573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26" name="Google Shape;26;p4"/>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r" rtl="1">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827584" y="116632"/>
            <a:ext cx="7772400" cy="72008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3959"/>
              <a:buFont typeface="Calibri"/>
              <a:buNone/>
            </a:pPr>
            <a:r>
              <a:rPr lang="ar-IQ" sz="3959"/>
              <a:t>إحداث أيلول الأسود</a:t>
            </a:r>
            <a:endParaRPr sz="3959"/>
          </a:p>
        </p:txBody>
      </p:sp>
      <p:sp>
        <p:nvSpPr>
          <p:cNvPr id="85" name="Google Shape;85;p13"/>
          <p:cNvSpPr txBox="1">
            <a:spLocks noGrp="1"/>
          </p:cNvSpPr>
          <p:nvPr>
            <p:ph type="subTitle" idx="1"/>
          </p:nvPr>
        </p:nvSpPr>
        <p:spPr>
          <a:xfrm>
            <a:off x="251520" y="1052736"/>
            <a:ext cx="8640960" cy="5616624"/>
          </a:xfrm>
          <a:prstGeom prst="rect">
            <a:avLst/>
          </a:prstGeom>
          <a:noFill/>
          <a:ln>
            <a:noFill/>
          </a:ln>
        </p:spPr>
        <p:txBody>
          <a:bodyPr spcFirstLastPara="1" wrap="square" lIns="91425" tIns="45700" rIns="91425" bIns="45700" anchor="t" anchorCtr="0">
            <a:noAutofit/>
          </a:bodyPr>
          <a:lstStyle/>
          <a:p>
            <a:pPr marL="0" lvl="0" indent="0" algn="just" rtl="1">
              <a:lnSpc>
                <a:spcPct val="80000"/>
              </a:lnSpc>
              <a:spcBef>
                <a:spcPts val="0"/>
              </a:spcBef>
              <a:spcAft>
                <a:spcPts val="0"/>
              </a:spcAft>
              <a:buClr>
                <a:schemeClr val="dk1"/>
              </a:buClr>
              <a:buSzPts val="1320"/>
              <a:buNone/>
            </a:pPr>
            <a:r>
              <a:rPr lang="ar-IQ" sz="1320" b="1">
                <a:solidFill>
                  <a:schemeClr val="dk1"/>
                </a:solidFill>
              </a:rPr>
              <a:t>مُصطلح “أيلول </a:t>
            </a:r>
            <a:r>
              <a:rPr lang="ar-IQ" sz="1280" b="1">
                <a:solidFill>
                  <a:schemeClr val="dk1"/>
                </a:solidFill>
              </a:rPr>
              <a:t>الأسود” يعبّر عن فترة الأحداث المؤسفة التي شهدت قتالًا داميًا بين القوات الأردنية والمسلحين الفلسطينيين، أسفرت عن سقوط آلاف القتلى في حرب أهلية استمرت حتى يوليو من عام 1971؛ فبعد معركة الكرامة، عام 1968، التي انتصر فيها الجيش العربي الأردني على الجيش الإسرائيلي في الأغوار، اعتُبرت المعركة “أول انتصار للعرب على إسرائيل”.</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وحوّلت معركة الكرامة حركة “فتح” من مجرد منظمة مسلحة إلى حركة تحرر وطني، وبعد اتفاقية البنود السبع في نوفمبر عام 1968، وبعد أن شهدت الفترة بين منتصف عام 1968 ونهاية عام 1969، مئات الاشتباكات العنيفة بين الفصائل الفلسطينية وقوات الأمن الأردنية. وأصبحت أعمال العنف والخطف تتكرر بصورة مستمرة حتى باتت تُعرف عمان في وسائل الإعلام العربية </a:t>
            </a:r>
            <a:r>
              <a:rPr lang="ar-IQ" sz="1280" b="1">
                <a:solidFill>
                  <a:schemeClr val="dk1"/>
                </a:solidFill>
                <a:latin typeface="Arial"/>
                <a:ea typeface="Arial"/>
                <a:cs typeface="Arial"/>
                <a:sym typeface="Arial"/>
              </a:rPr>
              <a:t>بـ</a:t>
            </a:r>
            <a:r>
              <a:rPr lang="ar-IQ" sz="1280" b="1">
                <a:solidFill>
                  <a:schemeClr val="dk1"/>
                </a:solidFill>
              </a:rPr>
              <a:t>”هانوي العرب”؛ خشي الملك حسين من تدهور الأوضاع في الشرق الأوسط إلى حرب شاملة مدمرة في حالة سيطرة الفلسطينيين الذين تؤيدهم سوريا على الأردن، ما دفعه إلى مناشدة الحكومة البريطانية ومطالبتها إقناع إسرائيل بالتدخّل، في الوقت الذي كانت سوريا تدعم فيه الفلسطينيين التي تمكنت من السيطرة على أجزاء من الأردن، حتى تمكّن الجيش الأردني من تدمير قواعدها فيما عُرف لاحقًا بأحداث “أيلول الأسود”.</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الأسباب المباشرة</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بدأت المشكلة تتبلور، بحسب وثائق بريطانية، في 6 سبتمبر 1970، بعد أن خطفت الجبهة الشعبية لتحرير فلسطين ثلاث طائرات أجنبية كانت قد أقلعت من ألمانيا وسويسرا وأمستردام هولندا متجهة إلى نيويورك.</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حوّل الخاطفون اتجاه طائرتين منها إلى الأردن وأجبروهما على الهبوط في مطار بعيد في منطقة الأزرق الصحراوية شمال شرق الأردن، فيما حوّلت وجهة الطائرة الثالثة إلى القاهرة حيث عمد الخاطفون إلى تفجيرها.</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بعد مرور ثلاثة أيام على الحادث، خُطفت طائرة مدنية أخرى، وطلب “الفدائيون” إطلاق سراح رفاق فلسطينيين لهم معتقلين في سجون أوروبية، وعندما رُفض مطلبهم عمدوا في 12 سبتمبر وتحت أنظار وسائل الإعلام العالمية، إلى تفجير الطائرات الثلاث بعد إطلاق سراح ركابها.</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بداية المواجهة</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 والملك حسين (التاريخ السوري)في 9 يونيو 1970، نجا الملك حسين من محاولتيّ اغتيال فاشلتين، قامت على إثرها مصادمات بين قوات الأمن وقوات المنظمات الفلسطينية ما بين فبراير ويونيو من عام 1970 أوقعت نحو 1000 شخص.</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في ‏17‏ سبتمبر‏1970,‏ بدأ الجيش الأردني قصف معسكرات وأماكن تجمعات المقاومة الفلسطينية بنيران كثيفة ومتصلة‏ لترد القوات الفلسطينية بمعارك شرسة،وتساقط كثير من الضحايا من الجانبين‏، ولا </a:t>
            </a:r>
            <a:r>
              <a:rPr lang="ar-IQ" sz="1280" b="1">
                <a:solidFill>
                  <a:schemeClr val="dk1"/>
                </a:solidFill>
                <a:latin typeface="Arial"/>
                <a:ea typeface="Arial"/>
                <a:cs typeface="Arial"/>
                <a:sym typeface="Arial"/>
              </a:rPr>
              <a:t>سيما</a:t>
            </a:r>
            <a:r>
              <a:rPr lang="ar-IQ" sz="1280" b="1">
                <a:solidFill>
                  <a:schemeClr val="dk1"/>
                </a:solidFill>
              </a:rPr>
              <a:t> من الجانب الفلسطيني‏، قُدّرت عدد الإصابات التي خلّفتها الحرب الأهلية الأردنية الفلسطينية بعشرات الآلاف، ونحو 4 آلاف قتيل من الجانب الفلسطيني، فيما أُصيب، بحسب سجلات الجيش الأردني، أكثر من 110 جندي أردني ووصل عدد القتلى بين صفوف المدنيين الأردنيين إلى نحو 3 آلاف قتيل.</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استغاثة الملك حسين بإسرائيل</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أشارت </a:t>
            </a:r>
            <a:r>
              <a:rPr lang="ar-IQ" sz="1280" b="1">
                <a:solidFill>
                  <a:schemeClr val="dk1"/>
                </a:solidFill>
                <a:latin typeface="Arial"/>
                <a:ea typeface="Arial"/>
                <a:cs typeface="Arial"/>
                <a:sym typeface="Arial"/>
              </a:rPr>
              <a:t>هآرتس</a:t>
            </a:r>
            <a:r>
              <a:rPr lang="ar-IQ" sz="1280" b="1">
                <a:solidFill>
                  <a:schemeClr val="dk1"/>
                </a:solidFill>
              </a:rPr>
              <a:t> استنادا للوثائق الأميركية إلى أن كيسنجر أبلغ إسحق </a:t>
            </a:r>
            <a:r>
              <a:rPr lang="ar-IQ" sz="1280" b="1">
                <a:solidFill>
                  <a:schemeClr val="dk1"/>
                </a:solidFill>
                <a:latin typeface="Arial"/>
                <a:ea typeface="Arial"/>
                <a:cs typeface="Arial"/>
                <a:sym typeface="Arial"/>
              </a:rPr>
              <a:t>رابين</a:t>
            </a:r>
            <a:r>
              <a:rPr lang="ar-IQ" sz="1280" b="1">
                <a:solidFill>
                  <a:schemeClr val="dk1"/>
                </a:solidFill>
              </a:rPr>
              <a:t> سفير إسرائيل في واشنطن في 20 سبتمبر/أيلول 1970 بطلب الملك الحسين، بأن يتدخل سلاح الجو الإسرائيلي لمهاجمة المدرعات السورية التي اقتحمت الحدود الشمالية للأردن. ودعا نيكسون لعملية خاطفة وحادة، وطالب بأن تكون ماحقة، محذرا من تورط مع السوريين “الملعونين” بحرب أخرى لمدة ثلاثة أشهر.</a:t>
            </a:r>
            <a:endParaRPr/>
          </a:p>
          <a:p>
            <a:pPr marL="0" lvl="0" indent="0" algn="just" rtl="1">
              <a:lnSpc>
                <a:spcPct val="80000"/>
              </a:lnSpc>
              <a:spcBef>
                <a:spcPts val="256"/>
              </a:spcBef>
              <a:spcAft>
                <a:spcPts val="0"/>
              </a:spcAft>
              <a:buClr>
                <a:schemeClr val="dk1"/>
              </a:buClr>
              <a:buSzPts val="1280"/>
              <a:buNone/>
            </a:pPr>
            <a:r>
              <a:rPr lang="ar-IQ" sz="1280" b="1">
                <a:solidFill>
                  <a:schemeClr val="dk1"/>
                </a:solidFill>
              </a:rPr>
              <a:t>وأشارت المحاضر التاريخية إلى أن نيكسون طلب أن تصدر إسرائيل بيانا بموازاة تدخلها لصالح العاهل الأردني تؤكد فيه خلوها من دوافع احتلال الأرض وضمها ولكن لا مانع لدى نيكسون من سيطرة إسرائيل على الأرض في حال تغيرت الأوضاع في الأردن وأن واشنطن ستقبل ذلك بتفهم.</a:t>
            </a:r>
            <a:endParaRPr/>
          </a:p>
          <a:p>
            <a:pPr marL="0" lvl="0" indent="0" algn="ctr" rtl="1">
              <a:lnSpc>
                <a:spcPct val="80000"/>
              </a:lnSpc>
              <a:spcBef>
                <a:spcPts val="256"/>
              </a:spcBef>
              <a:spcAft>
                <a:spcPts val="0"/>
              </a:spcAft>
              <a:buClr>
                <a:srgbClr val="888888"/>
              </a:buClr>
              <a:buSzPts val="1280"/>
              <a:buNone/>
            </a:pPr>
            <a:endParaRPr sz="1280"/>
          </a:p>
        </p:txBody>
      </p:sp>
    </p:spTree>
  </p:cSld>
  <p:clrMapOvr>
    <a:masterClrMapping/>
  </p:clrMapOvr>
</p:sld>
</file>

<file path=ppt/theme/theme1.xml><?xml version="1.0" encoding="utf-8"?>
<a:theme xmlns:a="http://schemas.openxmlformats.org/drawingml/2006/main"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318</Words>
  <Application>Microsoft Office PowerPoint</Application>
  <PresentationFormat>عرض على الشاشة (3:4)‏</PresentationFormat>
  <Paragraphs>13</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إحداث أيلول الأسود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إحداث أيلول الأسود</dc:title>
  <dc:creator>ali</dc:creator>
  <cp:lastModifiedBy>DR.Ahmed Saker 2O11</cp:lastModifiedBy>
  <cp:revision>1</cp:revision>
  <dcterms:modified xsi:type="dcterms:W3CDTF">2020-03-08T18:18:30Z</dcterms:modified>
</cp:coreProperties>
</file>