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76" d="100"/>
          <a:sy n="76" d="100"/>
        </p:scale>
        <p:origin x="-1842"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0396451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شريحة عنوان"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1">
              <a:spcBef>
                <a:spcPts val="640"/>
              </a:spcBef>
              <a:spcAft>
                <a:spcPts val="0"/>
              </a:spcAft>
              <a:buClr>
                <a:srgbClr val="888888"/>
              </a:buClr>
              <a:buSzPts val="3200"/>
              <a:buNone/>
              <a:defRPr>
                <a:solidFill>
                  <a:srgbClr val="888888"/>
                </a:solidFill>
              </a:defRPr>
            </a:lvl1pPr>
            <a:lvl2pPr lvl="1" algn="ctr" rtl="1">
              <a:spcBef>
                <a:spcPts val="560"/>
              </a:spcBef>
              <a:spcAft>
                <a:spcPts val="0"/>
              </a:spcAft>
              <a:buClr>
                <a:srgbClr val="888888"/>
              </a:buClr>
              <a:buSzPts val="2800"/>
              <a:buNone/>
              <a:defRPr>
                <a:solidFill>
                  <a:srgbClr val="888888"/>
                </a:solidFill>
              </a:defRPr>
            </a:lvl2pPr>
            <a:lvl3pPr lvl="2" algn="ctr" rtl="1">
              <a:spcBef>
                <a:spcPts val="480"/>
              </a:spcBef>
              <a:spcAft>
                <a:spcPts val="0"/>
              </a:spcAft>
              <a:buClr>
                <a:srgbClr val="888888"/>
              </a:buClr>
              <a:buSzPts val="2400"/>
              <a:buNone/>
              <a:defRPr>
                <a:solidFill>
                  <a:srgbClr val="888888"/>
                </a:solidFill>
              </a:defRPr>
            </a:lvl3pPr>
            <a:lvl4pPr lvl="3" algn="ctr" rtl="1">
              <a:spcBef>
                <a:spcPts val="400"/>
              </a:spcBef>
              <a:spcAft>
                <a:spcPts val="0"/>
              </a:spcAft>
              <a:buClr>
                <a:srgbClr val="888888"/>
              </a:buClr>
              <a:buSzPts val="2000"/>
              <a:buNone/>
              <a:defRPr>
                <a:solidFill>
                  <a:srgbClr val="888888"/>
                </a:solidFill>
              </a:defRPr>
            </a:lvl4pPr>
            <a:lvl5pPr lvl="4" algn="ctr" rtl="1">
              <a:spcBef>
                <a:spcPts val="400"/>
              </a:spcBef>
              <a:spcAft>
                <a:spcPts val="0"/>
              </a:spcAft>
              <a:buClr>
                <a:srgbClr val="888888"/>
              </a:buClr>
              <a:buSzPts val="2000"/>
              <a:buNone/>
              <a:defRPr>
                <a:solidFill>
                  <a:srgbClr val="888888"/>
                </a:solidFill>
              </a:defRPr>
            </a:lvl5pPr>
            <a:lvl6pPr lvl="5" algn="ctr" rtl="1">
              <a:spcBef>
                <a:spcPts val="400"/>
              </a:spcBef>
              <a:spcAft>
                <a:spcPts val="0"/>
              </a:spcAft>
              <a:buClr>
                <a:srgbClr val="888888"/>
              </a:buClr>
              <a:buSzPts val="2000"/>
              <a:buNone/>
              <a:defRPr>
                <a:solidFill>
                  <a:srgbClr val="888888"/>
                </a:solidFill>
              </a:defRPr>
            </a:lvl6pPr>
            <a:lvl7pPr lvl="6" algn="ctr" rtl="1">
              <a:spcBef>
                <a:spcPts val="400"/>
              </a:spcBef>
              <a:spcAft>
                <a:spcPts val="0"/>
              </a:spcAft>
              <a:buClr>
                <a:srgbClr val="888888"/>
              </a:buClr>
              <a:buSzPts val="2000"/>
              <a:buNone/>
              <a:defRPr>
                <a:solidFill>
                  <a:srgbClr val="888888"/>
                </a:solidFill>
              </a:defRPr>
            </a:lvl7pPr>
            <a:lvl8pPr lvl="7" algn="ctr" rtl="1">
              <a:spcBef>
                <a:spcPts val="400"/>
              </a:spcBef>
              <a:spcAft>
                <a:spcPts val="0"/>
              </a:spcAft>
              <a:buClr>
                <a:srgbClr val="888888"/>
              </a:buClr>
              <a:buSzPts val="2000"/>
              <a:buNone/>
              <a:defRPr>
                <a:solidFill>
                  <a:srgbClr val="888888"/>
                </a:solidFill>
              </a:defRPr>
            </a:lvl8pPr>
            <a:lvl9pPr lvl="8" algn="ctr" rtl="1">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عنوان ونص عمودي"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عنوان ونص عموديان"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عنوان ومحتوى"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عنوان المقطع"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r" rtl="1">
              <a:spcBef>
                <a:spcPts val="400"/>
              </a:spcBef>
              <a:spcAft>
                <a:spcPts val="0"/>
              </a:spcAft>
              <a:buClr>
                <a:srgbClr val="888888"/>
              </a:buClr>
              <a:buSzPts val="2000"/>
              <a:buNone/>
              <a:defRPr sz="2000">
                <a:solidFill>
                  <a:srgbClr val="888888"/>
                </a:solidFill>
              </a:defRPr>
            </a:lvl1pPr>
            <a:lvl2pPr marL="914400" lvl="1" indent="-228600" algn="r" rtl="1">
              <a:spcBef>
                <a:spcPts val="360"/>
              </a:spcBef>
              <a:spcAft>
                <a:spcPts val="0"/>
              </a:spcAft>
              <a:buClr>
                <a:srgbClr val="888888"/>
              </a:buClr>
              <a:buSzPts val="1800"/>
              <a:buNone/>
              <a:defRPr sz="1800">
                <a:solidFill>
                  <a:srgbClr val="888888"/>
                </a:solidFill>
              </a:defRPr>
            </a:lvl2pPr>
            <a:lvl3pPr marL="1371600" lvl="2" indent="-228600" algn="r" rtl="1">
              <a:spcBef>
                <a:spcPts val="320"/>
              </a:spcBef>
              <a:spcAft>
                <a:spcPts val="0"/>
              </a:spcAft>
              <a:buClr>
                <a:srgbClr val="888888"/>
              </a:buClr>
              <a:buSzPts val="1600"/>
              <a:buNone/>
              <a:defRPr sz="1600">
                <a:solidFill>
                  <a:srgbClr val="888888"/>
                </a:solidFill>
              </a:defRPr>
            </a:lvl3pPr>
            <a:lvl4pPr marL="1828800" lvl="3" indent="-228600" algn="r" rtl="1">
              <a:spcBef>
                <a:spcPts val="280"/>
              </a:spcBef>
              <a:spcAft>
                <a:spcPts val="0"/>
              </a:spcAft>
              <a:buClr>
                <a:srgbClr val="888888"/>
              </a:buClr>
              <a:buSzPts val="1400"/>
              <a:buNone/>
              <a:defRPr sz="1400">
                <a:solidFill>
                  <a:srgbClr val="888888"/>
                </a:solidFill>
              </a:defRPr>
            </a:lvl4pPr>
            <a:lvl5pPr marL="2286000" lvl="4" indent="-228600" algn="r" rtl="1">
              <a:spcBef>
                <a:spcPts val="280"/>
              </a:spcBef>
              <a:spcAft>
                <a:spcPts val="0"/>
              </a:spcAft>
              <a:buClr>
                <a:srgbClr val="888888"/>
              </a:buClr>
              <a:buSzPts val="1400"/>
              <a:buNone/>
              <a:defRPr sz="1400">
                <a:solidFill>
                  <a:srgbClr val="888888"/>
                </a:solidFill>
              </a:defRPr>
            </a:lvl5pPr>
            <a:lvl6pPr marL="2743200" lvl="5" indent="-228600" algn="r" rtl="1">
              <a:spcBef>
                <a:spcPts val="280"/>
              </a:spcBef>
              <a:spcAft>
                <a:spcPts val="0"/>
              </a:spcAft>
              <a:buClr>
                <a:srgbClr val="888888"/>
              </a:buClr>
              <a:buSzPts val="1400"/>
              <a:buNone/>
              <a:defRPr sz="1400">
                <a:solidFill>
                  <a:srgbClr val="888888"/>
                </a:solidFill>
              </a:defRPr>
            </a:lvl6pPr>
            <a:lvl7pPr marL="3200400" lvl="6" indent="-228600" algn="r" rtl="1">
              <a:spcBef>
                <a:spcPts val="280"/>
              </a:spcBef>
              <a:spcAft>
                <a:spcPts val="0"/>
              </a:spcAft>
              <a:buClr>
                <a:srgbClr val="888888"/>
              </a:buClr>
              <a:buSzPts val="1400"/>
              <a:buNone/>
              <a:defRPr sz="1400">
                <a:solidFill>
                  <a:srgbClr val="888888"/>
                </a:solidFill>
              </a:defRPr>
            </a:lvl7pPr>
            <a:lvl8pPr marL="3657600" lvl="7" indent="-228600" algn="r" rtl="1">
              <a:spcBef>
                <a:spcPts val="280"/>
              </a:spcBef>
              <a:spcAft>
                <a:spcPts val="0"/>
              </a:spcAft>
              <a:buClr>
                <a:srgbClr val="888888"/>
              </a:buClr>
              <a:buSzPts val="1400"/>
              <a:buNone/>
              <a:defRPr sz="1400">
                <a:solidFill>
                  <a:srgbClr val="888888"/>
                </a:solidFill>
              </a:defRPr>
            </a:lvl8pPr>
            <a:lvl9pPr marL="4114800" lvl="8" indent="-228600" algn="r" rtl="1">
              <a:spcBef>
                <a:spcPts val="280"/>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محتويين"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مقارنة"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عنوان فقط"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فارغ"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محتوى ذو تسمية توضيحية"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r" rtl="1">
              <a:spcBef>
                <a:spcPts val="640"/>
              </a:spcBef>
              <a:spcAft>
                <a:spcPts val="0"/>
              </a:spcAft>
              <a:buClr>
                <a:schemeClr val="dk1"/>
              </a:buClr>
              <a:buSzPts val="3200"/>
              <a:buChar char="•"/>
              <a:defRPr sz="3200"/>
            </a:lvl1pPr>
            <a:lvl2pPr marL="914400" lvl="1" indent="-406400" algn="r" rtl="1">
              <a:spcBef>
                <a:spcPts val="560"/>
              </a:spcBef>
              <a:spcAft>
                <a:spcPts val="0"/>
              </a:spcAft>
              <a:buClr>
                <a:schemeClr val="dk1"/>
              </a:buClr>
              <a:buSzPts val="2800"/>
              <a:buChar char="–"/>
              <a:defRPr sz="2800"/>
            </a:lvl2pPr>
            <a:lvl3pPr marL="1371600" lvl="2" indent="-381000" algn="r" rtl="1">
              <a:spcBef>
                <a:spcPts val="480"/>
              </a:spcBef>
              <a:spcAft>
                <a:spcPts val="0"/>
              </a:spcAft>
              <a:buClr>
                <a:schemeClr val="dk1"/>
              </a:buClr>
              <a:buSzPts val="2400"/>
              <a:buChar char="•"/>
              <a:defRPr sz="2400"/>
            </a:lvl3pPr>
            <a:lvl4pPr marL="1828800" lvl="3" indent="-355600" algn="r" rtl="1">
              <a:spcBef>
                <a:spcPts val="400"/>
              </a:spcBef>
              <a:spcAft>
                <a:spcPts val="0"/>
              </a:spcAft>
              <a:buClr>
                <a:schemeClr val="dk1"/>
              </a:buClr>
              <a:buSzPts val="2000"/>
              <a:buChar char="–"/>
              <a:defRPr sz="2000"/>
            </a:lvl4pPr>
            <a:lvl5pPr marL="2286000" lvl="4" indent="-355600" algn="r" rtl="1">
              <a:spcBef>
                <a:spcPts val="400"/>
              </a:spcBef>
              <a:spcAft>
                <a:spcPts val="0"/>
              </a:spcAft>
              <a:buClr>
                <a:schemeClr val="dk1"/>
              </a:buClr>
              <a:buSzPts val="2000"/>
              <a:buChar char="»"/>
              <a:defRPr sz="2000"/>
            </a:lvl5pPr>
            <a:lvl6pPr marL="2743200" lvl="5" indent="-355600" algn="r" rtl="1">
              <a:spcBef>
                <a:spcPts val="400"/>
              </a:spcBef>
              <a:spcAft>
                <a:spcPts val="0"/>
              </a:spcAft>
              <a:buClr>
                <a:schemeClr val="dk1"/>
              </a:buClr>
              <a:buSzPts val="2000"/>
              <a:buChar char="•"/>
              <a:defRPr sz="2000"/>
            </a:lvl6pPr>
            <a:lvl7pPr marL="3200400" lvl="6" indent="-355600" algn="r" rtl="1">
              <a:spcBef>
                <a:spcPts val="400"/>
              </a:spcBef>
              <a:spcAft>
                <a:spcPts val="0"/>
              </a:spcAft>
              <a:buClr>
                <a:schemeClr val="dk1"/>
              </a:buClr>
              <a:buSzPts val="2000"/>
              <a:buChar char="•"/>
              <a:defRPr sz="2000"/>
            </a:lvl7pPr>
            <a:lvl8pPr marL="3657600" lvl="7" indent="-355600" algn="r" rtl="1">
              <a:spcBef>
                <a:spcPts val="400"/>
              </a:spcBef>
              <a:spcAft>
                <a:spcPts val="0"/>
              </a:spcAft>
              <a:buClr>
                <a:schemeClr val="dk1"/>
              </a:buClr>
              <a:buSzPts val="2000"/>
              <a:buChar char="•"/>
              <a:defRPr sz="2000"/>
            </a:lvl8pPr>
            <a:lvl9pPr marL="4114800" lvl="8" indent="-355600" algn="r" rtl="1">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صورة ذو تسمية توضيحية"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r" rtl="1">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r" rtl="1">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r" rtl="1">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r" rtl="1">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r" rtl="1">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r" rtl="1">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l" rtl="1">
              <a:spcBef>
                <a:spcPts val="0"/>
              </a:spcBef>
              <a:buNone/>
              <a:defRPr sz="1200" b="0" i="0" u="none" strike="noStrike" cap="none">
                <a:solidFill>
                  <a:srgbClr val="888888"/>
                </a:solidFill>
                <a:latin typeface="Calibri"/>
                <a:ea typeface="Calibri"/>
                <a:cs typeface="Calibri"/>
                <a:sym typeface="Calibri"/>
              </a:defRPr>
            </a:lvl1pPr>
            <a:lvl2pPr marL="0" marR="0" lvl="1" indent="0" algn="l" rtl="1">
              <a:spcBef>
                <a:spcPts val="0"/>
              </a:spcBef>
              <a:buNone/>
              <a:defRPr sz="1200" b="0" i="0" u="none" strike="noStrike" cap="none">
                <a:solidFill>
                  <a:srgbClr val="888888"/>
                </a:solidFill>
                <a:latin typeface="Calibri"/>
                <a:ea typeface="Calibri"/>
                <a:cs typeface="Calibri"/>
                <a:sym typeface="Calibri"/>
              </a:defRPr>
            </a:lvl2pPr>
            <a:lvl3pPr marL="0" marR="0" lvl="2" indent="0" algn="l" rtl="1">
              <a:spcBef>
                <a:spcPts val="0"/>
              </a:spcBef>
              <a:buNone/>
              <a:defRPr sz="1200" b="0" i="0" u="none" strike="noStrike" cap="none">
                <a:solidFill>
                  <a:srgbClr val="888888"/>
                </a:solidFill>
                <a:latin typeface="Calibri"/>
                <a:ea typeface="Calibri"/>
                <a:cs typeface="Calibri"/>
                <a:sym typeface="Calibri"/>
              </a:defRPr>
            </a:lvl3pPr>
            <a:lvl4pPr marL="0" marR="0" lvl="3" indent="0" algn="l" rtl="1">
              <a:spcBef>
                <a:spcPts val="0"/>
              </a:spcBef>
              <a:buNone/>
              <a:defRPr sz="1200" b="0" i="0" u="none" strike="noStrike" cap="none">
                <a:solidFill>
                  <a:srgbClr val="888888"/>
                </a:solidFill>
                <a:latin typeface="Calibri"/>
                <a:ea typeface="Calibri"/>
                <a:cs typeface="Calibri"/>
                <a:sym typeface="Calibri"/>
              </a:defRPr>
            </a:lvl4pPr>
            <a:lvl5pPr marL="0" marR="0" lvl="4" indent="0" algn="l" rtl="1">
              <a:spcBef>
                <a:spcPts val="0"/>
              </a:spcBef>
              <a:buNone/>
              <a:defRPr sz="1200" b="0" i="0" u="none" strike="noStrike" cap="none">
                <a:solidFill>
                  <a:srgbClr val="888888"/>
                </a:solidFill>
                <a:latin typeface="Calibri"/>
                <a:ea typeface="Calibri"/>
                <a:cs typeface="Calibri"/>
                <a:sym typeface="Calibri"/>
              </a:defRPr>
            </a:lvl5pPr>
            <a:lvl6pPr marL="0" marR="0" lvl="5" indent="0" algn="l" rtl="1">
              <a:spcBef>
                <a:spcPts val="0"/>
              </a:spcBef>
              <a:buNone/>
              <a:defRPr sz="1200" b="0" i="0" u="none" strike="noStrike" cap="none">
                <a:solidFill>
                  <a:srgbClr val="888888"/>
                </a:solidFill>
                <a:latin typeface="Calibri"/>
                <a:ea typeface="Calibri"/>
                <a:cs typeface="Calibri"/>
                <a:sym typeface="Calibri"/>
              </a:defRPr>
            </a:lvl6pPr>
            <a:lvl7pPr marL="0" marR="0" lvl="6" indent="0" algn="l" rtl="1">
              <a:spcBef>
                <a:spcPts val="0"/>
              </a:spcBef>
              <a:buNone/>
              <a:defRPr sz="1200" b="0" i="0" u="none" strike="noStrike" cap="none">
                <a:solidFill>
                  <a:srgbClr val="888888"/>
                </a:solidFill>
                <a:latin typeface="Calibri"/>
                <a:ea typeface="Calibri"/>
                <a:cs typeface="Calibri"/>
                <a:sym typeface="Calibri"/>
              </a:defRPr>
            </a:lvl7pPr>
            <a:lvl8pPr marL="0" marR="0" lvl="7" indent="0" algn="l" rtl="1">
              <a:spcBef>
                <a:spcPts val="0"/>
              </a:spcBef>
              <a:buNone/>
              <a:defRPr sz="1200" b="0" i="0" u="none" strike="noStrike" cap="none">
                <a:solidFill>
                  <a:srgbClr val="888888"/>
                </a:solidFill>
                <a:latin typeface="Calibri"/>
                <a:ea typeface="Calibri"/>
                <a:cs typeface="Calibri"/>
                <a:sym typeface="Calibri"/>
              </a:defRPr>
            </a:lvl8pPr>
            <a:lvl9pPr marL="0" marR="0" lvl="8" indent="0" algn="l" rtl="1">
              <a:spcBef>
                <a:spcPts val="0"/>
              </a:spcBef>
              <a:buNone/>
              <a:defRPr sz="12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IQ"/>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683568" y="1"/>
            <a:ext cx="7772400" cy="836712"/>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Clr>
                <a:schemeClr val="dk1"/>
              </a:buClr>
              <a:buSzPts val="2800"/>
              <a:buFont typeface="Calibri"/>
              <a:buNone/>
            </a:pPr>
            <a:r>
              <a:rPr lang="ar-IQ" sz="2800"/>
              <a:t>دور الجيش العراقي في حرب عام / 1948 ج/3</a:t>
            </a:r>
            <a:endParaRPr sz="2800"/>
          </a:p>
        </p:txBody>
      </p:sp>
      <p:sp>
        <p:nvSpPr>
          <p:cNvPr id="85" name="Google Shape;85;p13"/>
          <p:cNvSpPr txBox="1">
            <a:spLocks noGrp="1"/>
          </p:cNvSpPr>
          <p:nvPr>
            <p:ph type="subTitle" idx="1"/>
          </p:nvPr>
        </p:nvSpPr>
        <p:spPr>
          <a:xfrm>
            <a:off x="251520" y="836712"/>
            <a:ext cx="8633048" cy="5544616"/>
          </a:xfrm>
          <a:prstGeom prst="rect">
            <a:avLst/>
          </a:prstGeom>
          <a:noFill/>
          <a:ln>
            <a:noFill/>
          </a:ln>
        </p:spPr>
        <p:txBody>
          <a:bodyPr spcFirstLastPara="1" wrap="square" lIns="91425" tIns="45700" rIns="91425" bIns="45700" anchor="t" anchorCtr="0">
            <a:noAutofit/>
          </a:bodyPr>
          <a:lstStyle/>
          <a:p>
            <a:pPr marL="0" lvl="0" indent="0" algn="just" rtl="1">
              <a:lnSpc>
                <a:spcPct val="80000"/>
              </a:lnSpc>
              <a:spcBef>
                <a:spcPts val="0"/>
              </a:spcBef>
              <a:spcAft>
                <a:spcPts val="0"/>
              </a:spcAft>
              <a:buClr>
                <a:schemeClr val="dk1"/>
              </a:buClr>
              <a:buSzPts val="1520"/>
              <a:buNone/>
            </a:pPr>
            <a:r>
              <a:rPr lang="ar-IQ" sz="1520" b="1">
                <a:solidFill>
                  <a:schemeClr val="dk1"/>
                </a:solidFill>
              </a:rPr>
              <a:t>المقدم عمر علي – من كركوك – جاء على رأس الفوج الثاني التابع لجحفل اللواء الخامس, ويعود له الفضل في إنقاذ ليس المحصورين فحسب بل جنين بأسرها. وقيل بأن اليهود, بعد هذه المعركة أخذوا يفكرون بتشكيل وفد منهم لإعداد حيفا مدينة مفتوحة.</a:t>
            </a:r>
            <a:endParaRPr/>
          </a:p>
          <a:p>
            <a:pPr marL="0" lvl="0" indent="0" algn="just" rtl="1">
              <a:lnSpc>
                <a:spcPct val="80000"/>
              </a:lnSpc>
              <a:spcBef>
                <a:spcPts val="304"/>
              </a:spcBef>
              <a:spcAft>
                <a:spcPts val="0"/>
              </a:spcAft>
              <a:buClr>
                <a:schemeClr val="dk1"/>
              </a:buClr>
              <a:buSzPts val="1520"/>
              <a:buNone/>
            </a:pPr>
            <a:r>
              <a:rPr lang="ar-IQ" sz="1520" b="1">
                <a:solidFill>
                  <a:schemeClr val="dk1"/>
                </a:solidFill>
              </a:rPr>
              <a:t/>
            </a:r>
            <a:br>
              <a:rPr lang="ar-IQ" sz="1520" b="1">
                <a:solidFill>
                  <a:schemeClr val="dk1"/>
                </a:solidFill>
              </a:rPr>
            </a:br>
            <a:r>
              <a:rPr lang="ar-IQ" sz="1520" b="1">
                <a:solidFill>
                  <a:schemeClr val="dk1"/>
                </a:solidFill>
              </a:rPr>
              <a:t/>
            </a:r>
            <a:br>
              <a:rPr lang="ar-IQ" sz="1520" b="1">
                <a:solidFill>
                  <a:schemeClr val="dk1"/>
                </a:solidFill>
              </a:rPr>
            </a:br>
            <a:r>
              <a:rPr lang="ar-IQ" sz="1520" b="1">
                <a:solidFill>
                  <a:schemeClr val="dk1"/>
                </a:solidFill>
              </a:rPr>
              <a:t>ذكر لورك أنه أثناء الهجوم على جنين وقع هجوم محدود على </a:t>
            </a:r>
            <a:r>
              <a:rPr lang="ar-IQ" sz="1520" b="1">
                <a:solidFill>
                  <a:schemeClr val="dk1"/>
                </a:solidFill>
                <a:latin typeface="Arial"/>
                <a:ea typeface="Arial"/>
                <a:cs typeface="Arial"/>
                <a:sym typeface="Arial"/>
              </a:rPr>
              <a:t>عرعرة</a:t>
            </a:r>
            <a:r>
              <a:rPr lang="ar-IQ" sz="1520" b="1">
                <a:solidFill>
                  <a:schemeClr val="dk1"/>
                </a:solidFill>
              </a:rPr>
              <a:t> بهدف تخفيف الضغط على القوات اليهودية المنسحبة من جنين غير أن رواتنا لا يذكرون وقوع هجوم كهذا ولعله وقع عند المدخل الغربي لوادي </a:t>
            </a:r>
            <a:r>
              <a:rPr lang="ar-IQ" sz="1520" b="1">
                <a:solidFill>
                  <a:schemeClr val="dk1"/>
                </a:solidFill>
                <a:latin typeface="Arial"/>
                <a:ea typeface="Arial"/>
                <a:cs typeface="Arial"/>
                <a:sym typeface="Arial"/>
              </a:rPr>
              <a:t>عارة</a:t>
            </a:r>
            <a:r>
              <a:rPr lang="ar-IQ" sz="1520" b="1">
                <a:solidFill>
                  <a:schemeClr val="dk1"/>
                </a:solidFill>
              </a:rPr>
              <a:t>.</a:t>
            </a:r>
            <a:br>
              <a:rPr lang="ar-IQ" sz="1520" b="1">
                <a:solidFill>
                  <a:schemeClr val="dk1"/>
                </a:solidFill>
              </a:rPr>
            </a:br>
            <a:r>
              <a:rPr lang="ar-IQ" sz="1520" b="1">
                <a:solidFill>
                  <a:schemeClr val="dk1"/>
                </a:solidFill>
              </a:rPr>
              <a:t/>
            </a:r>
            <a:br>
              <a:rPr lang="ar-IQ" sz="1520" b="1">
                <a:solidFill>
                  <a:schemeClr val="dk1"/>
                </a:solidFill>
              </a:rPr>
            </a:br>
            <a:r>
              <a:rPr lang="ar-IQ" sz="1520" b="1">
                <a:solidFill>
                  <a:schemeClr val="dk1"/>
                </a:solidFill>
              </a:rPr>
              <a:t>بعد انتهاء معركة جنين وصلت, على الفور, إلى منطقة وادي </a:t>
            </a:r>
            <a:r>
              <a:rPr lang="ar-IQ" sz="1520" b="1">
                <a:solidFill>
                  <a:schemeClr val="dk1"/>
                </a:solidFill>
                <a:latin typeface="Arial"/>
                <a:ea typeface="Arial"/>
                <a:cs typeface="Arial"/>
                <a:sym typeface="Arial"/>
              </a:rPr>
              <a:t>عارة</a:t>
            </a:r>
            <a:r>
              <a:rPr lang="ar-IQ" sz="1520" b="1">
                <a:solidFill>
                  <a:schemeClr val="dk1"/>
                </a:solidFill>
              </a:rPr>
              <a:t> قوات عراقية لا بأس بها. في النشرة رقم 36 للواء </a:t>
            </a:r>
            <a:r>
              <a:rPr lang="ar-IQ" sz="1520" b="1">
                <a:solidFill>
                  <a:schemeClr val="dk1"/>
                </a:solidFill>
                <a:latin typeface="Arial"/>
                <a:ea typeface="Arial"/>
                <a:cs typeface="Arial"/>
                <a:sym typeface="Arial"/>
              </a:rPr>
              <a:t>إلكسندروني</a:t>
            </a:r>
            <a:r>
              <a:rPr lang="ar-IQ" sz="1520" b="1">
                <a:solidFill>
                  <a:schemeClr val="dk1"/>
                </a:solidFill>
              </a:rPr>
              <a:t> ورد أنه في 4/6/1948 وصل إلى </a:t>
            </a:r>
            <a:r>
              <a:rPr lang="ar-IQ" sz="1520" b="1">
                <a:solidFill>
                  <a:schemeClr val="dk1"/>
                </a:solidFill>
                <a:latin typeface="Arial"/>
                <a:ea typeface="Arial"/>
                <a:cs typeface="Arial"/>
                <a:sym typeface="Arial"/>
              </a:rPr>
              <a:t>عرعرة</a:t>
            </a:r>
            <a:r>
              <a:rPr lang="ar-IQ" sz="1520" b="1">
                <a:solidFill>
                  <a:schemeClr val="dk1"/>
                </a:solidFill>
              </a:rPr>
              <a:t> جيش عراقي جديد في سيارات قدمت من أم الفحم, وقد طلب هذا الجيش من اللاجئين العودة إلى قراهم, فعاد في اليوم التالي الرجال إلى قرية </a:t>
            </a:r>
            <a:r>
              <a:rPr lang="ar-IQ" sz="1520" b="1">
                <a:solidFill>
                  <a:schemeClr val="dk1"/>
                </a:solidFill>
                <a:latin typeface="Arial"/>
                <a:ea typeface="Arial"/>
                <a:cs typeface="Arial"/>
                <a:sym typeface="Arial"/>
              </a:rPr>
              <a:t>عارة</a:t>
            </a:r>
            <a:r>
              <a:rPr lang="ar-IQ" sz="1520" b="1">
                <a:solidFill>
                  <a:schemeClr val="dk1"/>
                </a:solidFill>
              </a:rPr>
              <a:t>. انقسم الجيش الجديد إلى قسمين: الأول رابط في قرية </a:t>
            </a:r>
            <a:r>
              <a:rPr lang="ar-IQ" sz="1520" b="1">
                <a:solidFill>
                  <a:schemeClr val="dk1"/>
                </a:solidFill>
                <a:latin typeface="Arial"/>
                <a:ea typeface="Arial"/>
                <a:cs typeface="Arial"/>
                <a:sym typeface="Arial"/>
              </a:rPr>
              <a:t>عارة</a:t>
            </a:r>
            <a:r>
              <a:rPr lang="ar-IQ" sz="1520" b="1">
                <a:solidFill>
                  <a:schemeClr val="dk1"/>
                </a:solidFill>
              </a:rPr>
              <a:t>, والثاني رابط في أسفل قرية </a:t>
            </a:r>
            <a:r>
              <a:rPr lang="ar-IQ" sz="1520" b="1">
                <a:solidFill>
                  <a:schemeClr val="dk1"/>
                </a:solidFill>
                <a:latin typeface="Arial"/>
                <a:ea typeface="Arial"/>
                <a:cs typeface="Arial"/>
                <a:sym typeface="Arial"/>
              </a:rPr>
              <a:t>عرعرة</a:t>
            </a:r>
            <a:r>
              <a:rPr lang="ar-IQ" sz="1520" b="1">
                <a:solidFill>
                  <a:schemeClr val="dk1"/>
                </a:solidFill>
              </a:rPr>
              <a:t>. في كلتا القريتين حوالي 80 جندياً من الجيش العراقي النظامي ولهم قيادة مُوحدة, قائدهم ضابط عراقي برتبة ثلاثة نجوم, ولديهم: مًصفحتان, ست راجمات عيار 3" عقدة, عشرة برنات, سلاح شخصي من صنع إنجليزي, جهازا لا سلكي يُحملان على الظهر, وجهاز ثالث مُركب في مُصفحة. الاتصال مع أم الفحم, حيث تُوجد القيادة العليا, يتم بواسطة سيارات تحمل المؤن والذخائر. في برطعة ويعبد لا يوجد جيش عراقي, بينما وصل إلى أم الفحم جيش كبير. أهالي كفر قرع يستعدون للعودة إلى بلدهم وسيفعلون ذلك إذا ما دخلها جيش نظامي, وهم يجرون بشأن ذلك محادثات مع القيادة العراقية في أم الفحم.</a:t>
            </a:r>
            <a:endParaRPr/>
          </a:p>
          <a:p>
            <a:pPr marL="0" lvl="0" indent="0" algn="just" rtl="1">
              <a:lnSpc>
                <a:spcPct val="80000"/>
              </a:lnSpc>
              <a:spcBef>
                <a:spcPts val="304"/>
              </a:spcBef>
              <a:spcAft>
                <a:spcPts val="0"/>
              </a:spcAft>
              <a:buClr>
                <a:schemeClr val="dk1"/>
              </a:buClr>
              <a:buSzPts val="1520"/>
              <a:buNone/>
            </a:pPr>
            <a:r>
              <a:rPr lang="ar-IQ" sz="1520" b="1">
                <a:solidFill>
                  <a:schemeClr val="dk1"/>
                </a:solidFill>
              </a:rPr>
              <a:t/>
            </a:r>
            <a:br>
              <a:rPr lang="ar-IQ" sz="1520" b="1">
                <a:solidFill>
                  <a:schemeClr val="dk1"/>
                </a:solidFill>
              </a:rPr>
            </a:br>
            <a:r>
              <a:rPr lang="ar-IQ" sz="1520" b="1">
                <a:solidFill>
                  <a:schemeClr val="dk1"/>
                </a:solidFill>
              </a:rPr>
              <a:t/>
            </a:r>
            <a:br>
              <a:rPr lang="ar-IQ" sz="1520" b="1">
                <a:solidFill>
                  <a:schemeClr val="dk1"/>
                </a:solidFill>
              </a:rPr>
            </a:br>
            <a:r>
              <a:rPr lang="ar-IQ" sz="1520" b="1">
                <a:solidFill>
                  <a:schemeClr val="dk1"/>
                </a:solidFill>
              </a:rPr>
              <a:t/>
            </a:r>
            <a:br>
              <a:rPr lang="ar-IQ" sz="1520" b="1">
                <a:solidFill>
                  <a:schemeClr val="dk1"/>
                </a:solidFill>
              </a:rPr>
            </a:br>
            <a:r>
              <a:rPr lang="ar-IQ" sz="1520" b="1">
                <a:solidFill>
                  <a:schemeClr val="dk1"/>
                </a:solidFill>
              </a:rPr>
              <a:t>يؤخذ مما رواه لفيف من الرّواة أن الجيش العراقي, عندما وصل إلى منطقة وادي </a:t>
            </a:r>
            <a:r>
              <a:rPr lang="ar-IQ" sz="1520" b="1">
                <a:solidFill>
                  <a:schemeClr val="dk1"/>
                </a:solidFill>
                <a:latin typeface="Arial"/>
                <a:ea typeface="Arial"/>
                <a:cs typeface="Arial"/>
                <a:sym typeface="Arial"/>
              </a:rPr>
              <a:t>عارة</a:t>
            </a:r>
            <a:r>
              <a:rPr lang="ar-IQ" sz="1520" b="1">
                <a:solidFill>
                  <a:schemeClr val="dk1"/>
                </a:solidFill>
              </a:rPr>
              <a:t>, رفض دخول قرية كفر قرع لأنه تلقى أوامر بأن لا يجتاز الوادي شمالاً؛ ويُعزى الفضل في دخول هذا الجيش قرية </a:t>
            </a:r>
            <a:r>
              <a:rPr lang="ar-IQ" sz="1520" b="1">
                <a:solidFill>
                  <a:schemeClr val="dk1"/>
                </a:solidFill>
                <a:latin typeface="Arial"/>
                <a:ea typeface="Arial"/>
                <a:cs typeface="Arial"/>
                <a:sym typeface="Arial"/>
              </a:rPr>
              <a:t>عارة</a:t>
            </a:r>
            <a:r>
              <a:rPr lang="ar-IQ" sz="1520" b="1">
                <a:solidFill>
                  <a:schemeClr val="dk1"/>
                </a:solidFill>
              </a:rPr>
              <a:t> إلى محمد عبد القادر يونس (الملقب بالأفندي) الذي اتصل بالعقيد الركن غازي الداغستاني وهو زميله أيام دراسته في بيروت, وهذا قام بدوره بزيارة </a:t>
            </a:r>
            <a:r>
              <a:rPr lang="ar-IQ" sz="1520" b="1">
                <a:solidFill>
                  <a:schemeClr val="dk1"/>
                </a:solidFill>
                <a:latin typeface="Arial"/>
                <a:ea typeface="Arial"/>
                <a:cs typeface="Arial"/>
                <a:sym typeface="Arial"/>
              </a:rPr>
              <a:t>عارة</a:t>
            </a:r>
            <a:r>
              <a:rPr lang="ar-IQ" sz="1520" b="1">
                <a:solidFill>
                  <a:schemeClr val="dk1"/>
                </a:solidFill>
              </a:rPr>
              <a:t> وترك فيها ثلاثين جندياً مع </a:t>
            </a:r>
            <a:r>
              <a:rPr lang="ar-IQ" sz="1520" b="1">
                <a:solidFill>
                  <a:schemeClr val="dk1"/>
                </a:solidFill>
                <a:latin typeface="Arial"/>
                <a:ea typeface="Arial"/>
                <a:cs typeface="Arial"/>
                <a:sym typeface="Arial"/>
              </a:rPr>
              <a:t>شاويش</a:t>
            </a:r>
            <a:r>
              <a:rPr lang="ar-IQ" sz="1520" b="1">
                <a:solidFill>
                  <a:schemeClr val="dk1"/>
                </a:solidFill>
              </a:rPr>
              <a:t>. بناءً على ذلك فإن عدد الجنود الذين رابطوا في </a:t>
            </a:r>
            <a:r>
              <a:rPr lang="ar-IQ" sz="1520" b="1">
                <a:solidFill>
                  <a:schemeClr val="dk1"/>
                </a:solidFill>
                <a:latin typeface="Arial"/>
                <a:ea typeface="Arial"/>
                <a:cs typeface="Arial"/>
                <a:sym typeface="Arial"/>
              </a:rPr>
              <a:t>عرعرة</a:t>
            </a:r>
            <a:r>
              <a:rPr lang="ar-IQ" sz="1520" b="1">
                <a:solidFill>
                  <a:schemeClr val="dk1"/>
                </a:solidFill>
              </a:rPr>
              <a:t> بلغ حوالي 50 جندياً, عيّن الداغستاني الرئيس خليل جاسم قائداً للقطاع الغربي من منطقة وادي </a:t>
            </a:r>
            <a:r>
              <a:rPr lang="ar-IQ" sz="1520" b="1">
                <a:solidFill>
                  <a:schemeClr val="dk1"/>
                </a:solidFill>
                <a:latin typeface="Arial"/>
                <a:ea typeface="Arial"/>
                <a:cs typeface="Arial"/>
                <a:sym typeface="Arial"/>
              </a:rPr>
              <a:t>عارة</a:t>
            </a:r>
            <a:r>
              <a:rPr lang="ar-IQ" sz="1520" b="1">
                <a:solidFill>
                  <a:schemeClr val="dk1"/>
                </a:solidFill>
              </a:rPr>
              <a:t>, وعين الرئيس نجيب </a:t>
            </a:r>
            <a:r>
              <a:rPr lang="ar-IQ" sz="1520" b="1">
                <a:solidFill>
                  <a:schemeClr val="dk1"/>
                </a:solidFill>
                <a:latin typeface="Arial"/>
                <a:ea typeface="Arial"/>
                <a:cs typeface="Arial"/>
                <a:sym typeface="Arial"/>
              </a:rPr>
              <a:t>حبوش</a:t>
            </a:r>
            <a:r>
              <a:rPr lang="ar-IQ" sz="1520" b="1">
                <a:solidFill>
                  <a:schemeClr val="dk1"/>
                </a:solidFill>
              </a:rPr>
              <a:t> قائداً للقطاع الغربي من منطقة وادي </a:t>
            </a:r>
            <a:r>
              <a:rPr lang="ar-IQ" sz="1520" b="1">
                <a:solidFill>
                  <a:schemeClr val="dk1"/>
                </a:solidFill>
                <a:latin typeface="Arial"/>
                <a:ea typeface="Arial"/>
                <a:cs typeface="Arial"/>
                <a:sym typeface="Arial"/>
              </a:rPr>
              <a:t>عارة</a:t>
            </a:r>
            <a:r>
              <a:rPr lang="ar-IQ" sz="1520" b="1">
                <a:solidFill>
                  <a:schemeClr val="dk1"/>
                </a:solidFill>
              </a:rPr>
              <a:t>, وعين الرئيس نجيب </a:t>
            </a:r>
            <a:r>
              <a:rPr lang="ar-IQ" sz="1520" b="1">
                <a:solidFill>
                  <a:schemeClr val="dk1"/>
                </a:solidFill>
                <a:latin typeface="Arial"/>
                <a:ea typeface="Arial"/>
                <a:cs typeface="Arial"/>
                <a:sym typeface="Arial"/>
              </a:rPr>
              <a:t>حبوش</a:t>
            </a:r>
            <a:r>
              <a:rPr lang="ar-IQ" sz="1520" b="1">
                <a:solidFill>
                  <a:schemeClr val="dk1"/>
                </a:solidFill>
              </a:rPr>
              <a:t> قائداً لأم الفحم والقطاع الشرقي حتى </a:t>
            </a:r>
            <a:r>
              <a:rPr lang="ar-IQ" sz="1520" b="1">
                <a:solidFill>
                  <a:schemeClr val="dk1"/>
                </a:solidFill>
                <a:latin typeface="Arial"/>
                <a:ea typeface="Arial"/>
                <a:cs typeface="Arial"/>
                <a:sym typeface="Arial"/>
              </a:rPr>
              <a:t>اللجون</a:t>
            </a:r>
            <a:r>
              <a:rPr lang="ar-IQ" sz="1520" b="1">
                <a:solidFill>
                  <a:schemeClr val="dk1"/>
                </a:solidFill>
              </a:rPr>
              <a:t>؛ وكلاهما برتبة ثلاثة نجوم .</a:t>
            </a:r>
            <a:endParaRPr/>
          </a:p>
          <a:p>
            <a:pPr marL="0" lvl="0" indent="0" algn="just" rtl="1">
              <a:lnSpc>
                <a:spcPct val="80000"/>
              </a:lnSpc>
              <a:spcBef>
                <a:spcPts val="304"/>
              </a:spcBef>
              <a:spcAft>
                <a:spcPts val="0"/>
              </a:spcAft>
              <a:buClr>
                <a:schemeClr val="dk1"/>
              </a:buClr>
              <a:buSzPts val="1520"/>
              <a:buNone/>
            </a:pPr>
            <a:r>
              <a:rPr lang="ar-IQ" sz="1520" b="1">
                <a:solidFill>
                  <a:schemeClr val="dk1"/>
                </a:solidFill>
              </a:rPr>
              <a:t> </a:t>
            </a:r>
            <a:r>
              <a:rPr lang="ar-IQ" sz="1520"/>
              <a:t/>
            </a:r>
            <a:br>
              <a:rPr lang="ar-IQ" sz="1520"/>
            </a:br>
            <a:r>
              <a:rPr lang="ar-IQ" sz="1520"/>
              <a:t/>
            </a:r>
            <a:br>
              <a:rPr lang="ar-IQ" sz="1520"/>
            </a:br>
            <a:endParaRPr sz="1520"/>
          </a:p>
        </p:txBody>
      </p:sp>
    </p:spTree>
  </p:cSld>
  <p:clrMapOvr>
    <a:masterClrMapping/>
  </p:clrMapOvr>
</p:sld>
</file>

<file path=ppt/theme/theme1.xml><?xml version="1.0" encoding="utf-8"?>
<a:theme xmlns:a="http://schemas.openxmlformats.org/drawingml/2006/main" name="سمة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Words>
  <Application>Microsoft Office PowerPoint</Application>
  <PresentationFormat>عرض على الشاشة (3:4)‏</PresentationFormat>
  <Paragraphs>5</Paragraphs>
  <Slides>1</Slides>
  <Notes>1</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دور الجيش العراقي في حرب عام / 1948 ج/3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الجيش العراقي في حرب عام / 1948 ج/3</dc:title>
  <dc:creator>ali</dc:creator>
  <cp:lastModifiedBy>DR.Ahmed Saker 2O11</cp:lastModifiedBy>
  <cp:revision>1</cp:revision>
  <dcterms:modified xsi:type="dcterms:W3CDTF">2020-03-08T18:16:17Z</dcterms:modified>
</cp:coreProperties>
</file>