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388921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ين"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ذو تسمية توضيحية"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ذو تسمية توضيحية"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r" rtl="1">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899592" y="116633"/>
            <a:ext cx="7772400" cy="504055"/>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2520"/>
              <a:buFont typeface="Calibri"/>
              <a:buNone/>
            </a:pPr>
            <a:r>
              <a:rPr lang="ar-IQ" sz="2520"/>
              <a:t>دور الجيش العراقي في حرب عام / 1948 ج/2</a:t>
            </a:r>
            <a:endParaRPr sz="2520"/>
          </a:p>
        </p:txBody>
      </p:sp>
      <p:sp>
        <p:nvSpPr>
          <p:cNvPr id="85" name="Google Shape;85;p13"/>
          <p:cNvSpPr txBox="1">
            <a:spLocks noGrp="1"/>
          </p:cNvSpPr>
          <p:nvPr>
            <p:ph type="subTitle" idx="1"/>
          </p:nvPr>
        </p:nvSpPr>
        <p:spPr>
          <a:xfrm>
            <a:off x="179512" y="764704"/>
            <a:ext cx="8712968" cy="5904656"/>
          </a:xfrm>
          <a:prstGeom prst="rect">
            <a:avLst/>
          </a:prstGeom>
          <a:noFill/>
          <a:ln>
            <a:noFill/>
          </a:ln>
        </p:spPr>
        <p:txBody>
          <a:bodyPr spcFirstLastPara="1" wrap="square" lIns="91425" tIns="45700" rIns="91425" bIns="45700" anchor="t" anchorCtr="0">
            <a:noAutofit/>
          </a:bodyPr>
          <a:lstStyle/>
          <a:p>
            <a:pPr marL="0" lvl="0" indent="0" algn="just" rtl="1">
              <a:lnSpc>
                <a:spcPct val="80000"/>
              </a:lnSpc>
              <a:spcBef>
                <a:spcPts val="0"/>
              </a:spcBef>
              <a:spcAft>
                <a:spcPts val="0"/>
              </a:spcAft>
              <a:buClr>
                <a:schemeClr val="dk1"/>
              </a:buClr>
              <a:buSzPts val="1280"/>
              <a:buNone/>
            </a:pPr>
            <a:r>
              <a:rPr lang="ar-IQ" sz="1280" b="1">
                <a:solidFill>
                  <a:schemeClr val="dk1"/>
                </a:solidFill>
              </a:rPr>
              <a:t>وصول الجيش العراقي إلى منطقة وادي عاره</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في الفترة الممتدة ما بين معركة كفرقرع ومعركة جنين واجهت اهالي وادي عاره مشاكل في الدفاع عن قراهم، أفرزتها ظروف المرحلة الانتقالية المرتبطة باستبدال جيش بجيش. إذ انسحب جيش الإنقاذ من يعبد وجميع قرى وادي عاره ما عدا عرعره التي بقي فيها عدد من الجنود العراقيين التابعين لجيش الإنقاذ. يبدو أن هؤلاء كانوا ينتظرون قدوم جيش بلادهم لينضموا إليه، فقد ورد في النشرة 28 للواء إلكسندروني أنهم كانوا يرابطون في المدرسة بسلاحهم الشخصي فقط بعد أن أُخذت منهم الرشاشات والراجمات، وكانت وظيفتهم حماية القرية والمدخل الغربي لوادي عاره ريثما يصل إلى المنطقة جيش جديد. وجاء في النشرة، كذلك، أن الجيش العراقي كان يرسل في كل ليلة أربع دبابات وأربعة مدافع للقيام بدوريات على شارع وادي عاره؛ فكانت ليلة تقف بجوار قرية عاره وليلة أخرى بجوار اللجون؛ ثم يعود ويسحبها في النهار على جنين عن طريق يعبد بهدف مساندة الأهالي في حالة قيام اليهود بهجوم</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في تلك الفترة كان مسعود الجزماوي يقود شاحنته ليلاً إلى عين السهلي بدون أضواء ثم يعود بها ومصابيحها مضاءة حتى يصل إلى عماير سويس، ثمّ بكر راجعا مع رفاقه وهكذا دواليك ... ليوهم اليهود المرابطين في جبهة كفرقرع بأنّ في عاره وعرعره قوات عربية كبيرة. هذا ومن الجدير بالذكر، أنّ العراقيين تعلموا، فيما بعد، هذه الحيلة الذكية وواظبوا على استعمالها</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يبدو أن الرئيس خليل جاسم العراقي كان قد وصل إلى عرعره في العشر الأواخر من أيارإذ يؤكد عدد من الرّواة أنه قام في 3/6/1948 بنقل قسم من الجنود والمناضلين من عرعره للدفاع عن جنين؛ وعن ذلك يقول نائب عريف في سريّة الخطاف .</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"احتل اليهود جنين وحاصروا حامية عراقية ومناضلين في عمارة الشرطة الواقعة عند المدخل الغربي للمدينة، في حين اجتازت دباباتهم العمارة متوغّلة في قواته إلى دير شرف متجهاً صوب طولكرم لمهاجمة كفار يونا, فلما سمع باللاسلكي استغاثات الحامية المحاصرة توجه للتو إلى هناك. في السهل المذكور جرت معركة ضارية بين الدبابات العراقية والدبابات اليهودية استشهد فيها عدد كبير من الجنود العراقيين, وقبورهم لا تزال قائمة وتسمى بقبور الشهداء ولهم هناك نصب تذكاري... تمكن المقدم عمر علي من دحر القوات اليهودية – وتحرير جنين – ولاحقها في سهل مقيبلة وصندلة فبدأ سكان العفولة بالرحيل... ولكن قيادته أمرته بالتوقف عن الزحف والانسحاب, فثارت ثائرته وأطلق النار على جهاز اللاسلكي وأخذ يشتم عبد الآله والقيادة العراقية, ولهذا السبب أعيد إلى العراق</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وأضاف الرّواي: " خرج من عرعرة لنجدة جنين قسم من الجيش العراقي وعدد كبير من مناضلي عرعرة وعارة, حيث نقلتنا سيارات عسكرية عراقية عن طريق عين السهلي إلى يعبد ومنها إلى حفيرة عرابة على طريق جنين – نابلس. هناك علمنا بأن قوات المقدم عمر علي قد وصلت لإبلا جنين فلحقنا بها وبقينا في المدينة كقوة احتياط, ثم عدنا إلى بلدنا. المسؤول عنا كان شاويش عراقي. أما الرئيس خليل جاسم فلم يترك عرعرة لأنها كانت مُعرضة للهجوم بحكم وقوعها على الخط الأمامي للجهة.</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a:t/>
            </a:r>
            <a:br>
              <a:rPr lang="ar-IQ" sz="1280"/>
            </a:br>
            <a:endParaRPr sz="1280"/>
          </a:p>
        </p:txBody>
      </p:sp>
    </p:spTree>
  </p:cSld>
  <p:clrMapOvr>
    <a:masterClrMapping/>
  </p:clrMapOvr>
</p:sld>
</file>

<file path=ppt/theme/theme1.xml><?xml version="1.0" encoding="utf-8"?>
<a:theme xmlns:a="http://schemas.openxmlformats.org/drawingml/2006/main"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Words>
  <Application>Microsoft Office PowerPoint</Application>
  <PresentationFormat>عرض على الشاشة (3:4)‏</PresentationFormat>
  <Paragraphs>7</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دور الجيش العراقي في حرب عام / 1948 ج/2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الجيش العراقي في حرب عام / 1948 ج/2</dc:title>
  <dc:creator>ali</dc:creator>
  <cp:lastModifiedBy>DR.Ahmed Saker 2O11</cp:lastModifiedBy>
  <cp:revision>1</cp:revision>
  <dcterms:modified xsi:type="dcterms:W3CDTF">2020-03-08T18:13:22Z</dcterms:modified>
</cp:coreProperties>
</file>