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68" r:id="rId2"/>
    <p:sldId id="269" r:id="rId3"/>
    <p:sldId id="270" r:id="rId4"/>
  </p:sldIdLst>
  <p:sldSz cx="9144000" cy="5143500" type="screen16x9"/>
  <p:notesSz cx="6858000" cy="9144000"/>
  <p:defaultTextStyle>
    <a:defPPr>
      <a:defRPr lang="ar-AE"/>
    </a:defPPr>
    <a:lvl1pPr marL="0" algn="r" defTabSz="914355" rtl="1" eaLnBrk="1" latinLnBrk="0" hangingPunct="1">
      <a:defRPr sz="1800" kern="1200">
        <a:solidFill>
          <a:schemeClr val="tx1"/>
        </a:solidFill>
        <a:latin typeface="+mn-lt"/>
        <a:ea typeface="+mn-ea"/>
        <a:cs typeface="+mn-cs"/>
      </a:defRPr>
    </a:lvl1pPr>
    <a:lvl2pPr marL="457178" algn="r" defTabSz="914355" rtl="1" eaLnBrk="1" latinLnBrk="0" hangingPunct="1">
      <a:defRPr sz="1800" kern="1200">
        <a:solidFill>
          <a:schemeClr val="tx1"/>
        </a:solidFill>
        <a:latin typeface="+mn-lt"/>
        <a:ea typeface="+mn-ea"/>
        <a:cs typeface="+mn-cs"/>
      </a:defRPr>
    </a:lvl2pPr>
    <a:lvl3pPr marL="914355" algn="r" defTabSz="914355" rtl="1" eaLnBrk="1" latinLnBrk="0" hangingPunct="1">
      <a:defRPr sz="1800" kern="1200">
        <a:solidFill>
          <a:schemeClr val="tx1"/>
        </a:solidFill>
        <a:latin typeface="+mn-lt"/>
        <a:ea typeface="+mn-ea"/>
        <a:cs typeface="+mn-cs"/>
      </a:defRPr>
    </a:lvl3pPr>
    <a:lvl4pPr marL="1371532" algn="r" defTabSz="914355" rtl="1" eaLnBrk="1" latinLnBrk="0" hangingPunct="1">
      <a:defRPr sz="1800" kern="1200">
        <a:solidFill>
          <a:schemeClr val="tx1"/>
        </a:solidFill>
        <a:latin typeface="+mn-lt"/>
        <a:ea typeface="+mn-ea"/>
        <a:cs typeface="+mn-cs"/>
      </a:defRPr>
    </a:lvl4pPr>
    <a:lvl5pPr marL="1828709" algn="r" defTabSz="914355" rtl="1" eaLnBrk="1" latinLnBrk="0" hangingPunct="1">
      <a:defRPr sz="1800" kern="1200">
        <a:solidFill>
          <a:schemeClr val="tx1"/>
        </a:solidFill>
        <a:latin typeface="+mn-lt"/>
        <a:ea typeface="+mn-ea"/>
        <a:cs typeface="+mn-cs"/>
      </a:defRPr>
    </a:lvl5pPr>
    <a:lvl6pPr marL="2285886" algn="r" defTabSz="914355" rtl="1" eaLnBrk="1" latinLnBrk="0" hangingPunct="1">
      <a:defRPr sz="1800" kern="1200">
        <a:solidFill>
          <a:schemeClr val="tx1"/>
        </a:solidFill>
        <a:latin typeface="+mn-lt"/>
        <a:ea typeface="+mn-ea"/>
        <a:cs typeface="+mn-cs"/>
      </a:defRPr>
    </a:lvl6pPr>
    <a:lvl7pPr marL="2743064" algn="r" defTabSz="914355" rtl="1" eaLnBrk="1" latinLnBrk="0" hangingPunct="1">
      <a:defRPr sz="1800" kern="1200">
        <a:solidFill>
          <a:schemeClr val="tx1"/>
        </a:solidFill>
        <a:latin typeface="+mn-lt"/>
        <a:ea typeface="+mn-ea"/>
        <a:cs typeface="+mn-cs"/>
      </a:defRPr>
    </a:lvl7pPr>
    <a:lvl8pPr marL="3200240" algn="r" defTabSz="914355" rtl="1" eaLnBrk="1" latinLnBrk="0" hangingPunct="1">
      <a:defRPr sz="1800" kern="1200">
        <a:solidFill>
          <a:schemeClr val="tx1"/>
        </a:solidFill>
        <a:latin typeface="+mn-lt"/>
        <a:ea typeface="+mn-ea"/>
        <a:cs typeface="+mn-cs"/>
      </a:defRPr>
    </a:lvl8pPr>
    <a:lvl9pPr marL="3657418" algn="r" defTabSz="914355"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21" d="100"/>
          <a:sy n="121" d="100"/>
        </p:scale>
        <p:origin x="-90" y="-2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1885950"/>
            <a:ext cx="6686549" cy="1697086"/>
          </a:xfrm>
        </p:spPr>
        <p:txBody>
          <a:bodyPr anchor="b">
            <a:normAutofit/>
          </a:bodyPr>
          <a:lstStyle>
            <a:lvl1pPr>
              <a:defRPr sz="41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941910" y="3583035"/>
            <a:ext cx="6686549" cy="844712"/>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4D3F877-0FF9-432D-AB52-28C2482279E8}"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3242858"/>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39715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98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57200"/>
            <a:ext cx="6686549" cy="233778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5243E15-75D7-4ACD-AA5D-DC0B7691C824}"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781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1941910" y="3265535"/>
            <a:ext cx="6686549" cy="1166898"/>
          </a:xfrm>
        </p:spPr>
        <p:txBody>
          <a:bodyPr anchor="ctr">
            <a:normAutofit/>
          </a:bodyPr>
          <a:lstStyle>
            <a:lvl1pPr marL="0" indent="0" algn="l">
              <a:buNone/>
              <a:defRPr sz="14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16707F4B-5795-4C96-82E8-418085B84C03}"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
        <p:nvSpPr>
          <p:cNvPr id="14" name="TextBox 13"/>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5" name="TextBox 14"/>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17771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0"/>
            <a:ext cx="6686550" cy="2043634"/>
          </a:xfrm>
        </p:spPr>
        <p:txBody>
          <a:bodyPr anchor="b">
            <a:normAutofit/>
          </a:bodyPr>
          <a:lstStyle>
            <a:lvl1pPr algn="l">
              <a:defRPr sz="36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52BAC0F9-924D-417A-86F7-67D88CB38088}"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3716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457200"/>
            <a:ext cx="6295445" cy="2171700"/>
          </a:xfrm>
        </p:spPr>
        <p:txBody>
          <a:bodyPr anchor="ctr">
            <a:normAutofit/>
          </a:bodyPr>
          <a:lstStyle>
            <a:lvl1pPr algn="l">
              <a:defRPr sz="36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479EB006-26E3-4106-A218-A25462DF4867}"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
        <p:nvSpPr>
          <p:cNvPr id="17" name="TextBox 16"/>
          <p:cNvSpPr txBox="1"/>
          <p:nvPr/>
        </p:nvSpPr>
        <p:spPr>
          <a:xfrm>
            <a:off x="1850739" y="486004"/>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
        <p:nvSpPr>
          <p:cNvPr id="18" name="TextBox 17"/>
          <p:cNvSpPr txBox="1"/>
          <p:nvPr/>
        </p:nvSpPr>
        <p:spPr>
          <a:xfrm>
            <a:off x="8336139" y="2178980"/>
            <a:ext cx="457200" cy="438582"/>
          </a:xfrm>
          <a:prstGeom prst="rect">
            <a:avLst/>
          </a:prstGeom>
        </p:spPr>
        <p:txBody>
          <a:bodyPr vert="horz" lIns="68580" tIns="34290" rIns="68580" bIns="34290" rtlCol="0" anchor="ctr">
            <a:noAutofit/>
          </a:bodyPr>
          <a:lstStyle/>
          <a:p>
            <a:pPr algn="l" defTabSz="342900" rtl="0"/>
            <a:r>
              <a:rPr lang="en-US" sz="6000" dirty="0">
                <a:ln w="3175" cmpd="sng">
                  <a:noFill/>
                </a:ln>
                <a:solidFill>
                  <a:srgbClr val="0F6FC6"/>
                </a:solidFill>
                <a:latin typeface="Arial"/>
              </a:rPr>
              <a:t>”</a:t>
            </a:r>
          </a:p>
        </p:txBody>
      </p:sp>
    </p:spTree>
    <p:extLst>
      <p:ext uri="{BB962C8B-B14F-4D97-AF65-F5344CB8AC3E}">
        <p14:creationId xmlns:p14="http://schemas.microsoft.com/office/powerpoint/2010/main" val="4266374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470555"/>
            <a:ext cx="6686549" cy="2160015"/>
          </a:xfrm>
        </p:spPr>
        <p:txBody>
          <a:bodyPr anchor="ctr">
            <a:normAutofit/>
          </a:bodyPr>
          <a:lstStyle>
            <a:lvl1pPr algn="l">
              <a:defRPr sz="36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1941910" y="3886200"/>
            <a:ext cx="6686550" cy="547217"/>
          </a:xfrm>
        </p:spPr>
        <p:txBody>
          <a:bodyPr vert="horz" lIns="68580" tIns="34290" rIns="68580" bIns="3429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930FCE16-F4BB-4ADB-A058-48E5AC4834AA}"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943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A5AE1D48-3893-4E09-A3A3-BA57A8DFB6EC}"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23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470554"/>
            <a:ext cx="1655701" cy="3962863"/>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941909" y="470554"/>
            <a:ext cx="4857750" cy="3962863"/>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156CF9C-1549-4FFC-B8A7-BA3055155CFB}"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39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468082"/>
            <a:ext cx="6683765" cy="960668"/>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10E7254-0E66-4EEF-969F-7BEFC23BC78D}"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606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1544063"/>
            <a:ext cx="6686549" cy="1101600"/>
          </a:xfrm>
        </p:spPr>
        <p:txBody>
          <a:bodyPr anchor="b"/>
          <a:lstStyle>
            <a:lvl1pPr algn="l">
              <a:defRPr sz="3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10" y="2647597"/>
            <a:ext cx="6686549" cy="645300"/>
          </a:xfrm>
        </p:spPr>
        <p:txBody>
          <a:bodyPr anchor="t"/>
          <a:lstStyle>
            <a:lvl1pPr marL="0" indent="0" algn="l">
              <a:buNone/>
              <a:defRPr sz="1500">
                <a:solidFill>
                  <a:schemeClr val="tx1">
                    <a:lumMod val="65000"/>
                    <a:lumOff val="3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D519E588-DF5E-41B6-8F1B-8A68EE66B010}" type="datetime1">
              <a:rPr lang="en-US" smtClean="0">
                <a:solidFill>
                  <a:prstClr val="black">
                    <a:tint val="75000"/>
                  </a:prstClr>
                </a:solidFill>
              </a:rPr>
              <a:pPr/>
              <a:t>3/8/2020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433105"/>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42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225AD313-702A-49E5-82A9-8434BDB87314}"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26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204530" y="1479527"/>
            <a:ext cx="2994549"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29972" y="1477106"/>
            <a:ext cx="2999251" cy="432197"/>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تحرير أنماط النص الرئيسي</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BB7B628-15B0-4666-9630-35F969A508FF}" type="datetime1">
              <a:rPr lang="en-US" smtClean="0">
                <a:solidFill>
                  <a:prstClr val="black">
                    <a:tint val="75000"/>
                  </a:prstClr>
                </a:solidFill>
              </a:rPr>
              <a:pPr/>
              <a:t>3/8/2020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590837"/>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411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9D2B8CF3-5A1F-4FAD-9935-2613ECAED084}" type="datetime1">
              <a:rPr lang="en-US" smtClean="0">
                <a:solidFill>
                  <a:prstClr val="black">
                    <a:tint val="75000"/>
                  </a:prstClr>
                </a:solidFill>
              </a:rPr>
              <a:pPr/>
              <a:t>3/8/2020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580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AD-2E10-40E6-BFEF-0A7C71B525C9}" type="datetime1">
              <a:rPr lang="en-US" smtClean="0">
                <a:solidFill>
                  <a:prstClr val="black">
                    <a:tint val="75000"/>
                  </a:prstClr>
                </a:solidFill>
              </a:rPr>
              <a:pPr/>
              <a:t>3/8/2020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26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34566"/>
            <a:ext cx="2628899" cy="732234"/>
          </a:xfrm>
        </p:spPr>
        <p:txBody>
          <a:bodyPr anchor="b"/>
          <a:lstStyle>
            <a:lvl1pPr algn="l">
              <a:defRPr sz="15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1910" y="1198960"/>
            <a:ext cx="2628899" cy="319682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0CC2C579-D3F7-4A6E-B534-DA3C667D146C}"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13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18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183F24F7-3F4A-4793-B4C2-E4F915A3F7DF}" type="datetime1">
              <a:rPr lang="en-US" smtClean="0">
                <a:solidFill>
                  <a:prstClr val="black">
                    <a:tint val="75000"/>
                  </a:prstClr>
                </a:solidFill>
              </a:rPr>
              <a:pPr/>
              <a:t>3/8/2020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683794"/>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3737316"/>
            <a:ext cx="584825" cy="273844"/>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55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468082"/>
            <a:ext cx="6683765" cy="960668"/>
          </a:xfrm>
          <a:prstGeom prst="rect">
            <a:avLst/>
          </a:prstGeom>
        </p:spPr>
        <p:txBody>
          <a:bodyPr vert="horz" lIns="68580" tIns="34290" rIns="68580" bIns="3429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68580" tIns="34290" rIns="68580" bIns="3429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68580" tIns="34290" rIns="68580" bIns="34290" rtlCol="0" anchor="ctr"/>
          <a:lstStyle>
            <a:lvl1pPr algn="r">
              <a:defRPr sz="700">
                <a:solidFill>
                  <a:schemeClr val="tx1">
                    <a:tint val="75000"/>
                  </a:schemeClr>
                </a:solidFill>
              </a:defRPr>
            </a:lvl1pPr>
          </a:lstStyle>
          <a:p>
            <a:pPr defTabSz="342900" rtl="0"/>
            <a:fld id="{42983E2D-9EAA-468D-8FE1-63A08348F7A8}" type="datetime1">
              <a:rPr lang="en-US" smtClean="0">
                <a:solidFill>
                  <a:prstClr val="black">
                    <a:tint val="75000"/>
                  </a:prstClr>
                </a:solidFill>
              </a:rPr>
              <a:pPr defTabSz="342900" rtl="0"/>
              <a:t>3/8/2020</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4601856"/>
            <a:ext cx="5714999" cy="273844"/>
          </a:xfrm>
          <a:prstGeom prst="rect">
            <a:avLst/>
          </a:prstGeom>
        </p:spPr>
        <p:txBody>
          <a:bodyPr vert="horz" lIns="68580" tIns="34290" rIns="68580" bIns="34290" rtlCol="0" anchor="ctr"/>
          <a:lstStyle>
            <a:lvl1pPr algn="l">
              <a:defRPr sz="700">
                <a:solidFill>
                  <a:schemeClr val="tx1">
                    <a:tint val="75000"/>
                  </a:schemeClr>
                </a:solidFill>
              </a:defRPr>
            </a:lvl1pPr>
          </a:lstStyle>
          <a:p>
            <a:pPr defTabSz="342900" rtl="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590837"/>
            <a:ext cx="584825" cy="273844"/>
          </a:xfrm>
          <a:prstGeom prst="rect">
            <a:avLst/>
          </a:prstGeom>
        </p:spPr>
        <p:txBody>
          <a:bodyPr vert="horz" lIns="68580" tIns="34290" rIns="68580" bIns="34290" rtlCol="0" anchor="ctr"/>
          <a:lstStyle>
            <a:lvl1pPr algn="r">
              <a:defRPr sz="1500">
                <a:solidFill>
                  <a:srgbClr val="FEFFFF"/>
                </a:solidFill>
              </a:defRPr>
            </a:lvl1pPr>
          </a:lstStyle>
          <a:p>
            <a:pPr defTabSz="342900" rtl="0"/>
            <a:fld id="{D57F1E4F-1CFF-5643-939E-217C01CDF565}" type="slidenum">
              <a:rPr lang="en-US" smtClean="0"/>
              <a:pPr defTabSz="342900" rtl="0"/>
              <a:t>‹#›</a:t>
            </a:fld>
            <a:endParaRPr lang="en-US" dirty="0"/>
          </a:p>
        </p:txBody>
      </p:sp>
    </p:spTree>
    <p:extLst>
      <p:ext uri="{BB962C8B-B14F-4D97-AF65-F5344CB8AC3E}">
        <p14:creationId xmlns:p14="http://schemas.microsoft.com/office/powerpoint/2010/main" val="21839065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342900" rtl="1" eaLnBrk="1" latinLnBrk="0" hangingPunct="1">
        <a:spcBef>
          <a:spcPct val="0"/>
        </a:spcBef>
        <a:buNone/>
        <a:defRPr sz="27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57175" indent="-257175" algn="r" defTabSz="342900" rtl="1" eaLnBrk="1" latinLnBrk="0" hangingPunct="1">
        <a:spcBef>
          <a:spcPts val="75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1pPr>
      <a:lvl2pPr marL="557213" indent="-214313" algn="r" defTabSz="342900" rtl="1"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r" defTabSz="342900" rtl="1" eaLnBrk="1" latinLnBrk="0" hangingPunct="1">
        <a:spcBef>
          <a:spcPts val="750"/>
        </a:spcBef>
        <a:spcAft>
          <a:spcPts val="0"/>
        </a:spcAft>
        <a:buClr>
          <a:schemeClr val="accent1"/>
        </a:buClr>
        <a:buFont typeface="Wingdings 3" charset="2"/>
        <a:buChar char=""/>
        <a:defRPr sz="1100" kern="1200">
          <a:solidFill>
            <a:schemeClr val="tx1">
              <a:lumMod val="75000"/>
              <a:lumOff val="25000"/>
            </a:schemeClr>
          </a:solidFill>
          <a:latin typeface="+mn-lt"/>
          <a:ea typeface="+mn-ea"/>
          <a:cs typeface="+mn-cs"/>
        </a:defRPr>
      </a:lvl3pPr>
      <a:lvl4pPr marL="12001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r" defTabSz="342900" rtl="1"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r" defTabSz="342900" rtl="1" eaLnBrk="1" latinLnBrk="0" hangingPunct="1">
        <a:defRPr sz="1400" kern="1200">
          <a:solidFill>
            <a:schemeClr val="tx1"/>
          </a:solidFill>
          <a:latin typeface="+mn-lt"/>
          <a:ea typeface="+mn-ea"/>
          <a:cs typeface="+mn-cs"/>
        </a:defRPr>
      </a:lvl1pPr>
      <a:lvl2pPr marL="342900" algn="r" defTabSz="342900" rtl="1" eaLnBrk="1" latinLnBrk="0" hangingPunct="1">
        <a:defRPr sz="1400" kern="1200">
          <a:solidFill>
            <a:schemeClr val="tx1"/>
          </a:solidFill>
          <a:latin typeface="+mn-lt"/>
          <a:ea typeface="+mn-ea"/>
          <a:cs typeface="+mn-cs"/>
        </a:defRPr>
      </a:lvl2pPr>
      <a:lvl3pPr marL="685800" algn="r" defTabSz="342900" rtl="1" eaLnBrk="1" latinLnBrk="0" hangingPunct="1">
        <a:defRPr sz="1400" kern="1200">
          <a:solidFill>
            <a:schemeClr val="tx1"/>
          </a:solidFill>
          <a:latin typeface="+mn-lt"/>
          <a:ea typeface="+mn-ea"/>
          <a:cs typeface="+mn-cs"/>
        </a:defRPr>
      </a:lvl3pPr>
      <a:lvl4pPr marL="1028700" algn="r" defTabSz="342900" rtl="1" eaLnBrk="1" latinLnBrk="0" hangingPunct="1">
        <a:defRPr sz="1400" kern="1200">
          <a:solidFill>
            <a:schemeClr val="tx1"/>
          </a:solidFill>
          <a:latin typeface="+mn-lt"/>
          <a:ea typeface="+mn-ea"/>
          <a:cs typeface="+mn-cs"/>
        </a:defRPr>
      </a:lvl4pPr>
      <a:lvl5pPr marL="1371600" algn="r" defTabSz="342900" rtl="1" eaLnBrk="1" latinLnBrk="0" hangingPunct="1">
        <a:defRPr sz="1400" kern="1200">
          <a:solidFill>
            <a:schemeClr val="tx1"/>
          </a:solidFill>
          <a:latin typeface="+mn-lt"/>
          <a:ea typeface="+mn-ea"/>
          <a:cs typeface="+mn-cs"/>
        </a:defRPr>
      </a:lvl5pPr>
      <a:lvl6pPr marL="1714500" algn="r" defTabSz="342900" rtl="1" eaLnBrk="1" latinLnBrk="0" hangingPunct="1">
        <a:defRPr sz="1400" kern="1200">
          <a:solidFill>
            <a:schemeClr val="tx1"/>
          </a:solidFill>
          <a:latin typeface="+mn-lt"/>
          <a:ea typeface="+mn-ea"/>
          <a:cs typeface="+mn-cs"/>
        </a:defRPr>
      </a:lvl6pPr>
      <a:lvl7pPr marL="2057400" algn="r" defTabSz="342900" rtl="1" eaLnBrk="1" latinLnBrk="0" hangingPunct="1">
        <a:defRPr sz="1400" kern="1200">
          <a:solidFill>
            <a:schemeClr val="tx1"/>
          </a:solidFill>
          <a:latin typeface="+mn-lt"/>
          <a:ea typeface="+mn-ea"/>
          <a:cs typeface="+mn-cs"/>
        </a:defRPr>
      </a:lvl7pPr>
      <a:lvl8pPr marL="2400300" algn="r" defTabSz="342900" rtl="1" eaLnBrk="1" latinLnBrk="0" hangingPunct="1">
        <a:defRPr sz="1400" kern="1200">
          <a:solidFill>
            <a:schemeClr val="tx1"/>
          </a:solidFill>
          <a:latin typeface="+mn-lt"/>
          <a:ea typeface="+mn-ea"/>
          <a:cs typeface="+mn-cs"/>
        </a:defRPr>
      </a:lvl8pPr>
      <a:lvl9pPr marL="2743200" algn="r" defTabSz="342900" rtl="1"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1</a:t>
            </a:fld>
            <a:endParaRPr lang="en-US" dirty="0"/>
          </a:p>
        </p:txBody>
      </p:sp>
      <p:sp>
        <p:nvSpPr>
          <p:cNvPr id="4" name="مستطيل 3"/>
          <p:cNvSpPr/>
          <p:nvPr/>
        </p:nvSpPr>
        <p:spPr>
          <a:xfrm>
            <a:off x="1763689" y="864681"/>
            <a:ext cx="5616624" cy="807911"/>
          </a:xfrm>
          <a:prstGeom prst="rect">
            <a:avLst/>
          </a:prstGeom>
          <a:solidFill>
            <a:srgbClr val="FFFF99"/>
          </a:solidFill>
        </p:spPr>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IQ" sz="4800" dirty="0">
                <a:solidFill>
                  <a:srgbClr val="000000"/>
                </a:solidFill>
                <a:latin typeface="Times New Roman"/>
                <a:ea typeface="Times New Roman"/>
                <a:cs typeface="Monotype Koufi"/>
              </a:rPr>
              <a:t>المحاضرة </a:t>
            </a:r>
            <a:r>
              <a:rPr lang="ar-IQ" sz="4800" dirty="0" err="1" smtClean="0">
                <a:solidFill>
                  <a:srgbClr val="000000"/>
                </a:solidFill>
                <a:latin typeface="Times New Roman"/>
                <a:ea typeface="Times New Roman"/>
                <a:cs typeface="Monotype Koufi"/>
              </a:rPr>
              <a:t>السابعةعشرة</a:t>
            </a:r>
            <a:endParaRPr lang="en-US" sz="4000" dirty="0">
              <a:effectLst/>
              <a:latin typeface="Times New Roman"/>
              <a:ea typeface="Times New Roman"/>
            </a:endParaRPr>
          </a:p>
        </p:txBody>
      </p:sp>
      <p:sp>
        <p:nvSpPr>
          <p:cNvPr id="2" name="مربع نص 1"/>
          <p:cNvSpPr txBox="1"/>
          <p:nvPr/>
        </p:nvSpPr>
        <p:spPr>
          <a:xfrm>
            <a:off x="7668344" y="411510"/>
            <a:ext cx="108012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4400" dirty="0" smtClean="0">
                <a:cs typeface="B Jadid" pitchFamily="2" charset="-78"/>
              </a:rPr>
              <a:t>17</a:t>
            </a:r>
            <a:endParaRPr lang="ar-IQ" sz="4400" dirty="0">
              <a:cs typeface="B Jadid" pitchFamily="2" charset="-78"/>
            </a:endParaRPr>
          </a:p>
        </p:txBody>
      </p:sp>
      <p:sp>
        <p:nvSpPr>
          <p:cNvPr id="6" name="مربع نص 5"/>
          <p:cNvSpPr txBox="1"/>
          <p:nvPr/>
        </p:nvSpPr>
        <p:spPr>
          <a:xfrm>
            <a:off x="2123728" y="2715766"/>
            <a:ext cx="518457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ctr"/>
            <a:r>
              <a:rPr lang="ar-IQ" dirty="0">
                <a:solidFill>
                  <a:srgbClr val="000000"/>
                </a:solidFill>
                <a:latin typeface="Times New Roman"/>
                <a:ea typeface="Times New Roman"/>
                <a:cs typeface="Simple Bold Jut Out" pitchFamily="2" charset="-78"/>
              </a:rPr>
              <a:t>م. د. قيس عبدالله أحمد </a:t>
            </a:r>
            <a:endParaRPr lang="ar-IQ" dirty="0">
              <a:cs typeface="Simple Bold Jut Out" pitchFamily="2" charset="-78"/>
            </a:endParaRPr>
          </a:p>
        </p:txBody>
      </p:sp>
    </p:spTree>
    <p:extLst>
      <p:ext uri="{BB962C8B-B14F-4D97-AF65-F5344CB8AC3E}">
        <p14:creationId xmlns:p14="http://schemas.microsoft.com/office/powerpoint/2010/main" val="1397912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635896" y="25248"/>
            <a:ext cx="2550199" cy="438580"/>
          </a:xfrm>
          <a:prstGeom prst="rect">
            <a:avLst/>
          </a:prstGeom>
          <a:effectLst>
            <a:glow rad="101600">
              <a:schemeClr val="accent6">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SA" sz="2400" dirty="0">
                <a:solidFill>
                  <a:srgbClr val="000000"/>
                </a:solidFill>
                <a:latin typeface="Times New Roman"/>
                <a:ea typeface="Times New Roman"/>
                <a:cs typeface="Monotype Koufi"/>
              </a:rPr>
              <a:t>الوقــف والابتــداء</a:t>
            </a:r>
            <a:endParaRPr lang="en-US" sz="2400" dirty="0">
              <a:effectLst/>
              <a:latin typeface="Times New Roman"/>
              <a:ea typeface="Times New Roman"/>
            </a:endParaRPr>
          </a:p>
        </p:txBody>
      </p:sp>
      <p:sp>
        <p:nvSpPr>
          <p:cNvPr id="3" name="عنصر نائب لرقم الشريحة 2"/>
          <p:cNvSpPr>
            <a:spLocks noGrp="1"/>
          </p:cNvSpPr>
          <p:nvPr>
            <p:ph type="sldNum" sz="quarter" idx="12"/>
          </p:nvPr>
        </p:nvSpPr>
        <p:spPr/>
        <p:txBody>
          <a:bodyPr/>
          <a:lstStyle/>
          <a:p>
            <a:fld id="{D57F1E4F-1CFF-5643-939E-217C01CDF565}" type="slidenum">
              <a:rPr lang="en-US" smtClean="0"/>
              <a:pPr/>
              <a:t>2</a:t>
            </a:fld>
            <a:endParaRPr lang="en-US" dirty="0"/>
          </a:p>
        </p:txBody>
      </p:sp>
      <p:sp>
        <p:nvSpPr>
          <p:cNvPr id="6" name="مربع نص 5"/>
          <p:cNvSpPr txBox="1"/>
          <p:nvPr/>
        </p:nvSpPr>
        <p:spPr>
          <a:xfrm>
            <a:off x="935363" y="699542"/>
            <a:ext cx="8071634" cy="2808459"/>
          </a:xfrm>
          <a:prstGeom prst="rect">
            <a:avLst/>
          </a:prstGeom>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68579" tIns="34289" rIns="68579" bIns="34289" rtlCol="1">
            <a:spAutoFit/>
          </a:bodyPr>
          <a:lstStyle/>
          <a:p>
            <a:pPr algn="justLow"/>
            <a:r>
              <a:rPr lang="ar-SA" sz="1600" dirty="0">
                <a:solidFill>
                  <a:srgbClr val="000000"/>
                </a:solidFill>
                <a:latin typeface="Times New Roman"/>
                <a:ea typeface="Times New Roman"/>
                <a:cs typeface="Simplified Arabic"/>
              </a:rPr>
              <a:t>الوقف والابتداء يترتب عليه فوائد كثيرة وبه يعرف أداء القرآن وتتبين معانيه، ويؤمن الاحتراز عن الوقوع في </a:t>
            </a:r>
            <a:r>
              <a:rPr lang="ar-SA" sz="1600" dirty="0" smtClean="0">
                <a:solidFill>
                  <a:srgbClr val="000000"/>
                </a:solidFill>
                <a:latin typeface="Times New Roman"/>
                <a:ea typeface="Times New Roman"/>
                <a:cs typeface="Simplified Arabic"/>
              </a:rPr>
              <a:t>المشكلات</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1</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a:t>
            </a:r>
            <a:r>
              <a:rPr lang="ar-IQ" sz="1600" dirty="0" smtClean="0">
                <a:latin typeface="Times New Roman"/>
                <a:ea typeface="Times New Roman"/>
              </a:rPr>
              <a:t> </a:t>
            </a:r>
            <a:r>
              <a:rPr lang="ar-SA" sz="1600" dirty="0" smtClean="0">
                <a:solidFill>
                  <a:srgbClr val="000000"/>
                </a:solidFill>
                <a:latin typeface="Times New Roman"/>
                <a:ea typeface="Times New Roman"/>
                <a:cs typeface="Simplified Arabic"/>
              </a:rPr>
              <a:t>وقد </a:t>
            </a:r>
            <a:r>
              <a:rPr lang="ar-SA" sz="1600" dirty="0">
                <a:solidFill>
                  <a:srgbClr val="000000"/>
                </a:solidFill>
                <a:latin typeface="Times New Roman"/>
                <a:ea typeface="Times New Roman"/>
                <a:cs typeface="Simplified Arabic"/>
              </a:rPr>
              <a:t>جاء عن الإمام علي بن أبي طالب </a:t>
            </a:r>
            <a:r>
              <a:rPr lang="ar-SA" sz="1600" dirty="0">
                <a:solidFill>
                  <a:srgbClr val="000000"/>
                </a:solidFill>
                <a:latin typeface="Times New Roman"/>
                <a:ea typeface="Times New Roman"/>
                <a:cs typeface="Simplified Arabic"/>
                <a:sym typeface="V_Symbols"/>
              </a:rPr>
              <a:t></a:t>
            </a:r>
            <a:r>
              <a:rPr lang="ar-SA" sz="1600" dirty="0">
                <a:solidFill>
                  <a:srgbClr val="000000"/>
                </a:solidFill>
                <a:latin typeface="Times New Roman"/>
                <a:ea typeface="Times New Roman"/>
                <a:cs typeface="Simplified Arabic"/>
              </a:rPr>
              <a:t>  </a:t>
            </a:r>
            <a:r>
              <a:rPr lang="ar-SA" sz="1600" dirty="0" smtClean="0">
                <a:solidFill>
                  <a:srgbClr val="000000"/>
                </a:solidFill>
                <a:latin typeface="Times New Roman"/>
                <a:ea typeface="Times New Roman"/>
                <a:cs typeface="Simplified Arabic"/>
              </a:rPr>
              <a:t>قوله</a:t>
            </a:r>
            <a:r>
              <a:rPr lang="ar-SA" sz="1600" b="1" dirty="0" smtClean="0">
                <a:solidFill>
                  <a:srgbClr val="000000"/>
                </a:solidFill>
                <a:latin typeface="Times New Roman"/>
                <a:ea typeface="Times New Roman"/>
                <a:cs typeface="Simplified Arabic"/>
              </a:rPr>
              <a:t>" </a:t>
            </a:r>
            <a:r>
              <a:rPr lang="ar-SA" sz="1600" b="1" dirty="0">
                <a:solidFill>
                  <a:srgbClr val="000000"/>
                </a:solidFill>
                <a:latin typeface="Times New Roman"/>
                <a:ea typeface="Times New Roman"/>
                <a:cs typeface="Simplified Arabic"/>
              </a:rPr>
              <a:t>الترتيل: معرفة الوقوف وتجويد الحروف </a:t>
            </a:r>
            <a:r>
              <a:rPr lang="ar-SA" sz="1600" b="1" dirty="0" smtClean="0">
                <a:solidFill>
                  <a:srgbClr val="000000"/>
                </a:solidFill>
                <a:latin typeface="Times New Roman"/>
                <a:ea typeface="Times New Roman"/>
                <a:cs typeface="Simplified Arabic"/>
              </a:rPr>
              <a:t>"</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2</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a:t>
            </a:r>
            <a:endParaRPr lang="en-US" sz="1600" dirty="0">
              <a:latin typeface="Times New Roman"/>
              <a:ea typeface="Times New Roman"/>
            </a:endParaRPr>
          </a:p>
          <a:p>
            <a:pPr algn="justLow"/>
            <a:r>
              <a:rPr lang="ar-SA" sz="1600" dirty="0" smtClean="0">
                <a:solidFill>
                  <a:srgbClr val="000000"/>
                </a:solidFill>
                <a:latin typeface="Times New Roman"/>
                <a:ea typeface="Times New Roman"/>
                <a:cs typeface="Simplified Arabic"/>
              </a:rPr>
              <a:t>وقال </a:t>
            </a:r>
            <a:r>
              <a:rPr lang="ar-SA" sz="1600" dirty="0">
                <a:solidFill>
                  <a:srgbClr val="000000"/>
                </a:solidFill>
                <a:latin typeface="Times New Roman"/>
                <a:ea typeface="Times New Roman"/>
                <a:cs typeface="Simplified Arabic"/>
              </a:rPr>
              <a:t>ابن </a:t>
            </a:r>
            <a:r>
              <a:rPr lang="ar-SA" sz="1600" dirty="0" smtClean="0">
                <a:solidFill>
                  <a:srgbClr val="000000"/>
                </a:solidFill>
                <a:latin typeface="Times New Roman"/>
                <a:ea typeface="Times New Roman"/>
                <a:cs typeface="Simplified Arabic"/>
              </a:rPr>
              <a:t>الانباري</a:t>
            </a:r>
            <a:r>
              <a:rPr lang="ar-SA" sz="1600" b="1" baseline="30000" dirty="0" smtClean="0">
                <a:solidFill>
                  <a:srgbClr val="000000"/>
                </a:solidFill>
                <a:latin typeface="KFGQPC Uthman Taha Naskh"/>
                <a:ea typeface="Times New Roman"/>
                <a:cs typeface="Simplified Arabic"/>
              </a:rPr>
              <a:t>(</a:t>
            </a:r>
            <a:r>
              <a:rPr lang="ar-IQ" sz="1600" b="1" baseline="30000" dirty="0" smtClean="0">
                <a:solidFill>
                  <a:srgbClr val="000000"/>
                </a:solidFill>
                <a:latin typeface="KFGQPC Uthman Taha Naskh"/>
                <a:ea typeface="Times New Roman"/>
                <a:cs typeface="Simplified Arabic"/>
              </a:rPr>
              <a:t>3</a:t>
            </a:r>
            <a:r>
              <a:rPr lang="ar-SA" sz="1600" b="1" baseline="30000" dirty="0" smtClean="0">
                <a:solidFill>
                  <a:srgbClr val="000000"/>
                </a:solidFill>
                <a:latin typeface="KFGQPC Uthman Taha Naskh"/>
                <a:ea typeface="Times New Roman"/>
                <a:cs typeface="Simplified Arabic"/>
              </a:rPr>
              <a:t>)</a:t>
            </a:r>
            <a:r>
              <a:rPr lang="ar-SA" sz="1600" dirty="0" smtClean="0">
                <a:solidFill>
                  <a:srgbClr val="000000"/>
                </a:solidFill>
                <a:latin typeface="Times New Roman"/>
                <a:ea typeface="Times New Roman"/>
                <a:cs typeface="Simplified Arabic"/>
              </a:rPr>
              <a:t> </a:t>
            </a:r>
            <a:r>
              <a:rPr lang="ar-SA" sz="1600" dirty="0">
                <a:solidFill>
                  <a:srgbClr val="000000"/>
                </a:solidFill>
                <a:latin typeface="Times New Roman"/>
                <a:ea typeface="Times New Roman"/>
                <a:cs typeface="Simplified Arabic"/>
              </a:rPr>
              <a:t>(ت:328هـ): من تمام معرفة القرآن معرفة الوقف </a:t>
            </a:r>
            <a:r>
              <a:rPr lang="ar-SA" sz="1600" dirty="0" smtClean="0">
                <a:solidFill>
                  <a:srgbClr val="000000"/>
                </a:solidFill>
                <a:latin typeface="Times New Roman"/>
                <a:ea typeface="Times New Roman"/>
                <a:cs typeface="Simplified Arabic"/>
              </a:rPr>
              <a:t>والابتداء</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4</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a:t>
            </a:r>
            <a:r>
              <a:rPr lang="ar-IQ" sz="1600" dirty="0" smtClean="0">
                <a:latin typeface="Times New Roman"/>
                <a:ea typeface="Times New Roman"/>
              </a:rPr>
              <a:t> </a:t>
            </a:r>
            <a:r>
              <a:rPr lang="ar-SA" sz="1600" dirty="0" smtClean="0">
                <a:solidFill>
                  <a:srgbClr val="000000"/>
                </a:solidFill>
                <a:latin typeface="Times New Roman"/>
                <a:ea typeface="Times New Roman"/>
                <a:cs typeface="Simplified Arabic"/>
              </a:rPr>
              <a:t>إذ </a:t>
            </a:r>
            <a:r>
              <a:rPr lang="ar-SA" sz="1600" dirty="0">
                <a:solidFill>
                  <a:srgbClr val="000000"/>
                </a:solidFill>
                <a:latin typeface="Times New Roman"/>
                <a:ea typeface="Times New Roman"/>
                <a:cs typeface="Simplified Arabic"/>
              </a:rPr>
              <a:t>من الواضح انَّه </a:t>
            </a:r>
            <a:r>
              <a:rPr lang="ar-SA" sz="1600" dirty="0" err="1">
                <a:solidFill>
                  <a:srgbClr val="000000"/>
                </a:solidFill>
                <a:latin typeface="Times New Roman"/>
                <a:ea typeface="Times New Roman"/>
                <a:cs typeface="Simplified Arabic"/>
              </a:rPr>
              <a:t>لايمكن</a:t>
            </a:r>
            <a:r>
              <a:rPr lang="ar-SA" sz="1600" dirty="0">
                <a:solidFill>
                  <a:srgbClr val="000000"/>
                </a:solidFill>
                <a:latin typeface="Times New Roman"/>
                <a:ea typeface="Times New Roman"/>
                <a:cs typeface="Simplified Arabic"/>
              </a:rPr>
              <a:t> قراءة السورة أو المقطع الكبير منها بنفس واحد، كما </a:t>
            </a:r>
            <a:r>
              <a:rPr lang="ar-SA" sz="1600" dirty="0" err="1">
                <a:solidFill>
                  <a:srgbClr val="000000"/>
                </a:solidFill>
                <a:latin typeface="Times New Roman"/>
                <a:ea typeface="Times New Roman"/>
                <a:cs typeface="Simplified Arabic"/>
              </a:rPr>
              <a:t>لايصح</a:t>
            </a:r>
            <a:r>
              <a:rPr lang="ar-SA" sz="1600" dirty="0">
                <a:solidFill>
                  <a:srgbClr val="000000"/>
                </a:solidFill>
                <a:latin typeface="Times New Roman"/>
                <a:ea typeface="Times New Roman"/>
                <a:cs typeface="Simplified Arabic"/>
              </a:rPr>
              <a:t> الوقف للتنفس أثناء الكلمة، </a:t>
            </a:r>
            <a:r>
              <a:rPr lang="ar-SA" sz="1600" dirty="0" err="1">
                <a:solidFill>
                  <a:srgbClr val="000000"/>
                </a:solidFill>
                <a:latin typeface="Times New Roman"/>
                <a:ea typeface="Times New Roman"/>
                <a:cs typeface="Simplified Arabic"/>
              </a:rPr>
              <a:t>ولايصح</a:t>
            </a:r>
            <a:r>
              <a:rPr lang="ar-SA" sz="1600" dirty="0">
                <a:solidFill>
                  <a:srgbClr val="000000"/>
                </a:solidFill>
                <a:latin typeface="Times New Roman"/>
                <a:ea typeface="Times New Roman"/>
                <a:cs typeface="Simplified Arabic"/>
              </a:rPr>
              <a:t> الوقف بين كلمتين يلزم الوصل بينهما. لهذا لزم معرفة الوقف </a:t>
            </a:r>
            <a:r>
              <a:rPr lang="ar-SA" sz="1600" dirty="0" err="1">
                <a:solidFill>
                  <a:srgbClr val="000000"/>
                </a:solidFill>
                <a:latin typeface="Times New Roman"/>
                <a:ea typeface="Times New Roman"/>
                <a:cs typeface="Simplified Arabic"/>
              </a:rPr>
              <a:t>والإبتداء</a:t>
            </a:r>
            <a:r>
              <a:rPr lang="ar-SA" sz="1600" dirty="0" smtClean="0">
                <a:solidFill>
                  <a:srgbClr val="000000"/>
                </a:solidFill>
                <a:latin typeface="Times New Roman"/>
                <a:ea typeface="Times New Roman"/>
                <a:cs typeface="Simplified Arabic"/>
              </a:rPr>
              <a:t>.</a:t>
            </a:r>
            <a:endParaRPr lang="ar-IQ" sz="1600" dirty="0" smtClean="0">
              <a:solidFill>
                <a:srgbClr val="000000"/>
              </a:solidFill>
              <a:latin typeface="Times New Roman"/>
              <a:ea typeface="Times New Roman"/>
              <a:cs typeface="Simplified Arabic"/>
            </a:endParaRPr>
          </a:p>
          <a:p>
            <a:pPr algn="justLow"/>
            <a:endParaRPr lang="en-US" sz="1400" dirty="0">
              <a:latin typeface="Times New Roman"/>
              <a:ea typeface="Times New Roman"/>
            </a:endParaRPr>
          </a:p>
          <a:p>
            <a:pPr marL="359410" indent="-359410" algn="justLow"/>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البرهان في علوم القرآن : 1/ 342.</a:t>
            </a:r>
            <a:endParaRPr lang="en-US" sz="1400" dirty="0">
              <a:latin typeface="Times New Roman"/>
              <a:ea typeface="Times New Roman"/>
            </a:endParaRPr>
          </a:p>
          <a:p>
            <a:pPr marL="359410" indent="-359410" algn="justLow"/>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أخرج الحديث ابن الجزري بإسناده في كتابه " التمهيد في علم التجويد ": 1/ 48، والنشر</a:t>
            </a:r>
            <a:r>
              <a:rPr lang="ar-IQ" sz="1400" dirty="0">
                <a:latin typeface="Traditional Arabic"/>
                <a:ea typeface="Times New Roman"/>
                <a:cs typeface="Simplified Arabic"/>
              </a:rPr>
              <a:t> في القراءات العشـر</a:t>
            </a:r>
            <a:r>
              <a:rPr lang="ar-SA" sz="1400" dirty="0">
                <a:latin typeface="Times New Roman"/>
                <a:ea typeface="Times New Roman"/>
                <a:cs typeface="Simplified Arabic"/>
              </a:rPr>
              <a:t>: 1/255.</a:t>
            </a:r>
            <a:endParaRPr lang="en-US" sz="1400" dirty="0">
              <a:latin typeface="Times New Roman"/>
              <a:ea typeface="Times New Roman"/>
            </a:endParaRPr>
          </a:p>
          <a:p>
            <a:pPr marL="359410" indent="-359410" algn="justLow"/>
            <a:r>
              <a:rPr lang="ar-IQ" sz="1400" baseline="30000" dirty="0" smtClean="0">
                <a:latin typeface="Times New Roman"/>
                <a:ea typeface="Times New Roman"/>
                <a:cs typeface="Simplified Arabic"/>
              </a:rPr>
              <a:t>(3)</a:t>
            </a:r>
            <a:r>
              <a:rPr lang="ar-IQ" sz="1400" dirty="0" smtClean="0">
                <a:latin typeface="Times New Roman"/>
                <a:ea typeface="Times New Roman"/>
                <a:cs typeface="Simplified Arabic"/>
              </a:rPr>
              <a:t>   </a:t>
            </a:r>
            <a:r>
              <a:rPr lang="ar-IQ" sz="1400" dirty="0">
                <a:latin typeface="Times New Roman"/>
                <a:ea typeface="Times New Roman"/>
                <a:cs typeface="Simplified Arabic"/>
              </a:rPr>
              <a:t>أبو بكر، محمد بن القاسم بن محمد بن بشار بن الحسن بن بيان بن سماعة بن فَروة بن قَطَن بن دعامة الأنبا ري من أعلم أهل زمانه بالأدب واللغة، ومن أكثر الناس حفظا للشعر والأخبار، من كتبه الزاهر في اللغة، ولد في الأنبار (على الفرات)، ومات ببغداد سنة(328هـ). ينظر: الدر الثمين: 118، و وفيات الأعيان: 4/ 341.</a:t>
            </a:r>
            <a:endParaRPr lang="en-US" sz="1400" dirty="0">
              <a:latin typeface="Times New Roman"/>
              <a:ea typeface="Times New Roman"/>
            </a:endParaRPr>
          </a:p>
          <a:p>
            <a:pPr marL="359410" indent="-359410" algn="justLow"/>
            <a:r>
              <a:rPr lang="ar-IQ" sz="1400" baseline="30000" dirty="0" smtClean="0">
                <a:latin typeface="Times New Roman"/>
                <a:ea typeface="Times New Roman"/>
                <a:cs typeface="Simplified Arabic"/>
              </a:rPr>
              <a:t>(4)</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a:t>
            </a:r>
            <a:r>
              <a:rPr lang="ar-IQ" sz="1400" dirty="0">
                <a:latin typeface="Traditional Arabic"/>
                <a:ea typeface="Times New Roman"/>
                <a:cs typeface="Simplified Arabic"/>
              </a:rPr>
              <a:t>الإتقان في علوم القرآن</a:t>
            </a:r>
            <a:r>
              <a:rPr lang="ar-SA" sz="1400" dirty="0">
                <a:latin typeface="Times New Roman"/>
                <a:ea typeface="Times New Roman"/>
                <a:cs typeface="Simplified Arabic"/>
              </a:rPr>
              <a:t>: 1/83.</a:t>
            </a:r>
            <a:endParaRPr lang="en-US" sz="1400" dirty="0">
              <a:effectLst/>
              <a:latin typeface="Times New Roman"/>
              <a:ea typeface="Times New Roman"/>
            </a:endParaRPr>
          </a:p>
        </p:txBody>
      </p:sp>
      <p:sp>
        <p:nvSpPr>
          <p:cNvPr id="7" name="مربع نص 6"/>
          <p:cNvSpPr txBox="1"/>
          <p:nvPr/>
        </p:nvSpPr>
        <p:spPr>
          <a:xfrm>
            <a:off x="5519854" y="1131590"/>
            <a:ext cx="225060" cy="484746"/>
          </a:xfrm>
          <a:prstGeom prst="rect">
            <a:avLst/>
          </a:prstGeom>
          <a:noFill/>
        </p:spPr>
        <p:txBody>
          <a:bodyPr wrap="none" lIns="68579" tIns="34289" rIns="68579" bIns="34289" rtlCol="1">
            <a:spAutoFit/>
          </a:bodyPr>
          <a:lstStyle/>
          <a:p>
            <a:pPr defTabSz="342892"/>
            <a:r>
              <a:rPr lang="ar-AE" sz="2700" dirty="0" smtClean="0">
                <a:solidFill>
                  <a:prstClr val="black"/>
                </a:solidFill>
                <a:cs typeface="Akhbar MT" pitchFamily="2" charset="-78"/>
              </a:rPr>
              <a:t> </a:t>
            </a:r>
            <a:endParaRPr lang="ar-AE" sz="2700" dirty="0">
              <a:solidFill>
                <a:prstClr val="black"/>
              </a:solidFill>
              <a:cs typeface="Akhbar MT" pitchFamily="2" charset="-78"/>
            </a:endParaRPr>
          </a:p>
        </p:txBody>
      </p:sp>
      <p:sp>
        <p:nvSpPr>
          <p:cNvPr id="12" name="مربع نص 11"/>
          <p:cNvSpPr txBox="1"/>
          <p:nvPr/>
        </p:nvSpPr>
        <p:spPr>
          <a:xfrm>
            <a:off x="6444208" y="306093"/>
            <a:ext cx="2562789" cy="315469"/>
          </a:xfrm>
          <a:prstGeom prst="rect">
            <a:avLst/>
          </a:prstGeom>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lIns="68579" tIns="34289" rIns="68579" bIns="34289" rtlCol="1">
            <a:spAutoFit/>
          </a:bodyPr>
          <a:lstStyle/>
          <a:p>
            <a:pPr defTabSz="342892"/>
            <a:r>
              <a:rPr lang="ar-SA" sz="1600" dirty="0">
                <a:solidFill>
                  <a:srgbClr val="000000"/>
                </a:solidFill>
                <a:latin typeface="Times New Roman"/>
                <a:ea typeface="Times New Roman"/>
                <a:cs typeface="Monotype Koufi"/>
              </a:rPr>
              <a:t>معنى الوقف والابتداء وتعريفه</a:t>
            </a:r>
            <a:endParaRPr lang="ar-AE" sz="1600" dirty="0">
              <a:solidFill>
                <a:prstClr val="black"/>
              </a:solidFill>
              <a:cs typeface="Akhbar MT" pitchFamily="2" charset="-78"/>
            </a:endParaRPr>
          </a:p>
        </p:txBody>
      </p:sp>
      <p:sp>
        <p:nvSpPr>
          <p:cNvPr id="13" name="مربع نص 12"/>
          <p:cNvSpPr txBox="1"/>
          <p:nvPr/>
        </p:nvSpPr>
        <p:spPr>
          <a:xfrm>
            <a:off x="2246392" y="3651870"/>
            <a:ext cx="6753268" cy="1485020"/>
          </a:xfrm>
          <a:prstGeom prst="rect">
            <a:avLst/>
          </a:prstGeom>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rtlCol="1">
            <a:spAutoFit/>
          </a:bodyPr>
          <a:lstStyle/>
          <a:p>
            <a:pPr algn="justLow"/>
            <a:r>
              <a:rPr lang="ar-SA" sz="1600" dirty="0">
                <a:solidFill>
                  <a:srgbClr val="000000"/>
                </a:solidFill>
                <a:latin typeface="Times New Roman"/>
                <a:ea typeface="Times New Roman"/>
                <a:cs typeface="Simplified Arabic"/>
              </a:rPr>
              <a:t>إذ من الواضح انَّه </a:t>
            </a:r>
            <a:r>
              <a:rPr lang="ar-SA" sz="1600" dirty="0" err="1">
                <a:solidFill>
                  <a:srgbClr val="000000"/>
                </a:solidFill>
                <a:latin typeface="Times New Roman"/>
                <a:ea typeface="Times New Roman"/>
                <a:cs typeface="Simplified Arabic"/>
              </a:rPr>
              <a:t>لايمكن</a:t>
            </a:r>
            <a:r>
              <a:rPr lang="ar-SA" sz="1600" dirty="0">
                <a:solidFill>
                  <a:srgbClr val="000000"/>
                </a:solidFill>
                <a:latin typeface="Times New Roman"/>
                <a:ea typeface="Times New Roman"/>
                <a:cs typeface="Simplified Arabic"/>
              </a:rPr>
              <a:t> قراءة السورة أو المقطع الكبير منها بنفس واحد، كما </a:t>
            </a:r>
            <a:r>
              <a:rPr lang="ar-SA" sz="1600" dirty="0" err="1">
                <a:solidFill>
                  <a:srgbClr val="000000"/>
                </a:solidFill>
                <a:latin typeface="Times New Roman"/>
                <a:ea typeface="Times New Roman"/>
                <a:cs typeface="Simplified Arabic"/>
              </a:rPr>
              <a:t>لايصح</a:t>
            </a:r>
            <a:r>
              <a:rPr lang="ar-SA" sz="1600" dirty="0">
                <a:solidFill>
                  <a:srgbClr val="000000"/>
                </a:solidFill>
                <a:latin typeface="Times New Roman"/>
                <a:ea typeface="Times New Roman"/>
                <a:cs typeface="Simplified Arabic"/>
              </a:rPr>
              <a:t> الوقف للتنفس أثناء الكلمة، </a:t>
            </a:r>
            <a:r>
              <a:rPr lang="ar-SA" sz="1600" dirty="0" err="1">
                <a:solidFill>
                  <a:srgbClr val="000000"/>
                </a:solidFill>
                <a:latin typeface="Times New Roman"/>
                <a:ea typeface="Times New Roman"/>
                <a:cs typeface="Simplified Arabic"/>
              </a:rPr>
              <a:t>ولايصح</a:t>
            </a:r>
            <a:r>
              <a:rPr lang="ar-SA" sz="1600" dirty="0">
                <a:solidFill>
                  <a:srgbClr val="000000"/>
                </a:solidFill>
                <a:latin typeface="Times New Roman"/>
                <a:ea typeface="Times New Roman"/>
                <a:cs typeface="Simplified Arabic"/>
              </a:rPr>
              <a:t> الوقف بين كلمتين يلزم الوصل بينهما. لهذا لزم معرفة الوقف </a:t>
            </a:r>
            <a:r>
              <a:rPr lang="ar-SA" sz="1600" dirty="0" err="1">
                <a:solidFill>
                  <a:srgbClr val="000000"/>
                </a:solidFill>
                <a:latin typeface="Times New Roman"/>
                <a:ea typeface="Times New Roman"/>
                <a:cs typeface="Simplified Arabic"/>
              </a:rPr>
              <a:t>والإبتداء</a:t>
            </a:r>
            <a:r>
              <a:rPr lang="ar-SA" sz="1600" dirty="0">
                <a:solidFill>
                  <a:srgbClr val="000000"/>
                </a:solidFill>
                <a:latin typeface="Times New Roman"/>
                <a:ea typeface="Times New Roman"/>
                <a:cs typeface="Simplified Arabic"/>
              </a:rPr>
              <a:t>.</a:t>
            </a:r>
            <a:endParaRPr lang="en-US" sz="1600" dirty="0">
              <a:latin typeface="Times New Roman"/>
              <a:ea typeface="Times New Roman"/>
            </a:endParaRPr>
          </a:p>
          <a:p>
            <a:pPr algn="justLow"/>
            <a:r>
              <a:rPr lang="ar-SA" sz="1600" dirty="0">
                <a:solidFill>
                  <a:srgbClr val="000000"/>
                </a:solidFill>
                <a:latin typeface="Times New Roman"/>
                <a:ea typeface="Times New Roman"/>
                <a:cs typeface="Simplified Arabic"/>
              </a:rPr>
              <a:t>	تعريف الوقف لغةً: الكفّ، ووقف القارئ على الكلمة نطق بها مسكنة الآخر قاطعاً لها عما </a:t>
            </a:r>
            <a:r>
              <a:rPr lang="ar-SA" sz="1600" dirty="0" smtClean="0">
                <a:solidFill>
                  <a:srgbClr val="000000"/>
                </a:solidFill>
                <a:latin typeface="Times New Roman"/>
                <a:ea typeface="Times New Roman"/>
                <a:cs typeface="Simplified Arabic"/>
              </a:rPr>
              <a:t>بعدها</a:t>
            </a:r>
            <a:r>
              <a:rPr lang="ar-SA" sz="1600" baseline="30000" dirty="0" smtClean="0">
                <a:solidFill>
                  <a:srgbClr val="000000"/>
                </a:solidFill>
                <a:latin typeface="Times New Roman"/>
                <a:ea typeface="Times New Roman"/>
                <a:cs typeface="Simplified Arabic"/>
              </a:rPr>
              <a:t>(</a:t>
            </a:r>
            <a:r>
              <a:rPr lang="ar-IQ" sz="1600" baseline="30000" dirty="0" smtClean="0">
                <a:solidFill>
                  <a:srgbClr val="000000"/>
                </a:solidFill>
                <a:latin typeface="Times New Roman"/>
                <a:ea typeface="Times New Roman"/>
                <a:cs typeface="Simplified Arabic"/>
              </a:rPr>
              <a:t>5</a:t>
            </a:r>
            <a:r>
              <a:rPr lang="ar-SA" sz="1600" baseline="30000" dirty="0" smtClean="0">
                <a:solidFill>
                  <a:srgbClr val="000000"/>
                </a:solidFill>
                <a:latin typeface="Times New Roman"/>
                <a:ea typeface="Times New Roman"/>
                <a:cs typeface="Simplified Arabic"/>
              </a:rPr>
              <a:t>)</a:t>
            </a:r>
            <a:r>
              <a:rPr lang="ar-SA" sz="1600" dirty="0" smtClean="0">
                <a:solidFill>
                  <a:srgbClr val="000000"/>
                </a:solidFill>
                <a:latin typeface="Times New Roman"/>
                <a:ea typeface="Times New Roman"/>
                <a:cs typeface="Simplified Arabic"/>
              </a:rPr>
              <a:t>.</a:t>
            </a:r>
            <a:endParaRPr lang="ar-IQ" sz="1600" dirty="0" smtClean="0">
              <a:solidFill>
                <a:srgbClr val="000000"/>
              </a:solidFill>
              <a:latin typeface="Times New Roman"/>
              <a:ea typeface="Times New Roman"/>
              <a:cs typeface="Simplified Arabic"/>
            </a:endParaRPr>
          </a:p>
          <a:p>
            <a:pPr algn="justLow"/>
            <a:endParaRPr lang="en-US" sz="1400" dirty="0">
              <a:latin typeface="Times New Roman"/>
              <a:ea typeface="Times New Roman"/>
            </a:endParaRPr>
          </a:p>
          <a:p>
            <a:pPr marL="359410" indent="-359410" algn="justLow"/>
            <a:r>
              <a:rPr lang="ar-IQ" sz="1400" baseline="30000" dirty="0" smtClean="0">
                <a:latin typeface="Times New Roman"/>
                <a:ea typeface="Times New Roman"/>
                <a:cs typeface="Simplified Arabic"/>
              </a:rPr>
              <a:t>(5)</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المنجد: 1014 (وقفت).</a:t>
            </a:r>
            <a:endParaRPr lang="en-US" sz="1400" dirty="0">
              <a:effectLst/>
              <a:latin typeface="Times New Roman"/>
              <a:ea typeface="Times New Roman"/>
            </a:endParaRPr>
          </a:p>
        </p:txBody>
      </p:sp>
    </p:spTree>
    <p:extLst>
      <p:ext uri="{BB962C8B-B14F-4D97-AF65-F5344CB8AC3E}">
        <p14:creationId xmlns:p14="http://schemas.microsoft.com/office/powerpoint/2010/main" val="11279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iterate type="wd">
                                    <p:tmPct val="10000"/>
                                  </p:iterate>
                                  <p:childTnLst>
                                    <p:set>
                                      <p:cBhvr>
                                        <p:cTn id="24" dur="1" fill="hold">
                                          <p:stCondLst>
                                            <p:cond delay="0"/>
                                          </p:stCondLst>
                                        </p:cTn>
                                        <p:tgtEl>
                                          <p:spTgt spid="6"/>
                                        </p:tgtEl>
                                        <p:attrNameLst>
                                          <p:attrName>style.visibility</p:attrName>
                                        </p:attrNameLst>
                                      </p:cBhvr>
                                      <p:to>
                                        <p:strVal val="visible"/>
                                      </p:to>
                                    </p:set>
                                    <p:animScale>
                                      <p:cBhvr>
                                        <p:cTn id="25"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6"/>
                                        </p:tgtEl>
                                        <p:attrNameLst>
                                          <p:attrName>ppt_x</p:attrName>
                                          <p:attrName>ppt_y</p:attrName>
                                        </p:attrNameLst>
                                      </p:cBhvr>
                                    </p:animMotion>
                                    <p:animEffect transition="in" filter="fade">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35" dur="1000" fill="hold"/>
                                        <p:tgtEl>
                                          <p:spTgt spid="12"/>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52" presetClass="entr" presetSubtype="0" fill="hold" grpId="0" nodeType="clickEffect">
                                  <p:stCondLst>
                                    <p:cond delay="0"/>
                                  </p:stCondLst>
                                  <p:iterate type="wd">
                                    <p:tmPct val="10000"/>
                                  </p:iterate>
                                  <p:childTnLst>
                                    <p:set>
                                      <p:cBhvr>
                                        <p:cTn id="43" dur="1" fill="hold">
                                          <p:stCondLst>
                                            <p:cond delay="0"/>
                                          </p:stCondLst>
                                        </p:cTn>
                                        <p:tgtEl>
                                          <p:spTgt spid="13"/>
                                        </p:tgtEl>
                                        <p:attrNameLst>
                                          <p:attrName>style.visibility</p:attrName>
                                        </p:attrNameLst>
                                      </p:cBhvr>
                                      <p:to>
                                        <p:strVal val="visible"/>
                                      </p:to>
                                    </p:set>
                                    <p:animScale>
                                      <p:cBhvr>
                                        <p:cTn id="44"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13"/>
                                        </p:tgtEl>
                                        <p:attrNameLst>
                                          <p:attrName>ppt_x</p:attrName>
                                          <p:attrName>ppt_y</p:attrName>
                                        </p:attrNameLst>
                                      </p:cBhvr>
                                    </p:animMotion>
                                    <p:animEffect transition="in" filter="fade">
                                      <p:cBhvr>
                                        <p:cTn id="4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رقم الشريحة 2"/>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مستطيل 6"/>
          <p:cNvSpPr/>
          <p:nvPr/>
        </p:nvSpPr>
        <p:spPr>
          <a:xfrm>
            <a:off x="1970608" y="411510"/>
            <a:ext cx="6897946" cy="2685348"/>
          </a:xfrm>
          <a:prstGeom prst="rect">
            <a:avLst/>
          </a:prstGeom>
          <a:effectLst>
            <a:glow rad="63500">
              <a:schemeClr val="accent1">
                <a:satMod val="175000"/>
                <a:alpha val="40000"/>
              </a:schemeClr>
            </a:glow>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justLow"/>
            <a:r>
              <a:rPr lang="ar-SA" dirty="0">
                <a:solidFill>
                  <a:srgbClr val="000000"/>
                </a:solidFill>
                <a:latin typeface="Times New Roman"/>
                <a:ea typeface="Times New Roman"/>
                <a:cs typeface="Simplified Arabic"/>
              </a:rPr>
              <a:t>واصطلاحاً: قطع الكلمة عما بعدها بسكنة طويلة على ألاّ يخل ذلك </a:t>
            </a:r>
            <a:r>
              <a:rPr lang="ar-SA" dirty="0" smtClean="0">
                <a:solidFill>
                  <a:srgbClr val="000000"/>
                </a:solidFill>
                <a:latin typeface="Times New Roman"/>
                <a:ea typeface="Times New Roman"/>
                <a:cs typeface="Simplified Arabic"/>
              </a:rPr>
              <a:t>بالمعنى</a:t>
            </a:r>
            <a:r>
              <a:rPr lang="ar-SA" baseline="30000"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1</a:t>
            </a:r>
            <a:r>
              <a:rPr lang="ar-SA" baseline="30000" dirty="0" smtClean="0">
                <a:solidFill>
                  <a:srgbClr val="000000"/>
                </a:solidFill>
                <a:latin typeface="Times New Roman"/>
                <a:ea typeface="Times New Roman"/>
                <a:cs typeface="Simplified Arabic"/>
              </a:rPr>
              <a:t>)</a:t>
            </a:r>
            <a:r>
              <a:rPr lang="ar-SA" dirty="0" smtClean="0">
                <a:solidFill>
                  <a:srgbClr val="000000"/>
                </a:solidFill>
                <a:latin typeface="Times New Roman"/>
                <a:ea typeface="Times New Roman"/>
                <a:cs typeface="Simplified Arabic"/>
              </a:rPr>
              <a:t>. </a:t>
            </a:r>
            <a:endParaRPr lang="en-US" dirty="0" smtClean="0">
              <a:solidFill>
                <a:srgbClr val="000000"/>
              </a:solidFill>
              <a:latin typeface="Times New Roman"/>
              <a:ea typeface="Times New Roman"/>
              <a:cs typeface="Simplified Arabic"/>
            </a:endParaRPr>
          </a:p>
          <a:p>
            <a:pPr algn="justLow"/>
            <a:r>
              <a:rPr lang="ar-SA" dirty="0" smtClean="0">
                <a:solidFill>
                  <a:srgbClr val="000000"/>
                </a:solidFill>
                <a:latin typeface="Times New Roman"/>
                <a:ea typeface="Times New Roman"/>
                <a:cs typeface="Simplified Arabic"/>
              </a:rPr>
              <a:t>أو </a:t>
            </a:r>
            <a:r>
              <a:rPr lang="ar-SA" dirty="0">
                <a:solidFill>
                  <a:srgbClr val="000000"/>
                </a:solidFill>
                <a:latin typeface="Times New Roman"/>
                <a:ea typeface="Times New Roman"/>
                <a:cs typeface="Simplified Arabic"/>
              </a:rPr>
              <a:t>" اختيار وقفة مناسبة للتنفس والاستراحة عند تلاوة القرآن </a:t>
            </a:r>
            <a:r>
              <a:rPr lang="ar-SA" dirty="0" smtClean="0">
                <a:solidFill>
                  <a:srgbClr val="000000"/>
                </a:solidFill>
                <a:latin typeface="Times New Roman"/>
                <a:ea typeface="Times New Roman"/>
                <a:cs typeface="Simplified Arabic"/>
              </a:rPr>
              <a:t>"</a:t>
            </a:r>
            <a:r>
              <a:rPr lang="ar-SA" baseline="30000" dirty="0" smtClean="0">
                <a:solidFill>
                  <a:srgbClr val="000000"/>
                </a:solidFill>
                <a:latin typeface="Times New Roman"/>
                <a:ea typeface="Times New Roman"/>
                <a:cs typeface="Simplified Arabic"/>
              </a:rPr>
              <a:t>(</a:t>
            </a:r>
            <a:r>
              <a:rPr lang="ar-IQ" baseline="30000" dirty="0" smtClean="0">
                <a:solidFill>
                  <a:srgbClr val="000000"/>
                </a:solidFill>
                <a:latin typeface="Times New Roman"/>
                <a:ea typeface="Times New Roman"/>
                <a:cs typeface="Simplified Arabic"/>
              </a:rPr>
              <a:t>2</a:t>
            </a:r>
            <a:r>
              <a:rPr lang="ar-SA" baseline="30000" dirty="0" smtClean="0">
                <a:solidFill>
                  <a:srgbClr val="000000"/>
                </a:solidFill>
                <a:latin typeface="Times New Roman"/>
                <a:ea typeface="Times New Roman"/>
                <a:cs typeface="Simplified Arabic"/>
              </a:rPr>
              <a:t>)</a:t>
            </a:r>
            <a:r>
              <a:rPr lang="ar-SA" dirty="0" smtClean="0">
                <a:solidFill>
                  <a:srgbClr val="000000"/>
                </a:solidFill>
                <a:latin typeface="Times New Roman"/>
                <a:ea typeface="Times New Roman"/>
                <a:cs typeface="Simplified Arabic"/>
              </a:rPr>
              <a:t>.</a:t>
            </a:r>
            <a:r>
              <a:rPr lang="en-US" dirty="0" smtClean="0">
                <a:solidFill>
                  <a:srgbClr val="000000"/>
                </a:solidFill>
                <a:latin typeface="Times New Roman"/>
                <a:ea typeface="Times New Roman"/>
                <a:cs typeface="Simplified Arabic"/>
              </a:rPr>
              <a:t>      </a:t>
            </a:r>
          </a:p>
          <a:p>
            <a:pPr algn="justLow"/>
            <a:r>
              <a:rPr lang="ar-SA" dirty="0" smtClean="0">
                <a:solidFill>
                  <a:srgbClr val="000000"/>
                </a:solidFill>
                <a:latin typeface="Times New Roman"/>
                <a:ea typeface="Times New Roman"/>
                <a:cs typeface="Simplified Arabic"/>
              </a:rPr>
              <a:t> </a:t>
            </a:r>
            <a:r>
              <a:rPr lang="en-US" dirty="0" smtClean="0">
                <a:solidFill>
                  <a:srgbClr val="000000"/>
                </a:solidFill>
                <a:latin typeface="Times New Roman"/>
                <a:ea typeface="Times New Roman"/>
                <a:cs typeface="Simplified Arabic"/>
              </a:rPr>
              <a:t>      </a:t>
            </a:r>
            <a:r>
              <a:rPr lang="ar-SA" dirty="0" smtClean="0">
                <a:solidFill>
                  <a:srgbClr val="000000"/>
                </a:solidFill>
                <a:latin typeface="Times New Roman"/>
                <a:ea typeface="Times New Roman"/>
                <a:cs typeface="Simplified Arabic"/>
              </a:rPr>
              <a:t>فالوقف </a:t>
            </a:r>
            <a:r>
              <a:rPr lang="ar-SA" dirty="0">
                <a:solidFill>
                  <a:srgbClr val="000000"/>
                </a:solidFill>
                <a:latin typeface="Times New Roman"/>
                <a:ea typeface="Times New Roman"/>
                <a:cs typeface="Simplified Arabic"/>
              </a:rPr>
              <a:t>المناسب هو الوقف الذي لا يخل بالمعنى لأنه </a:t>
            </a:r>
            <a:r>
              <a:rPr lang="ar-SA" dirty="0" err="1">
                <a:solidFill>
                  <a:srgbClr val="000000"/>
                </a:solidFill>
                <a:latin typeface="Times New Roman"/>
                <a:ea typeface="Times New Roman"/>
                <a:cs typeface="Simplified Arabic"/>
              </a:rPr>
              <a:t>لايصح</a:t>
            </a:r>
            <a:r>
              <a:rPr lang="ar-SA" dirty="0">
                <a:solidFill>
                  <a:srgbClr val="000000"/>
                </a:solidFill>
                <a:latin typeface="Times New Roman"/>
                <a:ea typeface="Times New Roman"/>
                <a:cs typeface="Simplified Arabic"/>
              </a:rPr>
              <a:t> الوقف عند بعض المواضع من القرآن من غير ضرورة أو بقصد الإساءة، كالوقف على لفظ (الصلاة)، في قوله تعالى: </a:t>
            </a:r>
            <a:r>
              <a:rPr lang="ar-IQ" b="1" dirty="0">
                <a:solidFill>
                  <a:srgbClr val="000000"/>
                </a:solidFill>
                <a:ea typeface="Times New Roman"/>
                <a:cs typeface="QCF2BSML"/>
              </a:rPr>
              <a:t>ﱡ</a:t>
            </a:r>
            <a:r>
              <a:rPr lang="ar-IQ" b="1" dirty="0">
                <a:solidFill>
                  <a:srgbClr val="000000"/>
                </a:solidFill>
                <a:ea typeface="Times New Roman"/>
                <a:cs typeface="QCF2085"/>
              </a:rPr>
              <a:t> </a:t>
            </a:r>
            <a:r>
              <a:rPr lang="ar-SA" b="1" dirty="0">
                <a:solidFill>
                  <a:srgbClr val="000000"/>
                </a:solidFill>
                <a:ea typeface="Times New Roman"/>
                <a:cs typeface="QCF2085"/>
              </a:rPr>
              <a:t>ﲓ ﲔ ﲕ ﲖ ﲗ ﲘ  ﲙ ﲚ</a:t>
            </a:r>
            <a:r>
              <a:rPr lang="ar-SA" dirty="0">
                <a:solidFill>
                  <a:srgbClr val="000000"/>
                </a:solidFill>
                <a:latin typeface="Times New Roman"/>
                <a:ea typeface="Times New Roman"/>
                <a:cs typeface="Simplified Arabic"/>
              </a:rPr>
              <a:t> </a:t>
            </a:r>
            <a:r>
              <a:rPr lang="ar-IQ" b="1" dirty="0">
                <a:solidFill>
                  <a:srgbClr val="000000"/>
                </a:solidFill>
                <a:ea typeface="Times New Roman"/>
                <a:cs typeface="QCF2BSML"/>
              </a:rPr>
              <a:t>ﱠ  </a:t>
            </a:r>
            <a:r>
              <a:rPr lang="ar-SA" dirty="0">
                <a:solidFill>
                  <a:srgbClr val="000000"/>
                </a:solidFill>
                <a:latin typeface="Times New Roman"/>
                <a:ea typeface="Times New Roman"/>
                <a:cs typeface="Simplified Arabic"/>
              </a:rPr>
              <a:t>، النساء: 43، </a:t>
            </a:r>
            <a:endParaRPr lang="en-US" dirty="0" smtClean="0">
              <a:solidFill>
                <a:srgbClr val="000000"/>
              </a:solidFill>
              <a:latin typeface="Times New Roman"/>
              <a:ea typeface="Times New Roman"/>
              <a:cs typeface="Simplified Arabic"/>
            </a:endParaRPr>
          </a:p>
          <a:p>
            <a:pPr algn="justLow"/>
            <a:r>
              <a:rPr lang="en-US" dirty="0">
                <a:solidFill>
                  <a:srgbClr val="000000"/>
                </a:solidFill>
                <a:latin typeface="Times New Roman"/>
                <a:ea typeface="Times New Roman"/>
                <a:cs typeface="Simplified Arabic"/>
              </a:rPr>
              <a:t> </a:t>
            </a:r>
            <a:r>
              <a:rPr lang="en-US" dirty="0" smtClean="0">
                <a:solidFill>
                  <a:srgbClr val="000000"/>
                </a:solidFill>
                <a:latin typeface="Times New Roman"/>
                <a:ea typeface="Times New Roman"/>
                <a:cs typeface="Simplified Arabic"/>
              </a:rPr>
              <a:t>            </a:t>
            </a:r>
            <a:r>
              <a:rPr lang="ar-SA" dirty="0" smtClean="0">
                <a:solidFill>
                  <a:srgbClr val="000000"/>
                </a:solidFill>
                <a:latin typeface="Times New Roman"/>
                <a:ea typeface="Times New Roman"/>
                <a:cs typeface="Simplified Arabic"/>
              </a:rPr>
              <a:t>أو </a:t>
            </a:r>
            <a:r>
              <a:rPr lang="ar-SA" dirty="0">
                <a:solidFill>
                  <a:srgbClr val="000000"/>
                </a:solidFill>
                <a:latin typeface="Times New Roman"/>
                <a:ea typeface="Times New Roman"/>
                <a:cs typeface="Simplified Arabic"/>
              </a:rPr>
              <a:t>الوقف على لفظ الجلالة (الله) في قوله تعالى: </a:t>
            </a:r>
            <a:r>
              <a:rPr lang="ar-IQ" b="1" dirty="0">
                <a:solidFill>
                  <a:srgbClr val="000000"/>
                </a:solidFill>
                <a:ea typeface="Times New Roman"/>
                <a:cs typeface="QCF2BSML"/>
              </a:rPr>
              <a:t>ﱡ</a:t>
            </a:r>
            <a:r>
              <a:rPr lang="ar-IQ" b="1" dirty="0">
                <a:solidFill>
                  <a:srgbClr val="000000"/>
                </a:solidFill>
                <a:ea typeface="Times New Roman"/>
                <a:cs typeface="QCF2043"/>
              </a:rPr>
              <a:t> </a:t>
            </a:r>
            <a:r>
              <a:rPr lang="ar-SA" b="1" dirty="0">
                <a:solidFill>
                  <a:srgbClr val="000000"/>
                </a:solidFill>
                <a:ea typeface="Times New Roman"/>
                <a:cs typeface="QCF2043"/>
              </a:rPr>
              <a:t>ﲁ ﲂ  </a:t>
            </a:r>
            <a:r>
              <a:rPr lang="ar-SA" b="1" dirty="0" err="1">
                <a:solidFill>
                  <a:srgbClr val="000000"/>
                </a:solidFill>
                <a:ea typeface="Times New Roman"/>
                <a:cs typeface="QCF2043"/>
              </a:rPr>
              <a:t>ﲃﲄ</a:t>
            </a:r>
            <a:r>
              <a:rPr lang="ar-SA" b="1" dirty="0">
                <a:solidFill>
                  <a:srgbClr val="000000"/>
                </a:solidFill>
                <a:ea typeface="Times New Roman"/>
                <a:cs typeface="QCF2043"/>
              </a:rPr>
              <a:t> ﲅ </a:t>
            </a:r>
            <a:r>
              <a:rPr lang="ar-IQ" b="1" dirty="0">
                <a:solidFill>
                  <a:srgbClr val="000000"/>
                </a:solidFill>
                <a:ea typeface="Times New Roman"/>
                <a:cs typeface="QCF2BSML"/>
              </a:rPr>
              <a:t>ﱠ  </a:t>
            </a:r>
            <a:r>
              <a:rPr lang="ar-SA" dirty="0">
                <a:solidFill>
                  <a:srgbClr val="000000"/>
                </a:solidFill>
                <a:latin typeface="Times New Roman"/>
                <a:ea typeface="Times New Roman"/>
                <a:cs typeface="Simplified Arabic"/>
              </a:rPr>
              <a:t>، البقرة:258، ونحوها</a:t>
            </a:r>
            <a:r>
              <a:rPr lang="ar-SA" dirty="0" smtClean="0">
                <a:solidFill>
                  <a:srgbClr val="000000"/>
                </a:solidFill>
                <a:latin typeface="Times New Roman"/>
                <a:ea typeface="Times New Roman"/>
                <a:cs typeface="Simplified Arabic"/>
              </a:rPr>
              <a:t>.</a:t>
            </a:r>
            <a:endParaRPr lang="en-US" dirty="0" smtClean="0">
              <a:solidFill>
                <a:srgbClr val="000000"/>
              </a:solidFill>
              <a:latin typeface="Times New Roman"/>
              <a:ea typeface="Times New Roman"/>
              <a:cs typeface="Simplified Arabic"/>
            </a:endParaRPr>
          </a:p>
          <a:p>
            <a:pPr algn="justLow"/>
            <a:endParaRPr lang="en-US" sz="1600" dirty="0">
              <a:solidFill>
                <a:srgbClr val="000000"/>
              </a:solidFill>
              <a:latin typeface="Times New Roman"/>
              <a:cs typeface="Simplified Arabic"/>
            </a:endParaRPr>
          </a:p>
          <a:p>
            <a:pPr algn="justLow"/>
            <a:r>
              <a:rPr lang="en-US" sz="1400" dirty="0" smtClean="0"/>
              <a:t> </a:t>
            </a:r>
            <a:r>
              <a:rPr lang="ar-IQ" sz="1400" baseline="30000" dirty="0" smtClean="0">
                <a:latin typeface="Times New Roman"/>
                <a:ea typeface="Times New Roman"/>
                <a:cs typeface="Simplified Arabic"/>
              </a:rPr>
              <a:t>(1)</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ينظر: رسالة في قواعد التلاوة، 135.</a:t>
            </a:r>
            <a:endParaRPr lang="en-US" sz="1400" dirty="0">
              <a:latin typeface="Times New Roman"/>
              <a:ea typeface="Times New Roman"/>
            </a:endParaRPr>
          </a:p>
          <a:p>
            <a:pPr algn="justLow"/>
            <a:r>
              <a:rPr lang="ar-IQ" sz="1400" baseline="30000" dirty="0" smtClean="0">
                <a:latin typeface="Times New Roman"/>
                <a:ea typeface="Times New Roman"/>
                <a:cs typeface="Simplified Arabic"/>
              </a:rPr>
              <a:t>(2)</a:t>
            </a:r>
            <a:r>
              <a:rPr lang="ar-IQ" sz="1400" dirty="0" smtClean="0">
                <a:latin typeface="Times New Roman"/>
                <a:ea typeface="Times New Roman"/>
                <a:cs typeface="Simplified Arabic"/>
              </a:rPr>
              <a:t> </a:t>
            </a:r>
            <a:r>
              <a:rPr lang="ar-SA" sz="1400" dirty="0" smtClean="0">
                <a:latin typeface="Times New Roman"/>
                <a:ea typeface="Times New Roman"/>
                <a:cs typeface="Simplified Arabic"/>
              </a:rPr>
              <a:t>  </a:t>
            </a:r>
            <a:r>
              <a:rPr lang="ar-SA" sz="1400" dirty="0">
                <a:latin typeface="Times New Roman"/>
                <a:ea typeface="Times New Roman"/>
                <a:cs typeface="Simplified Arabic"/>
              </a:rPr>
              <a:t>التجويد وآداب التلاوة: 48</a:t>
            </a:r>
            <a:r>
              <a:rPr lang="ar-SA" sz="1200" dirty="0">
                <a:latin typeface="Times New Roman"/>
                <a:ea typeface="Times New Roman"/>
                <a:cs typeface="Simplified Arabic"/>
              </a:rPr>
              <a:t>.</a:t>
            </a:r>
            <a:endParaRPr lang="en-US" sz="900" dirty="0">
              <a:effectLst/>
              <a:latin typeface="Times New Roman"/>
              <a:ea typeface="Times New Roman"/>
            </a:endParaRPr>
          </a:p>
        </p:txBody>
      </p:sp>
      <p:sp>
        <p:nvSpPr>
          <p:cNvPr id="8" name="مستطيل 7"/>
          <p:cNvSpPr/>
          <p:nvPr/>
        </p:nvSpPr>
        <p:spPr>
          <a:xfrm>
            <a:off x="2123727" y="3311835"/>
            <a:ext cx="6825607" cy="900244"/>
          </a:xfrm>
          <a:prstGeom prst="rect">
            <a:avLst/>
          </a:prstGeom>
        </p:spPr>
        <p:style>
          <a:lnRef idx="1">
            <a:schemeClr val="accent3"/>
          </a:lnRef>
          <a:fillRef idx="2">
            <a:schemeClr val="accent3"/>
          </a:fillRef>
          <a:effectRef idx="1">
            <a:schemeClr val="accent3"/>
          </a:effectRef>
          <a:fontRef idx="minor">
            <a:schemeClr val="dk1"/>
          </a:fontRef>
        </p:style>
        <p:txBody>
          <a:bodyPr wrap="square" lIns="68579" tIns="34289" rIns="68579" bIns="34289">
            <a:spAutoFit/>
            <a:scene3d>
              <a:camera prst="orthographicFront"/>
              <a:lightRig rig="harsh" dir="t"/>
            </a:scene3d>
            <a:sp3d extrusionH="57150" prstMaterial="matte">
              <a:bevelT w="63500" h="12700" prst="angle"/>
              <a:contourClr>
                <a:schemeClr val="bg1">
                  <a:lumMod val="65000"/>
                </a:schemeClr>
              </a:contourClr>
            </a:sp3d>
          </a:bodyPr>
          <a:lstStyle/>
          <a:p>
            <a:pPr algn="justLow"/>
            <a:r>
              <a:rPr lang="ar-SA" dirty="0">
                <a:solidFill>
                  <a:srgbClr val="000000"/>
                </a:solidFill>
                <a:latin typeface="Times New Roman"/>
                <a:ea typeface="Times New Roman"/>
                <a:cs typeface="Simplified Arabic"/>
              </a:rPr>
              <a:t>كما </a:t>
            </a:r>
            <a:r>
              <a:rPr lang="ar-SA" dirty="0" err="1">
                <a:solidFill>
                  <a:srgbClr val="000000"/>
                </a:solidFill>
                <a:latin typeface="Times New Roman"/>
                <a:ea typeface="Times New Roman"/>
                <a:cs typeface="Simplified Arabic"/>
              </a:rPr>
              <a:t>لايصح</a:t>
            </a:r>
            <a:r>
              <a:rPr lang="ar-SA" dirty="0">
                <a:solidFill>
                  <a:srgbClr val="000000"/>
                </a:solidFill>
                <a:latin typeface="Times New Roman"/>
                <a:ea typeface="Times New Roman"/>
                <a:cs typeface="Simplified Arabic"/>
              </a:rPr>
              <a:t> الابتداء إلا بمناسب، فلا يجوز الابتداء بقوله تعالى:</a:t>
            </a:r>
            <a:r>
              <a:rPr lang="ar-SA" b="1" dirty="0">
                <a:solidFill>
                  <a:srgbClr val="000000"/>
                </a:solidFill>
                <a:ea typeface="Times New Roman"/>
                <a:cs typeface="QCF2BSML"/>
              </a:rPr>
              <a:t> </a:t>
            </a:r>
            <a:r>
              <a:rPr lang="ar-IQ" b="1" dirty="0">
                <a:solidFill>
                  <a:srgbClr val="000000"/>
                </a:solidFill>
                <a:ea typeface="Times New Roman"/>
                <a:cs typeface="QCF2BSML"/>
              </a:rPr>
              <a:t>ﱡ</a:t>
            </a:r>
            <a:r>
              <a:rPr lang="ar-IQ" b="1" dirty="0">
                <a:solidFill>
                  <a:srgbClr val="000000"/>
                </a:solidFill>
                <a:ea typeface="Times New Roman"/>
                <a:cs typeface="QCF2110"/>
              </a:rPr>
              <a:t> </a:t>
            </a:r>
            <a:r>
              <a:rPr lang="ar-SA" b="1" dirty="0">
                <a:solidFill>
                  <a:srgbClr val="000000"/>
                </a:solidFill>
                <a:ea typeface="Times New Roman"/>
                <a:cs typeface="QCF2110"/>
              </a:rPr>
              <a:t>ﲌ ﲍ ﲎ ﲏ  ﲐ ﲑ</a:t>
            </a:r>
            <a:r>
              <a:rPr lang="ar-SA" dirty="0">
                <a:solidFill>
                  <a:srgbClr val="000000"/>
                </a:solidFill>
                <a:latin typeface="Times New Roman"/>
                <a:ea typeface="Times New Roman"/>
                <a:cs typeface="Simplified Arabic"/>
              </a:rPr>
              <a:t> </a:t>
            </a:r>
            <a:r>
              <a:rPr lang="ar-IQ" b="1" dirty="0">
                <a:solidFill>
                  <a:srgbClr val="000000"/>
                </a:solidFill>
                <a:ea typeface="Times New Roman"/>
                <a:cs typeface="QCF2BSML"/>
              </a:rPr>
              <a:t>ﱠ  </a:t>
            </a:r>
            <a:r>
              <a:rPr lang="ar-SA" dirty="0">
                <a:solidFill>
                  <a:srgbClr val="000000"/>
                </a:solidFill>
                <a:latin typeface="Times New Roman"/>
                <a:ea typeface="Times New Roman"/>
                <a:cs typeface="Simplified Arabic"/>
              </a:rPr>
              <a:t>، المائدة:17، أو قوله تعالى: </a:t>
            </a:r>
            <a:r>
              <a:rPr lang="ar-IQ" b="1" dirty="0">
                <a:solidFill>
                  <a:srgbClr val="000000"/>
                </a:solidFill>
                <a:ea typeface="Times New Roman"/>
                <a:cs typeface="QCF2BSML"/>
              </a:rPr>
              <a:t>ﱡ</a:t>
            </a:r>
            <a:r>
              <a:rPr lang="ar-IQ" b="1" dirty="0">
                <a:solidFill>
                  <a:srgbClr val="000000"/>
                </a:solidFill>
                <a:ea typeface="Times New Roman"/>
                <a:cs typeface="QCF2120"/>
              </a:rPr>
              <a:t> </a:t>
            </a:r>
            <a:r>
              <a:rPr lang="ar-SA" b="1" dirty="0">
                <a:solidFill>
                  <a:srgbClr val="000000"/>
                </a:solidFill>
                <a:ea typeface="Times New Roman"/>
                <a:cs typeface="QCF2120"/>
              </a:rPr>
              <a:t>ﱿ ﲀ ﲁ </a:t>
            </a:r>
            <a:r>
              <a:rPr lang="ar-SA" b="1" dirty="0" err="1">
                <a:solidFill>
                  <a:srgbClr val="000000"/>
                </a:solidFill>
                <a:ea typeface="Times New Roman"/>
                <a:cs typeface="QCF2120"/>
              </a:rPr>
              <a:t>ﲂﲃ</a:t>
            </a:r>
            <a:r>
              <a:rPr lang="ar-IQ" b="1" dirty="0">
                <a:solidFill>
                  <a:srgbClr val="000000"/>
                </a:solidFill>
                <a:ea typeface="Times New Roman"/>
                <a:cs typeface="QCF2BSML"/>
              </a:rPr>
              <a:t>ﱠ  </a:t>
            </a:r>
            <a:r>
              <a:rPr lang="ar-SA" dirty="0">
                <a:solidFill>
                  <a:srgbClr val="000000"/>
                </a:solidFill>
                <a:latin typeface="Times New Roman"/>
                <a:ea typeface="Times New Roman"/>
                <a:cs typeface="Simplified Arabic"/>
              </a:rPr>
              <a:t>، المائدة:73، ونحوها.</a:t>
            </a:r>
            <a:endParaRPr lang="en-US" dirty="0">
              <a:effectLst/>
              <a:latin typeface="Times New Roman"/>
              <a:ea typeface="Times New Roman"/>
            </a:endParaRPr>
          </a:p>
        </p:txBody>
      </p:sp>
    </p:spTree>
    <p:extLst>
      <p:ext uri="{BB962C8B-B14F-4D97-AF65-F5344CB8AC3E}">
        <p14:creationId xmlns:p14="http://schemas.microsoft.com/office/powerpoint/2010/main" val="401546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1_ربطة">
  <a:themeElements>
    <a:clrScheme name="أزرق">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981</TotalTime>
  <Words>435</Words>
  <Application>Microsoft Office PowerPoint</Application>
  <PresentationFormat>عرض على الشاشة (9:16)‏</PresentationFormat>
  <Paragraphs>28</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1_ربطة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Moodi Alfayoumy</dc:creator>
  <cp:lastModifiedBy>DR.Ahmed Saker 2o1O</cp:lastModifiedBy>
  <cp:revision>66</cp:revision>
  <dcterms:created xsi:type="dcterms:W3CDTF">2018-09-14T18:51:34Z</dcterms:created>
  <dcterms:modified xsi:type="dcterms:W3CDTF">2020-03-08T03:23:57Z</dcterms:modified>
</cp:coreProperties>
</file>