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7" r:id="rId1"/>
  </p:sldMasterIdLst>
  <p:sldIdLst>
    <p:sldId id="268" r:id="rId2"/>
    <p:sldId id="269" r:id="rId3"/>
    <p:sldId id="271" r:id="rId4"/>
  </p:sldIdLst>
  <p:sldSz cx="9144000" cy="5143500" type="screen16x9"/>
  <p:notesSz cx="6858000" cy="9144000"/>
  <p:defaultTextStyle>
    <a:defPPr>
      <a:defRPr lang="ar-AE"/>
    </a:defPPr>
    <a:lvl1pPr marL="0" algn="r" defTabSz="914355" rtl="1" eaLnBrk="1" latinLnBrk="0" hangingPunct="1">
      <a:defRPr sz="1800" kern="1200">
        <a:solidFill>
          <a:schemeClr val="tx1"/>
        </a:solidFill>
        <a:latin typeface="+mn-lt"/>
        <a:ea typeface="+mn-ea"/>
        <a:cs typeface="+mn-cs"/>
      </a:defRPr>
    </a:lvl1pPr>
    <a:lvl2pPr marL="457178" algn="r" defTabSz="914355" rtl="1" eaLnBrk="1" latinLnBrk="0" hangingPunct="1">
      <a:defRPr sz="1800" kern="1200">
        <a:solidFill>
          <a:schemeClr val="tx1"/>
        </a:solidFill>
        <a:latin typeface="+mn-lt"/>
        <a:ea typeface="+mn-ea"/>
        <a:cs typeface="+mn-cs"/>
      </a:defRPr>
    </a:lvl2pPr>
    <a:lvl3pPr marL="914355" algn="r" defTabSz="914355" rtl="1" eaLnBrk="1" latinLnBrk="0" hangingPunct="1">
      <a:defRPr sz="1800" kern="1200">
        <a:solidFill>
          <a:schemeClr val="tx1"/>
        </a:solidFill>
        <a:latin typeface="+mn-lt"/>
        <a:ea typeface="+mn-ea"/>
        <a:cs typeface="+mn-cs"/>
      </a:defRPr>
    </a:lvl3pPr>
    <a:lvl4pPr marL="1371532" algn="r" defTabSz="914355" rtl="1" eaLnBrk="1" latinLnBrk="0" hangingPunct="1">
      <a:defRPr sz="1800" kern="1200">
        <a:solidFill>
          <a:schemeClr val="tx1"/>
        </a:solidFill>
        <a:latin typeface="+mn-lt"/>
        <a:ea typeface="+mn-ea"/>
        <a:cs typeface="+mn-cs"/>
      </a:defRPr>
    </a:lvl4pPr>
    <a:lvl5pPr marL="1828709" algn="r" defTabSz="914355" rtl="1" eaLnBrk="1" latinLnBrk="0" hangingPunct="1">
      <a:defRPr sz="1800" kern="1200">
        <a:solidFill>
          <a:schemeClr val="tx1"/>
        </a:solidFill>
        <a:latin typeface="+mn-lt"/>
        <a:ea typeface="+mn-ea"/>
        <a:cs typeface="+mn-cs"/>
      </a:defRPr>
    </a:lvl5pPr>
    <a:lvl6pPr marL="2285886" algn="r" defTabSz="914355" rtl="1" eaLnBrk="1" latinLnBrk="0" hangingPunct="1">
      <a:defRPr sz="1800" kern="1200">
        <a:solidFill>
          <a:schemeClr val="tx1"/>
        </a:solidFill>
        <a:latin typeface="+mn-lt"/>
        <a:ea typeface="+mn-ea"/>
        <a:cs typeface="+mn-cs"/>
      </a:defRPr>
    </a:lvl6pPr>
    <a:lvl7pPr marL="2743064" algn="r" defTabSz="914355" rtl="1" eaLnBrk="1" latinLnBrk="0" hangingPunct="1">
      <a:defRPr sz="1800" kern="1200">
        <a:solidFill>
          <a:schemeClr val="tx1"/>
        </a:solidFill>
        <a:latin typeface="+mn-lt"/>
        <a:ea typeface="+mn-ea"/>
        <a:cs typeface="+mn-cs"/>
      </a:defRPr>
    </a:lvl7pPr>
    <a:lvl8pPr marL="3200240" algn="r" defTabSz="914355" rtl="1" eaLnBrk="1" latinLnBrk="0" hangingPunct="1">
      <a:defRPr sz="1800" kern="1200">
        <a:solidFill>
          <a:schemeClr val="tx1"/>
        </a:solidFill>
        <a:latin typeface="+mn-lt"/>
        <a:ea typeface="+mn-ea"/>
        <a:cs typeface="+mn-cs"/>
      </a:defRPr>
    </a:lvl8pPr>
    <a:lvl9pPr marL="3657418" algn="r" defTabSz="914355"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121" d="100"/>
          <a:sy n="121" d="100"/>
        </p:scale>
        <p:origin x="-102" y="13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1885950"/>
            <a:ext cx="6686549" cy="1697086"/>
          </a:xfrm>
        </p:spPr>
        <p:txBody>
          <a:bodyPr anchor="b">
            <a:normAutofit/>
          </a:bodyPr>
          <a:lstStyle>
            <a:lvl1pPr>
              <a:defRPr sz="41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1941910" y="3583035"/>
            <a:ext cx="6686549" cy="844712"/>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54D3F877-0FF9-432D-AB52-28C2482279E8}"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0" y="3242858"/>
            <a:ext cx="1308489" cy="5839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339715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7984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457200"/>
            <a:ext cx="6686549" cy="233778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4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15243E15-75D7-4ACD-AA5D-DC0B7691C824}"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7813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13" name="Text Placeholder 9"/>
          <p:cNvSpPr>
            <a:spLocks noGrp="1"/>
          </p:cNvSpPr>
          <p:nvPr>
            <p:ph type="body" sz="quarter" idx="13"/>
          </p:nvPr>
        </p:nvSpPr>
        <p:spPr>
          <a:xfrm>
            <a:off x="2456259" y="2628900"/>
            <a:ext cx="5652416"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4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16707F4B-5795-4C96-82E8-418085B84C03}"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
        <p:nvSpPr>
          <p:cNvPr id="14" name="TextBox 13"/>
          <p:cNvSpPr txBox="1"/>
          <p:nvPr/>
        </p:nvSpPr>
        <p:spPr>
          <a:xfrm>
            <a:off x="1850739" y="486004"/>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
        <p:nvSpPr>
          <p:cNvPr id="15" name="TextBox 14"/>
          <p:cNvSpPr txBox="1"/>
          <p:nvPr/>
        </p:nvSpPr>
        <p:spPr>
          <a:xfrm>
            <a:off x="8336139" y="2178980"/>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Tree>
    <p:extLst>
      <p:ext uri="{BB962C8B-B14F-4D97-AF65-F5344CB8AC3E}">
        <p14:creationId xmlns:p14="http://schemas.microsoft.com/office/powerpoint/2010/main" val="4177714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941910" y="1828800"/>
            <a:ext cx="6686550" cy="2043634"/>
          </a:xfrm>
        </p:spPr>
        <p:txBody>
          <a:bodyPr anchor="b">
            <a:normAutofit/>
          </a:bodyPr>
          <a:lstStyle>
            <a:lvl1pPr algn="l">
              <a:defRPr sz="3600" b="0"/>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52BAC0F9-924D-417A-86F7-67D88CB38088}"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3716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479EB006-26E3-4106-A218-A25462DF4867}"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
        <p:nvSpPr>
          <p:cNvPr id="17" name="TextBox 16"/>
          <p:cNvSpPr txBox="1"/>
          <p:nvPr/>
        </p:nvSpPr>
        <p:spPr>
          <a:xfrm>
            <a:off x="1850739" y="486004"/>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
        <p:nvSpPr>
          <p:cNvPr id="18" name="TextBox 17"/>
          <p:cNvSpPr txBox="1"/>
          <p:nvPr/>
        </p:nvSpPr>
        <p:spPr>
          <a:xfrm>
            <a:off x="8336139" y="2178980"/>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Tree>
    <p:extLst>
      <p:ext uri="{BB962C8B-B14F-4D97-AF65-F5344CB8AC3E}">
        <p14:creationId xmlns:p14="http://schemas.microsoft.com/office/powerpoint/2010/main" val="4266374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941910" y="470555"/>
            <a:ext cx="6686549" cy="2160015"/>
          </a:xfrm>
        </p:spPr>
        <p:txBody>
          <a:bodyPr anchor="ctr">
            <a:normAutofit/>
          </a:bodyPr>
          <a:lstStyle>
            <a:lvl1pPr algn="l">
              <a:defRPr sz="3600" b="0"/>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930FCE16-F4BB-4ADB-A058-48E5AC4834AA}"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9434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A5AE1D48-3893-4E09-A3A3-BA57A8DFB6EC}"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3237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470554"/>
            <a:ext cx="1655701" cy="3962863"/>
          </a:xfrm>
        </p:spPr>
        <p:txBody>
          <a:bodyPr vert="eaVert" anchor="ct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1941909" y="470554"/>
            <a:ext cx="4857750" cy="3962863"/>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156CF9C-1549-4FFC-B8A7-BA3055155CFB}"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394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1944694" y="468082"/>
            <a:ext cx="6683765" cy="960668"/>
          </a:xfrm>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a:xfrm>
            <a:off x="1941909" y="1600200"/>
            <a:ext cx="6686550" cy="2833217"/>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10E7254-0E66-4EEF-969F-7BEFC23BC78D}"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6062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941910" y="1544063"/>
            <a:ext cx="6686549" cy="1101600"/>
          </a:xfrm>
        </p:spPr>
        <p:txBody>
          <a:bodyPr anchor="b"/>
          <a:lstStyle>
            <a:lvl1pPr algn="l">
              <a:defRPr sz="30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10" y="2647597"/>
            <a:ext cx="6686549" cy="645300"/>
          </a:xfrm>
        </p:spPr>
        <p:txBody>
          <a:bodyPr anchor="t"/>
          <a:lstStyle>
            <a:lvl1pPr marL="0" indent="0" algn="l">
              <a:buNone/>
              <a:defRPr sz="15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D519E588-DF5E-41B6-8F1B-8A68EE66B010}"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6429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1941909" y="1600200"/>
            <a:ext cx="3235398" cy="2833217"/>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393060" y="1594666"/>
            <a:ext cx="3235398" cy="2833217"/>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225AD313-702A-49E5-82A9-8434BDB87314}"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1266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2204530" y="1479527"/>
            <a:ext cx="2994549" cy="432197"/>
          </a:xfrm>
        </p:spPr>
        <p:txBody>
          <a:bodyPr anchor="b">
            <a:noAutofit/>
          </a:bodyPr>
          <a:lstStyle>
            <a:lvl1pPr marL="0" indent="0">
              <a:buNone/>
              <a:defRPr sz="1800" b="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تحرير أنماط النص الرئيسي</a:t>
            </a:r>
          </a:p>
        </p:txBody>
      </p:sp>
      <p:sp>
        <p:nvSpPr>
          <p:cNvPr id="4" name="Content Placeholder 3"/>
          <p:cNvSpPr>
            <a:spLocks noGrp="1"/>
          </p:cNvSpPr>
          <p:nvPr>
            <p:ph sz="half" idx="2"/>
          </p:nvPr>
        </p:nvSpPr>
        <p:spPr>
          <a:xfrm>
            <a:off x="1941909" y="1911725"/>
            <a:ext cx="3257170" cy="2515545"/>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629972" y="1477106"/>
            <a:ext cx="2999251" cy="432197"/>
          </a:xfrm>
        </p:spPr>
        <p:txBody>
          <a:bodyPr anchor="b">
            <a:noAutofit/>
          </a:bodyPr>
          <a:lstStyle>
            <a:lvl1pPr marL="0" indent="0">
              <a:buNone/>
              <a:defRPr sz="1800" b="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تحرير أنماط النص الرئيسي</a:t>
            </a:r>
          </a:p>
        </p:txBody>
      </p:sp>
      <p:sp>
        <p:nvSpPr>
          <p:cNvPr id="6" name="Content Placeholder 5"/>
          <p:cNvSpPr>
            <a:spLocks noGrp="1"/>
          </p:cNvSpPr>
          <p:nvPr>
            <p:ph sz="quarter" idx="4"/>
          </p:nvPr>
        </p:nvSpPr>
        <p:spPr>
          <a:xfrm>
            <a:off x="5375218" y="1909304"/>
            <a:ext cx="3254006" cy="2515545"/>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8BB7B628-15B0-4666-9630-35F969A508FF}" type="datetime1">
              <a:rPr lang="en-US" smtClean="0">
                <a:solidFill>
                  <a:prstClr val="black">
                    <a:tint val="75000"/>
                  </a:prstClr>
                </a:solidFill>
              </a:rPr>
              <a:pPr/>
              <a:t>3/8/2020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411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9D2B8CF3-5A1F-4FAD-9935-2613ECAED084}" type="datetime1">
              <a:rPr lang="en-US" smtClean="0">
                <a:solidFill>
                  <a:prstClr val="black">
                    <a:tint val="75000"/>
                  </a:prstClr>
                </a:solidFill>
              </a:rPr>
              <a:pPr/>
              <a:t>3/8/2020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85802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CC8AD-2E10-40E6-BFEF-0A7C71B525C9}" type="datetime1">
              <a:rPr lang="en-US" smtClean="0">
                <a:solidFill>
                  <a:prstClr val="black">
                    <a:tint val="75000"/>
                  </a:prstClr>
                </a:solidFill>
              </a:rPr>
              <a:pPr/>
              <a:t>3/8/2020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0266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334566"/>
            <a:ext cx="2628899" cy="732234"/>
          </a:xfrm>
        </p:spPr>
        <p:txBody>
          <a:bodyPr anchor="b"/>
          <a:lstStyle>
            <a:lvl1pPr algn="l">
              <a:defRPr sz="1500" b="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4742259" y="334567"/>
            <a:ext cx="3886200" cy="4061222"/>
          </a:xfrm>
        </p:spPr>
        <p:txBody>
          <a:bodyPr anchor="ct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941910" y="1198960"/>
            <a:ext cx="2628899" cy="3196827"/>
          </a:xfrm>
        </p:spPr>
        <p:txBody>
          <a:bodyPr/>
          <a:lstStyle>
            <a:lvl1pPr marL="0" indent="0">
              <a:buNone/>
              <a:defRPr sz="11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0CC2C579-D3F7-4A6E-B534-DA3C667D146C}"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1340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3600450"/>
            <a:ext cx="6686550" cy="425054"/>
          </a:xfrm>
        </p:spPr>
        <p:txBody>
          <a:bodyPr anchor="b">
            <a:normAutofit/>
          </a:bodyPr>
          <a:lstStyle>
            <a:lvl1pPr algn="l">
              <a:defRPr sz="1800" b="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1941909" y="476224"/>
            <a:ext cx="6686550" cy="2891228"/>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941910" y="4025504"/>
            <a:ext cx="6686550" cy="370284"/>
          </a:xfrm>
        </p:spPr>
        <p:txBody>
          <a:bodyPr>
            <a:normAutofit/>
          </a:bodyPr>
          <a:lstStyle>
            <a:lvl1pPr marL="0" indent="0">
              <a:buNone/>
              <a:defRPr sz="9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183F24F7-3F4A-4793-B4C2-E4F915A3F7DF}"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855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171450"/>
            <a:ext cx="2138637" cy="4978971"/>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589"/>
            <a:ext cx="1767506" cy="514052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51435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468082"/>
            <a:ext cx="6683765" cy="960668"/>
          </a:xfrm>
          <a:prstGeom prst="rect">
            <a:avLst/>
          </a:prstGeom>
        </p:spPr>
        <p:txBody>
          <a:bodyPr vert="horz" lIns="68580" tIns="34290" rIns="68580" bIns="34290" rtlCol="0" anchor="t">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09" y="1600200"/>
            <a:ext cx="6686550" cy="2914650"/>
          </a:xfrm>
          <a:prstGeom prst="rect">
            <a:avLst/>
          </a:prstGeom>
        </p:spPr>
        <p:txBody>
          <a:bodyPr vert="horz" lIns="68580" tIns="34290" rIns="68580" bIns="34290" rtlCol="0">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771210" y="4597828"/>
            <a:ext cx="859712" cy="277797"/>
          </a:xfrm>
          <a:prstGeom prst="rect">
            <a:avLst/>
          </a:prstGeom>
        </p:spPr>
        <p:txBody>
          <a:bodyPr vert="horz" lIns="68580" tIns="34290" rIns="68580" bIns="34290" rtlCol="0" anchor="ctr"/>
          <a:lstStyle>
            <a:lvl1pPr algn="r">
              <a:defRPr sz="700">
                <a:solidFill>
                  <a:schemeClr val="tx1">
                    <a:tint val="75000"/>
                  </a:schemeClr>
                </a:solidFill>
              </a:defRPr>
            </a:lvl1pPr>
          </a:lstStyle>
          <a:p>
            <a:pPr defTabSz="342900" rtl="0"/>
            <a:fld id="{42983E2D-9EAA-468D-8FE1-63A08348F7A8}" type="datetime1">
              <a:rPr lang="en-US" smtClean="0">
                <a:solidFill>
                  <a:prstClr val="black">
                    <a:tint val="75000"/>
                  </a:prstClr>
                </a:solidFill>
              </a:rPr>
              <a:pPr defTabSz="342900" rtl="0"/>
              <a:t>3/8/2020</a:t>
            </a:fld>
            <a:endParaRPr lang="en-US" dirty="0">
              <a:solidFill>
                <a:prstClr val="black">
                  <a:tint val="75000"/>
                </a:prstClr>
              </a:solidFill>
            </a:endParaRPr>
          </a:p>
        </p:txBody>
      </p:sp>
      <p:sp>
        <p:nvSpPr>
          <p:cNvPr id="5" name="Footer Placeholder 4"/>
          <p:cNvSpPr>
            <a:spLocks noGrp="1"/>
          </p:cNvSpPr>
          <p:nvPr>
            <p:ph type="ftr" sz="quarter" idx="3"/>
          </p:nvPr>
        </p:nvSpPr>
        <p:spPr>
          <a:xfrm>
            <a:off x="1941910" y="4601856"/>
            <a:ext cx="5714999" cy="273844"/>
          </a:xfrm>
          <a:prstGeom prst="rect">
            <a:avLst/>
          </a:prstGeom>
        </p:spPr>
        <p:txBody>
          <a:bodyPr vert="horz" lIns="68580" tIns="34290" rIns="68580" bIns="34290" rtlCol="0" anchor="ctr"/>
          <a:lstStyle>
            <a:lvl1pPr algn="l">
              <a:defRPr sz="700">
                <a:solidFill>
                  <a:schemeClr val="tx1">
                    <a:tint val="75000"/>
                  </a:schemeClr>
                </a:solidFill>
              </a:defRPr>
            </a:lvl1pPr>
          </a:lstStyle>
          <a:p>
            <a:pPr defTabSz="342900" rtl="0"/>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398860" y="590837"/>
            <a:ext cx="584825" cy="273844"/>
          </a:xfrm>
          <a:prstGeom prst="rect">
            <a:avLst/>
          </a:prstGeom>
        </p:spPr>
        <p:txBody>
          <a:bodyPr vert="horz" lIns="68580" tIns="34290" rIns="68580" bIns="34290" rtlCol="0" anchor="ctr"/>
          <a:lstStyle>
            <a:lvl1pPr algn="r">
              <a:defRPr sz="1500">
                <a:solidFill>
                  <a:srgbClr val="FEFFFF"/>
                </a:solidFill>
              </a:defRPr>
            </a:lvl1pPr>
          </a:lstStyle>
          <a:p>
            <a:pPr defTabSz="342900" rtl="0"/>
            <a:fld id="{D57F1E4F-1CFF-5643-939E-217C01CDF565}" type="slidenum">
              <a:rPr lang="en-US" smtClean="0"/>
              <a:pPr defTabSz="342900" rtl="0"/>
              <a:t>‹#›</a:t>
            </a:fld>
            <a:endParaRPr lang="en-US" dirty="0"/>
          </a:p>
        </p:txBody>
      </p:sp>
    </p:spTree>
    <p:extLst>
      <p:ext uri="{BB962C8B-B14F-4D97-AF65-F5344CB8AC3E}">
        <p14:creationId xmlns:p14="http://schemas.microsoft.com/office/powerpoint/2010/main" val="218390654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ftr="0" dt="0"/>
  <p:txStyles>
    <p:titleStyle>
      <a:lvl1pPr algn="l" defTabSz="342900" rtl="1" eaLnBrk="1" latinLnBrk="0" hangingPunct="1">
        <a:spcBef>
          <a:spcPct val="0"/>
        </a:spcBef>
        <a:buNone/>
        <a:defRPr sz="27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57175" indent="-257175" algn="r" defTabSz="342900" rtl="1" eaLnBrk="1" latinLnBrk="0" hangingPunct="1">
        <a:spcBef>
          <a:spcPts val="75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1pPr>
      <a:lvl2pPr marL="557213" indent="-214313" algn="r" defTabSz="342900" rtl="1"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r" defTabSz="342900" rtl="1" eaLnBrk="1" latinLnBrk="0" hangingPunct="1">
        <a:spcBef>
          <a:spcPts val="75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3pPr>
      <a:lvl4pPr marL="12001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r" defTabSz="342900" rtl="1" eaLnBrk="1" latinLnBrk="0" hangingPunct="1">
        <a:defRPr sz="1400" kern="1200">
          <a:solidFill>
            <a:schemeClr val="tx1"/>
          </a:solidFill>
          <a:latin typeface="+mn-lt"/>
          <a:ea typeface="+mn-ea"/>
          <a:cs typeface="+mn-cs"/>
        </a:defRPr>
      </a:lvl1pPr>
      <a:lvl2pPr marL="342900" algn="r" defTabSz="342900" rtl="1" eaLnBrk="1" latinLnBrk="0" hangingPunct="1">
        <a:defRPr sz="1400" kern="1200">
          <a:solidFill>
            <a:schemeClr val="tx1"/>
          </a:solidFill>
          <a:latin typeface="+mn-lt"/>
          <a:ea typeface="+mn-ea"/>
          <a:cs typeface="+mn-cs"/>
        </a:defRPr>
      </a:lvl2pPr>
      <a:lvl3pPr marL="685800" algn="r" defTabSz="342900" rtl="1" eaLnBrk="1" latinLnBrk="0" hangingPunct="1">
        <a:defRPr sz="1400" kern="1200">
          <a:solidFill>
            <a:schemeClr val="tx1"/>
          </a:solidFill>
          <a:latin typeface="+mn-lt"/>
          <a:ea typeface="+mn-ea"/>
          <a:cs typeface="+mn-cs"/>
        </a:defRPr>
      </a:lvl3pPr>
      <a:lvl4pPr marL="1028700" algn="r" defTabSz="342900" rtl="1" eaLnBrk="1" latinLnBrk="0" hangingPunct="1">
        <a:defRPr sz="1400" kern="1200">
          <a:solidFill>
            <a:schemeClr val="tx1"/>
          </a:solidFill>
          <a:latin typeface="+mn-lt"/>
          <a:ea typeface="+mn-ea"/>
          <a:cs typeface="+mn-cs"/>
        </a:defRPr>
      </a:lvl4pPr>
      <a:lvl5pPr marL="1371600" algn="r" defTabSz="342900" rtl="1" eaLnBrk="1" latinLnBrk="0" hangingPunct="1">
        <a:defRPr sz="1400" kern="1200">
          <a:solidFill>
            <a:schemeClr val="tx1"/>
          </a:solidFill>
          <a:latin typeface="+mn-lt"/>
          <a:ea typeface="+mn-ea"/>
          <a:cs typeface="+mn-cs"/>
        </a:defRPr>
      </a:lvl5pPr>
      <a:lvl6pPr marL="1714500" algn="r" defTabSz="342900" rtl="1" eaLnBrk="1" latinLnBrk="0" hangingPunct="1">
        <a:defRPr sz="1400" kern="1200">
          <a:solidFill>
            <a:schemeClr val="tx1"/>
          </a:solidFill>
          <a:latin typeface="+mn-lt"/>
          <a:ea typeface="+mn-ea"/>
          <a:cs typeface="+mn-cs"/>
        </a:defRPr>
      </a:lvl6pPr>
      <a:lvl7pPr marL="2057400" algn="r" defTabSz="342900" rtl="1" eaLnBrk="1" latinLnBrk="0" hangingPunct="1">
        <a:defRPr sz="1400" kern="1200">
          <a:solidFill>
            <a:schemeClr val="tx1"/>
          </a:solidFill>
          <a:latin typeface="+mn-lt"/>
          <a:ea typeface="+mn-ea"/>
          <a:cs typeface="+mn-cs"/>
        </a:defRPr>
      </a:lvl7pPr>
      <a:lvl8pPr marL="2400300" algn="r" defTabSz="342900" rtl="1" eaLnBrk="1" latinLnBrk="0" hangingPunct="1">
        <a:defRPr sz="1400" kern="1200">
          <a:solidFill>
            <a:schemeClr val="tx1"/>
          </a:solidFill>
          <a:latin typeface="+mn-lt"/>
          <a:ea typeface="+mn-ea"/>
          <a:cs typeface="+mn-cs"/>
        </a:defRPr>
      </a:lvl8pPr>
      <a:lvl9pPr marL="2743200" algn="r" defTabSz="342900" rtl="1"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1</a:t>
            </a:fld>
            <a:endParaRPr lang="en-US" dirty="0"/>
          </a:p>
        </p:txBody>
      </p:sp>
      <p:sp>
        <p:nvSpPr>
          <p:cNvPr id="4" name="مستطيل 3"/>
          <p:cNvSpPr/>
          <p:nvPr/>
        </p:nvSpPr>
        <p:spPr>
          <a:xfrm>
            <a:off x="1835696" y="1563638"/>
            <a:ext cx="5616624" cy="500135"/>
          </a:xfrm>
          <a:prstGeom prst="rect">
            <a:avLst/>
          </a:prstGeom>
          <a:solidFill>
            <a:srgbClr val="FFFF99"/>
          </a:solidFill>
        </p:spPr>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ctr"/>
            <a:r>
              <a:rPr lang="ar-IQ" sz="2800" dirty="0" smtClean="0">
                <a:solidFill>
                  <a:srgbClr val="000000"/>
                </a:solidFill>
                <a:latin typeface="Times New Roman"/>
                <a:ea typeface="Times New Roman"/>
                <a:cs typeface="Monotype Koufi"/>
              </a:rPr>
              <a:t>المحاضرة </a:t>
            </a:r>
            <a:r>
              <a:rPr lang="ar-IQ" sz="2800" dirty="0" smtClean="0">
                <a:solidFill>
                  <a:srgbClr val="000000"/>
                </a:solidFill>
                <a:latin typeface="Times New Roman"/>
                <a:ea typeface="Times New Roman"/>
                <a:cs typeface="Monotype Koufi"/>
              </a:rPr>
              <a:t>الثالثة </a:t>
            </a:r>
            <a:r>
              <a:rPr lang="ar-IQ" sz="2800" dirty="0" smtClean="0">
                <a:solidFill>
                  <a:srgbClr val="000000"/>
                </a:solidFill>
                <a:latin typeface="Times New Roman"/>
                <a:ea typeface="Times New Roman"/>
                <a:cs typeface="Monotype Koufi"/>
              </a:rPr>
              <a:t>و العشرون</a:t>
            </a:r>
            <a:endParaRPr lang="en-US" sz="2800" dirty="0">
              <a:effectLst/>
              <a:latin typeface="Times New Roman"/>
              <a:ea typeface="Times New Roman"/>
            </a:endParaRPr>
          </a:p>
        </p:txBody>
      </p:sp>
      <p:sp>
        <p:nvSpPr>
          <p:cNvPr id="2" name="مربع نص 1"/>
          <p:cNvSpPr txBox="1"/>
          <p:nvPr/>
        </p:nvSpPr>
        <p:spPr>
          <a:xfrm>
            <a:off x="7668344" y="411510"/>
            <a:ext cx="1080120" cy="769441"/>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4400" dirty="0" smtClean="0">
                <a:cs typeface="B Jadid" pitchFamily="2" charset="-78"/>
              </a:rPr>
              <a:t>23</a:t>
            </a:r>
            <a:endParaRPr lang="ar-IQ" sz="4400" dirty="0">
              <a:cs typeface="B Jadid" pitchFamily="2" charset="-78"/>
            </a:endParaRPr>
          </a:p>
        </p:txBody>
      </p:sp>
      <p:sp>
        <p:nvSpPr>
          <p:cNvPr id="6" name="مربع نص 5"/>
          <p:cNvSpPr txBox="1"/>
          <p:nvPr/>
        </p:nvSpPr>
        <p:spPr>
          <a:xfrm>
            <a:off x="1979712" y="2715766"/>
            <a:ext cx="5184576"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pPr algn="ctr"/>
            <a:r>
              <a:rPr lang="ar-IQ" dirty="0">
                <a:solidFill>
                  <a:srgbClr val="000000"/>
                </a:solidFill>
                <a:latin typeface="Times New Roman"/>
                <a:ea typeface="Times New Roman"/>
                <a:cs typeface="Simple Bold Jut Out" pitchFamily="2" charset="-78"/>
              </a:rPr>
              <a:t>م. د. قيس عبدالله أحمد </a:t>
            </a:r>
            <a:endParaRPr lang="ar-IQ" dirty="0">
              <a:cs typeface="Simple Bold Jut Out" pitchFamily="2" charset="-78"/>
            </a:endParaRPr>
          </a:p>
        </p:txBody>
      </p:sp>
    </p:spTree>
    <p:extLst>
      <p:ext uri="{BB962C8B-B14F-4D97-AF65-F5344CB8AC3E}">
        <p14:creationId xmlns:p14="http://schemas.microsoft.com/office/powerpoint/2010/main" val="1397912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731922" y="83195"/>
            <a:ext cx="2550199" cy="807911"/>
          </a:xfrm>
          <a:prstGeom prst="rect">
            <a:avLst/>
          </a:prstGeom>
          <a:effectLst>
            <a:glow rad="101600">
              <a:schemeClr val="accent6">
                <a:satMod val="175000"/>
                <a:alpha val="40000"/>
              </a:schemeClr>
            </a:glo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ctr"/>
            <a:r>
              <a:rPr lang="ar-IQ" sz="2400" dirty="0">
                <a:solidFill>
                  <a:srgbClr val="000000"/>
                </a:solidFill>
                <a:latin typeface="Times New Roman"/>
                <a:ea typeface="Times New Roman"/>
                <a:cs typeface="Monotype Koufi"/>
              </a:rPr>
              <a:t>أحكام </a:t>
            </a:r>
            <a:r>
              <a:rPr lang="ar-IQ" sz="2400" dirty="0" smtClean="0">
                <a:solidFill>
                  <a:srgbClr val="000000"/>
                </a:solidFill>
                <a:latin typeface="Times New Roman"/>
                <a:ea typeface="Times New Roman"/>
                <a:cs typeface="Monotype Koufi"/>
              </a:rPr>
              <a:t>النون </a:t>
            </a:r>
            <a:r>
              <a:rPr lang="ar-IQ" sz="2400" dirty="0">
                <a:solidFill>
                  <a:srgbClr val="000000"/>
                </a:solidFill>
                <a:latin typeface="Times New Roman"/>
                <a:ea typeface="Times New Roman"/>
                <a:cs typeface="Monotype Koufi"/>
              </a:rPr>
              <a:t>الساكنة والتنوين</a:t>
            </a:r>
            <a:endParaRPr lang="en-US" sz="2400" dirty="0">
              <a:effectLst/>
              <a:latin typeface="Times New Roman"/>
              <a:ea typeface="Times New Roman"/>
            </a:endParaRPr>
          </a:p>
        </p:txBody>
      </p:sp>
      <p:sp>
        <p:nvSpPr>
          <p:cNvPr id="3" name="عنصر نائب لرقم الشريحة 2"/>
          <p:cNvSpPr>
            <a:spLocks noGrp="1"/>
          </p:cNvSpPr>
          <p:nvPr>
            <p:ph type="sldNum" sz="quarter" idx="12"/>
          </p:nvPr>
        </p:nvSpPr>
        <p:spPr/>
        <p:txBody>
          <a:bodyPr/>
          <a:lstStyle/>
          <a:p>
            <a:fld id="{D57F1E4F-1CFF-5643-939E-217C01CDF565}" type="slidenum">
              <a:rPr lang="en-US" smtClean="0"/>
              <a:pPr/>
              <a:t>2</a:t>
            </a:fld>
            <a:endParaRPr lang="en-US" dirty="0"/>
          </a:p>
        </p:txBody>
      </p:sp>
      <p:sp>
        <p:nvSpPr>
          <p:cNvPr id="6" name="مربع نص 5"/>
          <p:cNvSpPr txBox="1"/>
          <p:nvPr/>
        </p:nvSpPr>
        <p:spPr>
          <a:xfrm>
            <a:off x="971204" y="1040189"/>
            <a:ext cx="8071634" cy="2449386"/>
          </a:xfrm>
          <a:prstGeom prst="rect">
            <a:avLst/>
          </a:prstGeom>
          <a:effectLst>
            <a:glow rad="139700">
              <a:schemeClr val="accent5">
                <a:satMod val="175000"/>
                <a:alpha val="40000"/>
              </a:schemeClr>
            </a:glow>
          </a:effectLst>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indent="228600" algn="justLow"/>
            <a:r>
              <a:rPr lang="ar-IQ" sz="1400" dirty="0">
                <a:solidFill>
                  <a:srgbClr val="000000"/>
                </a:solidFill>
                <a:latin typeface="Times New Roman"/>
                <a:ea typeface="Times New Roman"/>
                <a:cs typeface="Simplified Arabic"/>
              </a:rPr>
              <a:t>	</a:t>
            </a:r>
            <a:r>
              <a:rPr lang="ar-IQ" dirty="0">
                <a:solidFill>
                  <a:srgbClr val="000000"/>
                </a:solidFill>
                <a:latin typeface="Times New Roman"/>
                <a:ea typeface="Times New Roman"/>
                <a:cs typeface="Simplified Arabic"/>
              </a:rPr>
              <a:t>علة الإدغام التخفيف، لان اللسان إذا لفظ بالحرف من مخرجه، ثم عاد مرة أخرى الى المخرج بعينه ليلفظ بحرف آخر مثله، صعب ذلك، وشبهه بعضهم بإعادة الحديث مرتين، وهذا ثقيل </a:t>
            </a:r>
            <a:r>
              <a:rPr lang="ar-IQ" baseline="30000" dirty="0" smtClean="0">
                <a:solidFill>
                  <a:srgbClr val="000000"/>
                </a:solidFill>
                <a:latin typeface="Times New Roman"/>
                <a:ea typeface="Times New Roman"/>
                <a:cs typeface="Simplified Arabic"/>
              </a:rPr>
              <a:t>(1)</a:t>
            </a:r>
            <a:r>
              <a:rPr lang="ar-IQ" dirty="0" smtClean="0">
                <a:solidFill>
                  <a:srgbClr val="000000"/>
                </a:solidFill>
                <a:latin typeface="Times New Roman"/>
                <a:ea typeface="Times New Roman"/>
                <a:cs typeface="Simplified Arabic"/>
              </a:rPr>
              <a:t>. </a:t>
            </a:r>
            <a:endParaRPr lang="en-US" dirty="0">
              <a:latin typeface="Times New Roman"/>
              <a:ea typeface="Times New Roman"/>
            </a:endParaRPr>
          </a:p>
          <a:p>
            <a:pPr indent="228600" algn="justLow"/>
            <a:r>
              <a:rPr lang="ar-IQ" dirty="0">
                <a:solidFill>
                  <a:srgbClr val="000000"/>
                </a:solidFill>
                <a:latin typeface="Times New Roman"/>
                <a:ea typeface="Times New Roman"/>
                <a:cs typeface="Simplified Arabic"/>
              </a:rPr>
              <a:t>	" فإدغام النون الساكنة والتنوين مع حروف (يرملون) للقرب الذي بينهما وبينها، فأدغما في الراء واللام لقرب مخرجهما من مخرجيهما على طرف اللسان، وادغما في الميم، للمشاركة التي بينهما وبينها في الغنة، وادغما في الواو، لمؤاخاة الواو في المد واللين وقربهما من الراء، لأنه </a:t>
            </a:r>
            <a:r>
              <a:rPr lang="ar-IQ" dirty="0" err="1">
                <a:solidFill>
                  <a:srgbClr val="000000"/>
                </a:solidFill>
                <a:latin typeface="Times New Roman"/>
                <a:ea typeface="Times New Roman"/>
                <a:cs typeface="Simplified Arabic"/>
              </a:rPr>
              <a:t>لايخرج</a:t>
            </a:r>
            <a:r>
              <a:rPr lang="ar-IQ" dirty="0">
                <a:solidFill>
                  <a:srgbClr val="000000"/>
                </a:solidFill>
                <a:latin typeface="Times New Roman"/>
                <a:ea typeface="Times New Roman"/>
                <a:cs typeface="Simplified Arabic"/>
              </a:rPr>
              <a:t> حرف من طرف اللسان أقرب إلى الراء من الياء </a:t>
            </a:r>
            <a:r>
              <a:rPr lang="ar-IQ" dirty="0" smtClean="0">
                <a:solidFill>
                  <a:srgbClr val="000000"/>
                </a:solidFill>
                <a:latin typeface="Times New Roman"/>
                <a:ea typeface="Times New Roman"/>
                <a:cs typeface="Simplified Arabic"/>
              </a:rPr>
              <a:t>"</a:t>
            </a:r>
            <a:r>
              <a:rPr lang="ar-IQ" baseline="30000" dirty="0" smtClean="0">
                <a:solidFill>
                  <a:srgbClr val="000000"/>
                </a:solidFill>
                <a:latin typeface="Times New Roman"/>
                <a:ea typeface="Times New Roman"/>
                <a:cs typeface="Simplified Arabic"/>
              </a:rPr>
              <a:t>(2)</a:t>
            </a:r>
            <a:r>
              <a:rPr lang="ar-IQ" dirty="0" smtClean="0">
                <a:solidFill>
                  <a:srgbClr val="000000"/>
                </a:solidFill>
                <a:latin typeface="Times New Roman"/>
                <a:ea typeface="Times New Roman"/>
                <a:cs typeface="Simplified Arabic"/>
              </a:rPr>
              <a:t>.</a:t>
            </a:r>
          </a:p>
          <a:p>
            <a:pPr indent="228600" algn="justLow"/>
            <a:endParaRPr lang="en-US" sz="1400" dirty="0">
              <a:latin typeface="Times New Roman"/>
              <a:ea typeface="Times New Roman"/>
            </a:endParaRPr>
          </a:p>
          <a:p>
            <a:pPr marL="245110" indent="-228600" algn="justLow">
              <a:tabLst>
                <a:tab pos="130810" algn="l"/>
              </a:tabLst>
            </a:pPr>
            <a:r>
              <a:rPr lang="ar-IQ" sz="1400" baseline="30000" dirty="0" smtClean="0">
                <a:latin typeface="Times New Roman"/>
                <a:ea typeface="Times New Roman"/>
                <a:cs typeface="Simplified Arabic"/>
              </a:rPr>
              <a:t>(1)</a:t>
            </a:r>
            <a:r>
              <a:rPr lang="ar-IQ" sz="1400" dirty="0" smtClean="0">
                <a:latin typeface="Times New Roman"/>
                <a:ea typeface="Times New Roman"/>
                <a:cs typeface="Simplified Arabic"/>
              </a:rPr>
              <a:t>   </a:t>
            </a:r>
            <a:r>
              <a:rPr lang="ar-IQ" sz="1400" dirty="0">
                <a:latin typeface="Times New Roman"/>
                <a:ea typeface="Times New Roman"/>
                <a:cs typeface="Simplified Arabic"/>
              </a:rPr>
              <a:t>ينظر: الجوانب الصوتية في كتب الاحتجاج للقراءات: 102.</a:t>
            </a:r>
            <a:endParaRPr lang="en-US" sz="1400" dirty="0">
              <a:latin typeface="Times New Roman"/>
              <a:ea typeface="Times New Roman"/>
            </a:endParaRPr>
          </a:p>
          <a:p>
            <a:pPr marL="244475" indent="-226695" algn="justLow">
              <a:lnSpc>
                <a:spcPts val="2000"/>
              </a:lnSpc>
              <a:tabLst>
                <a:tab pos="130810" algn="l"/>
              </a:tabLst>
            </a:pPr>
            <a:r>
              <a:rPr lang="ar-IQ" sz="1400" baseline="30000" dirty="0" smtClean="0">
                <a:latin typeface="Times New Roman"/>
                <a:ea typeface="Times New Roman"/>
                <a:cs typeface="Simplified Arabic"/>
              </a:rPr>
              <a:t>(2)</a:t>
            </a:r>
            <a:r>
              <a:rPr lang="ar-IQ" sz="1400" dirty="0" smtClean="0">
                <a:latin typeface="Times New Roman"/>
                <a:ea typeface="Times New Roman"/>
                <a:cs typeface="Simplified Arabic"/>
              </a:rPr>
              <a:t>   </a:t>
            </a:r>
            <a:r>
              <a:rPr lang="ar-IQ" sz="1400" dirty="0">
                <a:latin typeface="Times New Roman"/>
                <a:ea typeface="Times New Roman"/>
                <a:cs typeface="Simplified Arabic"/>
              </a:rPr>
              <a:t>الدراسات الصوتية عند علماء التجويد: 435.</a:t>
            </a:r>
            <a:endParaRPr lang="en-US" sz="1400" dirty="0">
              <a:effectLst/>
              <a:latin typeface="Times New Roman"/>
              <a:ea typeface="Times New Roman"/>
            </a:endParaRPr>
          </a:p>
        </p:txBody>
      </p:sp>
      <p:sp>
        <p:nvSpPr>
          <p:cNvPr id="7" name="مربع نص 6"/>
          <p:cNvSpPr txBox="1"/>
          <p:nvPr/>
        </p:nvSpPr>
        <p:spPr>
          <a:xfrm>
            <a:off x="5519854" y="891106"/>
            <a:ext cx="225060" cy="484746"/>
          </a:xfrm>
          <a:prstGeom prst="rect">
            <a:avLst/>
          </a:prstGeom>
          <a:noFill/>
        </p:spPr>
        <p:txBody>
          <a:bodyPr wrap="none" lIns="68579" tIns="34289" rIns="68579" bIns="34289" rtlCol="1">
            <a:spAutoFit/>
          </a:bodyPr>
          <a:lstStyle/>
          <a:p>
            <a:pPr defTabSz="342892"/>
            <a:r>
              <a:rPr lang="ar-AE" sz="2700" dirty="0" smtClean="0">
                <a:solidFill>
                  <a:prstClr val="black"/>
                </a:solidFill>
                <a:cs typeface="Akhbar MT" pitchFamily="2" charset="-78"/>
              </a:rPr>
              <a:t> </a:t>
            </a:r>
            <a:endParaRPr lang="ar-AE" sz="2700" dirty="0">
              <a:solidFill>
                <a:prstClr val="black"/>
              </a:solidFill>
              <a:cs typeface="Akhbar MT" pitchFamily="2" charset="-78"/>
            </a:endParaRPr>
          </a:p>
        </p:txBody>
      </p:sp>
      <p:sp>
        <p:nvSpPr>
          <p:cNvPr id="13" name="مربع نص 12"/>
          <p:cNvSpPr txBox="1"/>
          <p:nvPr/>
        </p:nvSpPr>
        <p:spPr>
          <a:xfrm>
            <a:off x="1609579" y="4361750"/>
            <a:ext cx="7416824" cy="602727"/>
          </a:xfrm>
          <a:prstGeom prst="rect">
            <a:avLst/>
          </a:prstGeom>
          <a:effectLst>
            <a:glow rad="139700">
              <a:schemeClr val="accent4">
                <a:satMod val="175000"/>
                <a:alpha val="40000"/>
              </a:schemeClr>
            </a:glo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rtlCol="1">
            <a:spAutoFit/>
          </a:bodyPr>
          <a:lstStyle/>
          <a:p>
            <a:pPr algn="justLow"/>
            <a:r>
              <a:rPr lang="ar-IQ" sz="1400" dirty="0" smtClean="0">
                <a:solidFill>
                  <a:srgbClr val="000000"/>
                </a:solidFill>
                <a:latin typeface="Times New Roman"/>
                <a:ea typeface="Times New Roman"/>
                <a:cs typeface="Simplified Arabic"/>
              </a:rPr>
              <a:t>    </a:t>
            </a:r>
            <a:r>
              <a:rPr lang="ar-IQ" dirty="0" smtClean="0">
                <a:solidFill>
                  <a:srgbClr val="000000"/>
                </a:solidFill>
                <a:latin typeface="Times New Roman"/>
                <a:ea typeface="Times New Roman"/>
                <a:cs typeface="Simplified Arabic"/>
              </a:rPr>
              <a:t>الإقلاب </a:t>
            </a:r>
            <a:r>
              <a:rPr lang="ar-IQ" dirty="0">
                <a:solidFill>
                  <a:srgbClr val="000000"/>
                </a:solidFill>
                <a:latin typeface="Times New Roman"/>
                <a:ea typeface="Times New Roman"/>
                <a:cs typeface="Simplified Arabic"/>
              </a:rPr>
              <a:t>لغةً: " تحويل الشيء على وجهه </a:t>
            </a:r>
            <a:r>
              <a:rPr lang="ar-IQ" dirty="0" smtClean="0">
                <a:solidFill>
                  <a:srgbClr val="000000"/>
                </a:solidFill>
                <a:latin typeface="Times New Roman"/>
                <a:ea typeface="Times New Roman"/>
                <a:cs typeface="Simplified Arabic"/>
              </a:rPr>
              <a:t>"</a:t>
            </a:r>
            <a:r>
              <a:rPr lang="ar-IQ" baseline="30000" dirty="0" smtClean="0">
                <a:solidFill>
                  <a:srgbClr val="000000"/>
                </a:solidFill>
                <a:latin typeface="Times New Roman"/>
                <a:ea typeface="Times New Roman"/>
                <a:cs typeface="Simplified Arabic"/>
              </a:rPr>
              <a:t>(3)</a:t>
            </a:r>
            <a:r>
              <a:rPr lang="ar-IQ" dirty="0" smtClean="0">
                <a:solidFill>
                  <a:srgbClr val="000000"/>
                </a:solidFill>
                <a:latin typeface="Times New Roman"/>
                <a:ea typeface="Times New Roman"/>
                <a:cs typeface="Simplified Arabic"/>
              </a:rPr>
              <a:t>.</a:t>
            </a:r>
            <a:endParaRPr lang="en-US" dirty="0">
              <a:latin typeface="Times New Roman"/>
              <a:ea typeface="Times New Roman"/>
            </a:endParaRPr>
          </a:p>
          <a:p>
            <a:pPr marL="244475" indent="-226695" algn="justLow">
              <a:lnSpc>
                <a:spcPts val="2000"/>
              </a:lnSpc>
              <a:tabLst>
                <a:tab pos="130810" algn="l"/>
              </a:tabLst>
            </a:pPr>
            <a:r>
              <a:rPr lang="ar-IQ" sz="1400" baseline="30000" dirty="0" smtClean="0">
                <a:latin typeface="Times New Roman"/>
                <a:ea typeface="Times New Roman"/>
                <a:cs typeface="Simplified Arabic"/>
              </a:rPr>
              <a:t>(3)</a:t>
            </a:r>
            <a:r>
              <a:rPr lang="ar-IQ" sz="1400" dirty="0" smtClean="0">
                <a:latin typeface="Times New Roman"/>
                <a:ea typeface="Times New Roman"/>
                <a:cs typeface="Simplified Arabic"/>
              </a:rPr>
              <a:t>   </a:t>
            </a:r>
            <a:r>
              <a:rPr lang="ar-IQ" sz="1400" dirty="0">
                <a:latin typeface="Times New Roman"/>
                <a:ea typeface="Times New Roman"/>
                <a:cs typeface="Simplified Arabic"/>
              </a:rPr>
              <a:t>المصدر نفسه: 429، 430.</a:t>
            </a:r>
            <a:endParaRPr lang="en-US" sz="1400" dirty="0">
              <a:effectLst/>
              <a:latin typeface="Times New Roman"/>
              <a:ea typeface="Times New Roman"/>
            </a:endParaRPr>
          </a:p>
        </p:txBody>
      </p:sp>
      <p:sp>
        <p:nvSpPr>
          <p:cNvPr id="8" name="مربع نص 7"/>
          <p:cNvSpPr txBox="1"/>
          <p:nvPr/>
        </p:nvSpPr>
        <p:spPr>
          <a:xfrm>
            <a:off x="7351449" y="574809"/>
            <a:ext cx="1684158" cy="346247"/>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IQ" b="1" dirty="0" smtClean="0">
                <a:solidFill>
                  <a:srgbClr val="000000"/>
                </a:solidFill>
                <a:latin typeface="Times New Roman"/>
                <a:ea typeface="Times New Roman"/>
                <a:cs typeface="Monotype Koufi"/>
              </a:rPr>
              <a:t>علة الادغام</a:t>
            </a:r>
            <a:endParaRPr lang="en-US" dirty="0">
              <a:effectLst/>
              <a:latin typeface="Times New Roman"/>
              <a:ea typeface="Times New Roman"/>
            </a:endParaRPr>
          </a:p>
        </p:txBody>
      </p:sp>
      <p:sp>
        <p:nvSpPr>
          <p:cNvPr id="10" name="مربع نص 9"/>
          <p:cNvSpPr txBox="1"/>
          <p:nvPr/>
        </p:nvSpPr>
        <p:spPr>
          <a:xfrm>
            <a:off x="7351449" y="3579863"/>
            <a:ext cx="1618333" cy="346247"/>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IQ" b="1" dirty="0" smtClean="0">
                <a:solidFill>
                  <a:srgbClr val="000000"/>
                </a:solidFill>
                <a:latin typeface="Times New Roman"/>
                <a:ea typeface="Times New Roman"/>
                <a:cs typeface="Monotype Koufi"/>
              </a:rPr>
              <a:t>الاقلاب</a:t>
            </a:r>
            <a:endParaRPr lang="en-US" sz="1600" b="1" dirty="0">
              <a:effectLst/>
              <a:latin typeface="Times New Roman"/>
              <a:ea typeface="Times New Roman"/>
            </a:endParaRPr>
          </a:p>
        </p:txBody>
      </p:sp>
      <p:sp>
        <p:nvSpPr>
          <p:cNvPr id="11" name="مربع نص 10"/>
          <p:cNvSpPr txBox="1"/>
          <p:nvPr/>
        </p:nvSpPr>
        <p:spPr>
          <a:xfrm>
            <a:off x="7524875" y="4015503"/>
            <a:ext cx="1438604" cy="346247"/>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IQ" b="1" dirty="0" smtClean="0">
                <a:solidFill>
                  <a:srgbClr val="000000"/>
                </a:solidFill>
                <a:latin typeface="Times New Roman"/>
                <a:ea typeface="Times New Roman"/>
                <a:cs typeface="Monotype Koufi"/>
              </a:rPr>
              <a:t>الاقلاب لغة</a:t>
            </a:r>
            <a:endParaRPr lang="en-US" sz="1600" b="1" dirty="0">
              <a:effectLst/>
              <a:latin typeface="Times New Roman"/>
              <a:ea typeface="Times New Roman"/>
            </a:endParaRPr>
          </a:p>
        </p:txBody>
      </p:sp>
    </p:spTree>
    <p:extLst>
      <p:ext uri="{BB962C8B-B14F-4D97-AF65-F5344CB8AC3E}">
        <p14:creationId xmlns:p14="http://schemas.microsoft.com/office/powerpoint/2010/main" val="112794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5"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6" dur="1000" fill="hold"/>
                                        <p:tgtEl>
                                          <p:spTgt spid="7"/>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52" presetClass="entr" presetSubtype="0" fill="hold" grpId="0" nodeType="clickEffect">
                                  <p:stCondLst>
                                    <p:cond delay="0"/>
                                  </p:stCondLst>
                                  <p:iterate type="wd">
                                    <p:tmPct val="10000"/>
                                  </p:iterate>
                                  <p:childTnLst>
                                    <p:set>
                                      <p:cBhvr>
                                        <p:cTn id="24" dur="1" fill="hold">
                                          <p:stCondLst>
                                            <p:cond delay="0"/>
                                          </p:stCondLst>
                                        </p:cTn>
                                        <p:tgtEl>
                                          <p:spTgt spid="6"/>
                                        </p:tgtEl>
                                        <p:attrNameLst>
                                          <p:attrName>style.visibility</p:attrName>
                                        </p:attrNameLst>
                                      </p:cBhvr>
                                      <p:to>
                                        <p:strVal val="visible"/>
                                      </p:to>
                                    </p:set>
                                    <p:animScale>
                                      <p:cBhvr>
                                        <p:cTn id="25"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6"/>
                                        </p:tgtEl>
                                        <p:attrNameLst>
                                          <p:attrName>ppt_x</p:attrName>
                                          <p:attrName>ppt_y</p:attrName>
                                        </p:attrNameLst>
                                      </p:cBhvr>
                                    </p:animMotion>
                                    <p:animEffect transition="in" filter="fade">
                                      <p:cBhvr>
                                        <p:cTn id="27" dur="1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52" presetClass="entr" presetSubtype="0" fill="hold" grpId="0" nodeType="clickEffect">
                                  <p:stCondLst>
                                    <p:cond delay="0"/>
                                  </p:stCondLst>
                                  <p:iterate type="wd">
                                    <p:tmPct val="10000"/>
                                  </p:iterate>
                                  <p:childTnLst>
                                    <p:set>
                                      <p:cBhvr>
                                        <p:cTn id="31" dur="1" fill="hold">
                                          <p:stCondLst>
                                            <p:cond delay="0"/>
                                          </p:stCondLst>
                                        </p:cTn>
                                        <p:tgtEl>
                                          <p:spTgt spid="13"/>
                                        </p:tgtEl>
                                        <p:attrNameLst>
                                          <p:attrName>style.visibility</p:attrName>
                                        </p:attrNameLst>
                                      </p:cBhvr>
                                      <p:to>
                                        <p:strVal val="visible"/>
                                      </p:to>
                                    </p:set>
                                    <p:animScale>
                                      <p:cBhvr>
                                        <p:cTn id="32" dur="1000" decel="50000" fill="hold">
                                          <p:stCondLst>
                                            <p:cond delay="0"/>
                                          </p:stCondLst>
                                        </p:cTn>
                                        <p:tgtEl>
                                          <p:spTgt spid="1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3" dur="1000" decel="50000" fill="hold">
                                          <p:stCondLst>
                                            <p:cond delay="0"/>
                                          </p:stCondLst>
                                        </p:cTn>
                                        <p:tgtEl>
                                          <p:spTgt spid="13"/>
                                        </p:tgtEl>
                                        <p:attrNameLst>
                                          <p:attrName>ppt_x</p:attrName>
                                          <p:attrName>ppt_y</p:attrName>
                                        </p:attrNameLst>
                                      </p:cBhvr>
                                    </p:animMotion>
                                    <p:animEffect transition="in" filter="fade">
                                      <p:cBhvr>
                                        <p:cTn id="34" dur="10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25"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p:cTn id="39"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42" dur="1000" fill="hold"/>
                                        <p:tgtEl>
                                          <p:spTgt spid="8"/>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8"/>
                                        </p:tgtEl>
                                      </p:cBhvr>
                                    </p:animEffect>
                                  </p:childTnLst>
                                </p:cTn>
                              </p:par>
                            </p:childTnLst>
                          </p:cTn>
                        </p:par>
                      </p:childTnLst>
                    </p:cTn>
                  </p:par>
                  <p:par>
                    <p:cTn id="47" fill="hold">
                      <p:stCondLst>
                        <p:cond delay="indefinite"/>
                      </p:stCondLst>
                      <p:childTnLst>
                        <p:par>
                          <p:cTn id="48" fill="hold">
                            <p:stCondLst>
                              <p:cond delay="0"/>
                            </p:stCondLst>
                            <p:childTnLst>
                              <p:par>
                                <p:cTn id="49" presetID="25" presetClass="entr" presetSubtype="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anim calcmode="lin" valueType="num">
                                      <p:cBhvr>
                                        <p:cTn id="51"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52"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53"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54" dur="1000" fill="hold"/>
                                        <p:tgtEl>
                                          <p:spTgt spid="10"/>
                                        </p:tgtEl>
                                        <p:attrNameLst>
                                          <p:attrName>ppt_h</p:attrName>
                                        </p:attrNameLst>
                                      </p:cBhvr>
                                      <p:tavLst>
                                        <p:tav tm="0">
                                          <p:val>
                                            <p:strVal val="#ppt_h"/>
                                          </p:val>
                                        </p:tav>
                                        <p:tav tm="100000">
                                          <p:val>
                                            <p:strVal val="#ppt_h"/>
                                          </p:val>
                                        </p:tav>
                                      </p:tavLst>
                                    </p:anim>
                                    <p:anim calcmode="lin" valueType="num">
                                      <p:cBhvr>
                                        <p:cTn id="55"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56"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57"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58" dur="1000" decel="50000">
                                          <p:stCondLst>
                                            <p:cond delay="0"/>
                                          </p:stCondLst>
                                        </p:cTn>
                                        <p:tgtEl>
                                          <p:spTgt spid="10"/>
                                        </p:tgtEl>
                                      </p:cBhvr>
                                    </p:animEffect>
                                  </p:childTnLst>
                                </p:cTn>
                              </p:par>
                            </p:childTnLst>
                          </p:cTn>
                        </p:par>
                      </p:childTnLst>
                    </p:cTn>
                  </p:par>
                  <p:par>
                    <p:cTn id="59" fill="hold">
                      <p:stCondLst>
                        <p:cond delay="indefinite"/>
                      </p:stCondLst>
                      <p:childTnLst>
                        <p:par>
                          <p:cTn id="60" fill="hold">
                            <p:stCondLst>
                              <p:cond delay="0"/>
                            </p:stCondLst>
                            <p:childTnLst>
                              <p:par>
                                <p:cTn id="61" presetID="25" presetClass="entr" presetSubtype="0" fill="hold" grpId="0" nodeType="clickEffect">
                                  <p:stCondLst>
                                    <p:cond delay="0"/>
                                  </p:stCondLst>
                                  <p:childTnLst>
                                    <p:set>
                                      <p:cBhvr>
                                        <p:cTn id="62" dur="1" fill="hold">
                                          <p:stCondLst>
                                            <p:cond delay="0"/>
                                          </p:stCondLst>
                                        </p:cTn>
                                        <p:tgtEl>
                                          <p:spTgt spid="11"/>
                                        </p:tgtEl>
                                        <p:attrNameLst>
                                          <p:attrName>style.visibility</p:attrName>
                                        </p:attrNameLst>
                                      </p:cBhvr>
                                      <p:to>
                                        <p:strVal val="visible"/>
                                      </p:to>
                                    </p:set>
                                    <p:anim calcmode="lin" valueType="num">
                                      <p:cBhvr>
                                        <p:cTn id="63" dur="500" decel="50000" fill="hold">
                                          <p:stCondLst>
                                            <p:cond delay="0"/>
                                          </p:stCondLst>
                                        </p:cTn>
                                        <p:tgtEl>
                                          <p:spTgt spid="11"/>
                                        </p:tgtEl>
                                        <p:attrNameLst>
                                          <p:attrName>style.rotation</p:attrName>
                                        </p:attrNameLst>
                                      </p:cBhvr>
                                      <p:tavLst>
                                        <p:tav tm="0">
                                          <p:val>
                                            <p:fltVal val="-90"/>
                                          </p:val>
                                        </p:tav>
                                        <p:tav tm="100000">
                                          <p:val>
                                            <p:fltVal val="0"/>
                                          </p:val>
                                        </p:tav>
                                      </p:tavLst>
                                    </p:anim>
                                    <p:anim calcmode="lin" valueType="num">
                                      <p:cBhvr>
                                        <p:cTn id="64" dur="500" decel="50000" fill="hold">
                                          <p:stCondLst>
                                            <p:cond delay="0"/>
                                          </p:stCondLst>
                                        </p:cTn>
                                        <p:tgtEl>
                                          <p:spTgt spid="11"/>
                                        </p:tgtEl>
                                        <p:attrNameLst>
                                          <p:attrName>ppt_w</p:attrName>
                                        </p:attrNameLst>
                                      </p:cBhvr>
                                      <p:tavLst>
                                        <p:tav tm="0">
                                          <p:val>
                                            <p:strVal val="#ppt_w"/>
                                          </p:val>
                                        </p:tav>
                                        <p:tav tm="100000">
                                          <p:val>
                                            <p:strVal val="#ppt_w*.05"/>
                                          </p:val>
                                        </p:tav>
                                      </p:tavLst>
                                    </p:anim>
                                    <p:anim calcmode="lin" valueType="num">
                                      <p:cBhvr>
                                        <p:cTn id="65" dur="500" accel="50000" fill="hold">
                                          <p:stCondLst>
                                            <p:cond delay="500"/>
                                          </p:stCondLst>
                                        </p:cTn>
                                        <p:tgtEl>
                                          <p:spTgt spid="11"/>
                                        </p:tgtEl>
                                        <p:attrNameLst>
                                          <p:attrName>ppt_w</p:attrName>
                                        </p:attrNameLst>
                                      </p:cBhvr>
                                      <p:tavLst>
                                        <p:tav tm="0">
                                          <p:val>
                                            <p:strVal val="#ppt_w*.05"/>
                                          </p:val>
                                        </p:tav>
                                        <p:tav tm="100000">
                                          <p:val>
                                            <p:strVal val="#ppt_w"/>
                                          </p:val>
                                        </p:tav>
                                      </p:tavLst>
                                    </p:anim>
                                    <p:anim calcmode="lin" valueType="num">
                                      <p:cBhvr>
                                        <p:cTn id="66" dur="1000" fill="hold"/>
                                        <p:tgtEl>
                                          <p:spTgt spid="11"/>
                                        </p:tgtEl>
                                        <p:attrNameLst>
                                          <p:attrName>ppt_h</p:attrName>
                                        </p:attrNameLst>
                                      </p:cBhvr>
                                      <p:tavLst>
                                        <p:tav tm="0">
                                          <p:val>
                                            <p:strVal val="#ppt_h"/>
                                          </p:val>
                                        </p:tav>
                                        <p:tav tm="100000">
                                          <p:val>
                                            <p:strVal val="#ppt_h"/>
                                          </p:val>
                                        </p:tav>
                                      </p:tavLst>
                                    </p:anim>
                                    <p:anim calcmode="lin" valueType="num">
                                      <p:cBhvr>
                                        <p:cTn id="67" dur="500" decel="50000" fill="hold">
                                          <p:stCondLst>
                                            <p:cond delay="0"/>
                                          </p:stCondLst>
                                        </p:cTn>
                                        <p:tgtEl>
                                          <p:spTgt spid="11"/>
                                        </p:tgtEl>
                                        <p:attrNameLst>
                                          <p:attrName>ppt_x</p:attrName>
                                        </p:attrNameLst>
                                      </p:cBhvr>
                                      <p:tavLst>
                                        <p:tav tm="0">
                                          <p:val>
                                            <p:strVal val="#ppt_x+.4"/>
                                          </p:val>
                                        </p:tav>
                                        <p:tav tm="100000">
                                          <p:val>
                                            <p:strVal val="#ppt_x"/>
                                          </p:val>
                                        </p:tav>
                                      </p:tavLst>
                                    </p:anim>
                                    <p:anim calcmode="lin" valueType="num">
                                      <p:cBhvr>
                                        <p:cTn id="68" dur="500" decel="50000" fill="hold">
                                          <p:stCondLst>
                                            <p:cond delay="0"/>
                                          </p:stCondLst>
                                        </p:cTn>
                                        <p:tgtEl>
                                          <p:spTgt spid="11"/>
                                        </p:tgtEl>
                                        <p:attrNameLst>
                                          <p:attrName>ppt_y</p:attrName>
                                        </p:attrNameLst>
                                      </p:cBhvr>
                                      <p:tavLst>
                                        <p:tav tm="0">
                                          <p:val>
                                            <p:strVal val="#ppt_y-.2"/>
                                          </p:val>
                                        </p:tav>
                                        <p:tav tm="100000">
                                          <p:val>
                                            <p:strVal val="#ppt_y+.1"/>
                                          </p:val>
                                        </p:tav>
                                      </p:tavLst>
                                    </p:anim>
                                    <p:anim calcmode="lin" valueType="num">
                                      <p:cBhvr>
                                        <p:cTn id="69" dur="500" accel="50000" fill="hold">
                                          <p:stCondLst>
                                            <p:cond delay="500"/>
                                          </p:stCondLst>
                                        </p:cTn>
                                        <p:tgtEl>
                                          <p:spTgt spid="11"/>
                                        </p:tgtEl>
                                        <p:attrNameLst>
                                          <p:attrName>ppt_y</p:attrName>
                                        </p:attrNameLst>
                                      </p:cBhvr>
                                      <p:tavLst>
                                        <p:tav tm="0">
                                          <p:val>
                                            <p:strVal val="#ppt_y+.1"/>
                                          </p:val>
                                        </p:tav>
                                        <p:tav tm="100000">
                                          <p:val>
                                            <p:strVal val="#ppt_y"/>
                                          </p:val>
                                        </p:tav>
                                      </p:tavLst>
                                    </p:anim>
                                    <p:animEffect transition="in" filter="fade">
                                      <p:cBhvr>
                                        <p:cTn id="70" dur="1000" decel="50000">
                                          <p:stCondLst>
                                            <p:cond delay="0"/>
                                          </p:stCondLst>
                                        </p:cTn>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p:bldP spid="13" grpId="0" animBg="1"/>
      <p:bldP spid="8" grpId="0" animBg="1"/>
      <p:bldP spid="10"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D57F1E4F-1CFF-5643-939E-217C01CDF565}" type="slidenum">
              <a:rPr lang="en-US" smtClean="0"/>
              <a:pPr/>
              <a:t>3</a:t>
            </a:fld>
            <a:endParaRPr lang="en-US" dirty="0"/>
          </a:p>
        </p:txBody>
      </p:sp>
      <p:sp>
        <p:nvSpPr>
          <p:cNvPr id="4" name="مربع نص 3"/>
          <p:cNvSpPr txBox="1"/>
          <p:nvPr/>
        </p:nvSpPr>
        <p:spPr>
          <a:xfrm>
            <a:off x="1403647" y="699542"/>
            <a:ext cx="7560841" cy="1049003"/>
          </a:xfrm>
          <a:prstGeom prst="rect">
            <a:avLst/>
          </a:prstGeom>
          <a:effectLst>
            <a:glow rad="139700">
              <a:schemeClr val="accent5">
                <a:satMod val="175000"/>
                <a:alpha val="40000"/>
              </a:schemeClr>
            </a:glow>
          </a:effectLst>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algn="justLow"/>
            <a:r>
              <a:rPr lang="ar-IQ" dirty="0">
                <a:solidFill>
                  <a:srgbClr val="000000"/>
                </a:solidFill>
                <a:latin typeface="Times New Roman"/>
                <a:ea typeface="Times New Roman"/>
                <a:cs typeface="Simplified Arabic"/>
              </a:rPr>
              <a:t> " قلب النون الساكنة أو التنوين عند ملاقاة الباء (ميماً) مخففاً خالصاً وإخفاؤها بغنة </a:t>
            </a:r>
            <a:r>
              <a:rPr lang="ar-IQ" dirty="0" smtClean="0">
                <a:solidFill>
                  <a:srgbClr val="000000"/>
                </a:solidFill>
                <a:latin typeface="Times New Roman"/>
                <a:ea typeface="Times New Roman"/>
                <a:cs typeface="Simplified Arabic"/>
              </a:rPr>
              <a:t>"</a:t>
            </a:r>
            <a:r>
              <a:rPr lang="ar-IQ" baseline="30000" dirty="0" smtClean="0">
                <a:solidFill>
                  <a:srgbClr val="000000"/>
                </a:solidFill>
                <a:latin typeface="Times New Roman"/>
                <a:ea typeface="Times New Roman"/>
                <a:cs typeface="Simplified Arabic"/>
              </a:rPr>
              <a:t>(1)</a:t>
            </a:r>
            <a:r>
              <a:rPr lang="ar-IQ" dirty="0" smtClean="0">
                <a:solidFill>
                  <a:srgbClr val="000000"/>
                </a:solidFill>
                <a:latin typeface="Times New Roman"/>
                <a:ea typeface="Times New Roman"/>
                <a:cs typeface="Simplified Arabic"/>
              </a:rPr>
              <a:t>.</a:t>
            </a:r>
            <a:endParaRPr lang="en-US" dirty="0">
              <a:latin typeface="Times New Roman"/>
              <a:ea typeface="Times New Roman"/>
            </a:endParaRPr>
          </a:p>
          <a:p>
            <a:pPr algn="justLow"/>
            <a:r>
              <a:rPr lang="ar-IQ" dirty="0">
                <a:solidFill>
                  <a:srgbClr val="000000"/>
                </a:solidFill>
                <a:latin typeface="Times New Roman"/>
                <a:ea typeface="Times New Roman"/>
                <a:cs typeface="Simplified Arabic"/>
              </a:rPr>
              <a:t>	ويقع الإقلاب في كلمة وفي كلمتين، والتنوين لا يكون فيه الإقلاب إلا في كلمتين</a:t>
            </a:r>
            <a:r>
              <a:rPr lang="ar-IQ" sz="1400" dirty="0" smtClean="0">
                <a:solidFill>
                  <a:srgbClr val="000000"/>
                </a:solidFill>
                <a:latin typeface="Times New Roman"/>
                <a:ea typeface="Times New Roman"/>
                <a:cs typeface="Simplified Arabic"/>
              </a:rPr>
              <a:t>.</a:t>
            </a:r>
          </a:p>
          <a:p>
            <a:pPr algn="justLow"/>
            <a:endParaRPr lang="en-US" sz="1100" dirty="0">
              <a:latin typeface="Times New Roman"/>
              <a:ea typeface="Times New Roman"/>
            </a:endParaRPr>
          </a:p>
          <a:p>
            <a:pPr marL="244475" indent="-226695" algn="justLow">
              <a:lnSpc>
                <a:spcPts val="2000"/>
              </a:lnSpc>
              <a:tabLst>
                <a:tab pos="130810" algn="l"/>
              </a:tabLst>
            </a:pPr>
            <a:r>
              <a:rPr lang="ar-IQ" sz="1400" baseline="30000" dirty="0" smtClean="0">
                <a:latin typeface="Times New Roman"/>
                <a:ea typeface="Times New Roman"/>
                <a:cs typeface="Simplified Arabic"/>
              </a:rPr>
              <a:t>(1)</a:t>
            </a:r>
            <a:r>
              <a:rPr lang="ar-IQ" sz="1400" dirty="0" smtClean="0">
                <a:latin typeface="Times New Roman"/>
                <a:ea typeface="Times New Roman"/>
                <a:cs typeface="Simplified Arabic"/>
              </a:rPr>
              <a:t>   </a:t>
            </a:r>
            <a:r>
              <a:rPr lang="ar-IQ" sz="1400" dirty="0">
                <a:latin typeface="Times New Roman"/>
                <a:ea typeface="Times New Roman"/>
                <a:cs typeface="Simplified Arabic"/>
              </a:rPr>
              <a:t>قواعد التلاوة وعلم التجويد: 78.</a:t>
            </a:r>
            <a:endParaRPr lang="en-US" sz="1400" dirty="0">
              <a:latin typeface="Times New Roman"/>
              <a:ea typeface="Times New Roman"/>
            </a:endParaRPr>
          </a:p>
        </p:txBody>
      </p:sp>
      <p:sp>
        <p:nvSpPr>
          <p:cNvPr id="5" name="مربع نص 4"/>
          <p:cNvSpPr txBox="1"/>
          <p:nvPr/>
        </p:nvSpPr>
        <p:spPr>
          <a:xfrm>
            <a:off x="7251338" y="146606"/>
            <a:ext cx="1601837" cy="377024"/>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justLow"/>
            <a:r>
              <a:rPr lang="ar-IQ" sz="2000" b="1" dirty="0" smtClean="0">
                <a:solidFill>
                  <a:srgbClr val="000000"/>
                </a:solidFill>
                <a:latin typeface="Times New Roman"/>
                <a:ea typeface="Times New Roman"/>
                <a:cs typeface="Monotype Koufi"/>
              </a:rPr>
              <a:t>الاقلاب اصطلاحا</a:t>
            </a:r>
            <a:endParaRPr lang="en-US" sz="2000" dirty="0">
              <a:effectLst/>
              <a:latin typeface="Times New Roman"/>
              <a:ea typeface="Times New Roman"/>
            </a:endParaRPr>
          </a:p>
        </p:txBody>
      </p:sp>
      <p:sp>
        <p:nvSpPr>
          <p:cNvPr id="3" name="مستطيل 2"/>
          <p:cNvSpPr/>
          <p:nvPr/>
        </p:nvSpPr>
        <p:spPr>
          <a:xfrm>
            <a:off x="7442589" y="1907040"/>
            <a:ext cx="1487907" cy="369332"/>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pPr algn="justLow"/>
            <a:r>
              <a:rPr lang="ar-IQ" dirty="0">
                <a:solidFill>
                  <a:srgbClr val="000000"/>
                </a:solidFill>
                <a:latin typeface="Times New Roman"/>
                <a:ea typeface="Times New Roman"/>
                <a:cs typeface="Monotype Koufi"/>
              </a:rPr>
              <a:t>أمثلة تطبيقية:</a:t>
            </a:r>
            <a:endParaRPr lang="en-US" sz="1400" dirty="0">
              <a:effectLst/>
              <a:latin typeface="Times New Roman"/>
              <a:ea typeface="Times New Roman"/>
            </a:endParaRPr>
          </a:p>
        </p:txBody>
      </p:sp>
      <p:graphicFrame>
        <p:nvGraphicFramePr>
          <p:cNvPr id="6" name="جدول 5"/>
          <p:cNvGraphicFramePr>
            <a:graphicFrameLocks noGrp="1"/>
          </p:cNvGraphicFramePr>
          <p:nvPr>
            <p:extLst>
              <p:ext uri="{D42A27DB-BD31-4B8C-83A1-F6EECF244321}">
                <p14:modId xmlns:p14="http://schemas.microsoft.com/office/powerpoint/2010/main" val="828445274"/>
              </p:ext>
            </p:extLst>
          </p:nvPr>
        </p:nvGraphicFramePr>
        <p:xfrm>
          <a:off x="3540556" y="2276372"/>
          <a:ext cx="5258435" cy="731520"/>
        </p:xfrm>
        <a:graphic>
          <a:graphicData uri="http://schemas.openxmlformats.org/drawingml/2006/table">
            <a:tbl>
              <a:tblPr rtl="1" firstRow="1" firstCol="1" lastRow="1" lastCol="1" bandRow="1" bandCol="1"/>
              <a:tblGrid>
                <a:gridCol w="623442"/>
                <a:gridCol w="546228"/>
                <a:gridCol w="673290"/>
                <a:gridCol w="728790"/>
                <a:gridCol w="701040"/>
                <a:gridCol w="934720"/>
                <a:gridCol w="1050925"/>
              </a:tblGrid>
              <a:tr h="326390">
                <a:tc>
                  <a:txBody>
                    <a:bodyPr/>
                    <a:lstStyle/>
                    <a:p>
                      <a:pPr algn="r" rtl="1">
                        <a:spcAft>
                          <a:spcPts val="0"/>
                        </a:spcAft>
                      </a:pPr>
                      <a:r>
                        <a:rPr lang="ar-IQ" sz="1600" b="1" dirty="0" smtClean="0">
                          <a:solidFill>
                            <a:srgbClr val="000000"/>
                          </a:solidFill>
                          <a:effectLst/>
                          <a:latin typeface="Times New Roman"/>
                          <a:ea typeface="Times New Roman"/>
                          <a:cs typeface="Simplified Arabic"/>
                        </a:rPr>
                        <a:t>الحرف</a:t>
                      </a:r>
                      <a:endParaRPr lang="en-US" sz="16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IQ" sz="1600" b="1">
                          <a:solidFill>
                            <a:srgbClr val="000000"/>
                          </a:solidFill>
                          <a:effectLst/>
                          <a:latin typeface="Times New Roman"/>
                          <a:ea typeface="Times New Roman"/>
                          <a:cs typeface="Simplified Arabic"/>
                        </a:rPr>
                        <a:t>في كلمة</a:t>
                      </a:r>
                      <a:endParaRPr lang="en-US" sz="16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IQ" sz="1600" b="1">
                          <a:solidFill>
                            <a:srgbClr val="000000"/>
                          </a:solidFill>
                          <a:effectLst/>
                          <a:latin typeface="Times New Roman"/>
                          <a:ea typeface="Times New Roman"/>
                          <a:cs typeface="Simplified Arabic"/>
                        </a:rPr>
                        <a:t>التطبيق</a:t>
                      </a:r>
                      <a:endParaRPr lang="en-US" sz="16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IQ" sz="1600" b="1">
                          <a:solidFill>
                            <a:srgbClr val="000000"/>
                          </a:solidFill>
                          <a:effectLst/>
                          <a:latin typeface="Times New Roman"/>
                          <a:ea typeface="Times New Roman"/>
                          <a:cs typeface="Simplified Arabic"/>
                        </a:rPr>
                        <a:t>في كلمتين</a:t>
                      </a:r>
                      <a:endParaRPr lang="en-US" sz="16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IQ" sz="1600" b="1" dirty="0">
                          <a:solidFill>
                            <a:srgbClr val="000000"/>
                          </a:solidFill>
                          <a:effectLst/>
                          <a:latin typeface="Times New Roman"/>
                          <a:ea typeface="Times New Roman"/>
                          <a:cs typeface="Simplified Arabic"/>
                        </a:rPr>
                        <a:t>التطبيق</a:t>
                      </a:r>
                      <a:endParaRPr lang="en-US" sz="16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IQ" sz="1600" b="1">
                          <a:solidFill>
                            <a:srgbClr val="000000"/>
                          </a:solidFill>
                          <a:effectLst/>
                          <a:latin typeface="Times New Roman"/>
                          <a:ea typeface="Times New Roman"/>
                          <a:cs typeface="Simplified Arabic"/>
                        </a:rPr>
                        <a:t>عند التنوين</a:t>
                      </a:r>
                      <a:endParaRPr lang="en-US" sz="16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IQ" sz="1600" b="1" dirty="0" smtClean="0">
                          <a:solidFill>
                            <a:srgbClr val="000000"/>
                          </a:solidFill>
                          <a:effectLst/>
                          <a:latin typeface="Times New Roman"/>
                          <a:ea typeface="Times New Roman"/>
                          <a:cs typeface="Simplified Arabic"/>
                        </a:rPr>
                        <a:t>التطبيق</a:t>
                      </a:r>
                      <a:endParaRPr lang="en-US" sz="16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9953">
                <a:tc>
                  <a:txBody>
                    <a:bodyPr/>
                    <a:lstStyle/>
                    <a:p>
                      <a:pPr algn="r" rtl="1">
                        <a:spcAft>
                          <a:spcPts val="0"/>
                        </a:spcAft>
                      </a:pPr>
                      <a:r>
                        <a:rPr lang="ar-IQ" sz="1600">
                          <a:solidFill>
                            <a:srgbClr val="000000"/>
                          </a:solidFill>
                          <a:effectLst/>
                          <a:latin typeface="Times New Roman"/>
                          <a:ea typeface="Times New Roman"/>
                          <a:cs typeface="Simplified Arabic"/>
                        </a:rPr>
                        <a:t>ب</a:t>
                      </a:r>
                      <a:endParaRPr lang="en-US" sz="16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IQ" sz="1600" dirty="0" smtClean="0">
                          <a:solidFill>
                            <a:srgbClr val="000000"/>
                          </a:solidFill>
                          <a:effectLst/>
                          <a:latin typeface="Times New Roman"/>
                          <a:ea typeface="Times New Roman"/>
                          <a:cs typeface="Simplified Arabic"/>
                        </a:rPr>
                        <a:t>أ َ</a:t>
                      </a:r>
                      <a:r>
                        <a:rPr lang="ar-IQ" sz="1600" dirty="0" err="1" smtClean="0">
                          <a:solidFill>
                            <a:srgbClr val="000000"/>
                          </a:solidFill>
                          <a:effectLst/>
                          <a:latin typeface="Times New Roman"/>
                          <a:ea typeface="Times New Roman"/>
                          <a:cs typeface="Simplified Arabic"/>
                        </a:rPr>
                        <a:t>نْبياء</a:t>
                      </a:r>
                      <a:endParaRPr lang="en-US" sz="16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IQ" sz="1600">
                          <a:solidFill>
                            <a:srgbClr val="000000"/>
                          </a:solidFill>
                          <a:effectLst/>
                          <a:latin typeface="Times New Roman"/>
                          <a:ea typeface="Times New Roman"/>
                          <a:cs typeface="Simplified Arabic"/>
                        </a:rPr>
                        <a:t>أمبياء</a:t>
                      </a:r>
                      <a:endParaRPr lang="en-US" sz="16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IQ" sz="1600" dirty="0" smtClean="0">
                          <a:solidFill>
                            <a:srgbClr val="000000"/>
                          </a:solidFill>
                          <a:effectLst/>
                          <a:latin typeface="Times New Roman"/>
                          <a:ea typeface="Times New Roman"/>
                          <a:cs typeface="Simplified Arabic"/>
                        </a:rPr>
                        <a:t>  منْ </a:t>
                      </a:r>
                      <a:r>
                        <a:rPr lang="ar-IQ" sz="1600" dirty="0">
                          <a:solidFill>
                            <a:srgbClr val="000000"/>
                          </a:solidFill>
                          <a:effectLst/>
                          <a:latin typeface="Times New Roman"/>
                          <a:ea typeface="Times New Roman"/>
                          <a:cs typeface="Simplified Arabic"/>
                        </a:rPr>
                        <a:t>بعد</a:t>
                      </a:r>
                      <a:endParaRPr lang="en-US" sz="16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IQ" sz="1600" dirty="0" err="1">
                          <a:solidFill>
                            <a:srgbClr val="000000"/>
                          </a:solidFill>
                          <a:effectLst/>
                          <a:latin typeface="Times New Roman"/>
                          <a:ea typeface="Times New Roman"/>
                          <a:cs typeface="Simplified Arabic"/>
                        </a:rPr>
                        <a:t>مِمبعد</a:t>
                      </a:r>
                      <a:endParaRPr lang="en-US" sz="16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IQ" sz="1600">
                          <a:solidFill>
                            <a:srgbClr val="000000"/>
                          </a:solidFill>
                          <a:effectLst/>
                          <a:latin typeface="Times New Roman"/>
                          <a:ea typeface="Times New Roman"/>
                          <a:cs typeface="Simplified Arabic"/>
                        </a:rPr>
                        <a:t>ضَلالاً بَعيداً</a:t>
                      </a:r>
                      <a:endParaRPr lang="en-US" sz="16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IQ" sz="1600" dirty="0" err="1">
                          <a:solidFill>
                            <a:srgbClr val="000000"/>
                          </a:solidFill>
                          <a:effectLst/>
                          <a:latin typeface="Times New Roman"/>
                          <a:ea typeface="Times New Roman"/>
                          <a:cs typeface="Simplified Arabic"/>
                        </a:rPr>
                        <a:t>ضَلالَمبَعِيداً</a:t>
                      </a:r>
                      <a:endParaRPr lang="en-US" sz="16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مستطيل 6"/>
          <p:cNvSpPr/>
          <p:nvPr/>
        </p:nvSpPr>
        <p:spPr>
          <a:xfrm>
            <a:off x="7638096" y="3058348"/>
            <a:ext cx="1160895" cy="400110"/>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pPr lvl="0" algn="justLow"/>
            <a:r>
              <a:rPr lang="ar-IQ" sz="2000" b="1" dirty="0" smtClean="0">
                <a:solidFill>
                  <a:srgbClr val="000000"/>
                </a:solidFill>
                <a:latin typeface="Times New Roman"/>
                <a:ea typeface="Times New Roman"/>
                <a:cs typeface="Monotype Koufi"/>
              </a:rPr>
              <a:t>علة الاقلاب </a:t>
            </a:r>
            <a:endParaRPr lang="en-US" sz="2000" dirty="0">
              <a:solidFill>
                <a:prstClr val="black"/>
              </a:solidFill>
              <a:latin typeface="Times New Roman"/>
              <a:ea typeface="Times New Roman"/>
            </a:endParaRPr>
          </a:p>
        </p:txBody>
      </p:sp>
      <p:sp>
        <p:nvSpPr>
          <p:cNvPr id="8" name="مربع نص 7"/>
          <p:cNvSpPr txBox="1"/>
          <p:nvPr/>
        </p:nvSpPr>
        <p:spPr>
          <a:xfrm>
            <a:off x="1564694" y="3507854"/>
            <a:ext cx="7416824" cy="1608131"/>
          </a:xfrm>
          <a:prstGeom prst="rect">
            <a:avLst/>
          </a:prstGeom>
          <a:effectLst>
            <a:glow rad="139700">
              <a:schemeClr val="accent4">
                <a:satMod val="175000"/>
                <a:alpha val="40000"/>
              </a:schemeClr>
            </a:glo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rtlCol="1">
            <a:spAutoFit/>
          </a:bodyPr>
          <a:lstStyle/>
          <a:p>
            <a:pPr marL="244475" indent="-226695" algn="justLow">
              <a:lnSpc>
                <a:spcPts val="2000"/>
              </a:lnSpc>
              <a:tabLst>
                <a:tab pos="130810" algn="l"/>
              </a:tabLst>
            </a:pPr>
            <a:r>
              <a:rPr lang="ar-IQ" dirty="0" smtClean="0">
                <a:solidFill>
                  <a:srgbClr val="000000"/>
                </a:solidFill>
                <a:latin typeface="Times New Roman"/>
                <a:ea typeface="Times New Roman"/>
                <a:cs typeface="Simplified Arabic"/>
              </a:rPr>
              <a:t> </a:t>
            </a:r>
            <a:r>
              <a:rPr lang="ar-IQ" dirty="0">
                <a:solidFill>
                  <a:srgbClr val="000000"/>
                </a:solidFill>
                <a:latin typeface="Times New Roman"/>
                <a:ea typeface="Times New Roman"/>
                <a:cs typeface="Simplified Arabic"/>
              </a:rPr>
              <a:t>" وسبب هذا القلب عسر الإتيان بالغنة فيهما مع إظهارهما ثم إطباق الشفتين لأجل الباء، ومعنى إخفاء الميم ليس إعدامها بالكلية بل إضعافها وستر ذاتها في الجملة </a:t>
            </a:r>
            <a:r>
              <a:rPr lang="ar-IQ" dirty="0" smtClean="0">
                <a:solidFill>
                  <a:srgbClr val="000000"/>
                </a:solidFill>
                <a:latin typeface="Times New Roman"/>
                <a:ea typeface="Times New Roman"/>
                <a:cs typeface="Simplified Arabic"/>
              </a:rPr>
              <a:t>"</a:t>
            </a:r>
            <a:r>
              <a:rPr lang="ar-IQ" baseline="30000" dirty="0" smtClean="0">
                <a:solidFill>
                  <a:srgbClr val="000000"/>
                </a:solidFill>
                <a:latin typeface="Times New Roman"/>
                <a:ea typeface="Times New Roman"/>
                <a:cs typeface="Simplified Arabic"/>
              </a:rPr>
              <a:t>(1)</a:t>
            </a:r>
            <a:r>
              <a:rPr lang="ar-IQ" dirty="0" smtClean="0">
                <a:solidFill>
                  <a:srgbClr val="000000"/>
                </a:solidFill>
                <a:latin typeface="Times New Roman"/>
                <a:ea typeface="Times New Roman"/>
                <a:cs typeface="Simplified Arabic"/>
              </a:rPr>
              <a:t>.</a:t>
            </a:r>
            <a:r>
              <a:rPr lang="en-US" dirty="0" smtClean="0"/>
              <a:t> </a:t>
            </a:r>
          </a:p>
          <a:p>
            <a:pPr marL="244475" indent="-226695" algn="justLow">
              <a:lnSpc>
                <a:spcPts val="2000"/>
              </a:lnSpc>
              <a:tabLst>
                <a:tab pos="130810" algn="l"/>
              </a:tabLst>
            </a:pPr>
            <a:endParaRPr lang="en-US" dirty="0" smtClean="0"/>
          </a:p>
          <a:p>
            <a:pPr marL="244475" indent="-226695" algn="justLow">
              <a:lnSpc>
                <a:spcPts val="2000"/>
              </a:lnSpc>
              <a:tabLst>
                <a:tab pos="130810" algn="l"/>
              </a:tabLst>
            </a:pPr>
            <a:r>
              <a:rPr lang="ar-IQ" sz="1400" baseline="30000" dirty="0" smtClean="0">
                <a:latin typeface="Times New Roman"/>
                <a:ea typeface="Times New Roman"/>
                <a:cs typeface="Simplified Arabic"/>
              </a:rPr>
              <a:t>(1)</a:t>
            </a:r>
            <a:r>
              <a:rPr lang="ar-IQ" sz="1400" dirty="0" smtClean="0">
                <a:latin typeface="Times New Roman"/>
                <a:ea typeface="Times New Roman"/>
                <a:cs typeface="Simplified Arabic"/>
              </a:rPr>
              <a:t>   </a:t>
            </a:r>
            <a:r>
              <a:rPr lang="ar-IQ" sz="1400" dirty="0">
                <a:latin typeface="Times New Roman"/>
                <a:ea typeface="Times New Roman"/>
                <a:cs typeface="Simplified Arabic"/>
              </a:rPr>
              <a:t>فن التجويد: 30.</a:t>
            </a:r>
            <a:endParaRPr lang="en-US" sz="1000" dirty="0">
              <a:latin typeface="Times New Roman"/>
              <a:ea typeface="Times New Roman"/>
            </a:endParaRPr>
          </a:p>
          <a:p>
            <a:pPr marL="244475" indent="-226695" algn="justLow">
              <a:lnSpc>
                <a:spcPts val="2000"/>
              </a:lnSpc>
              <a:tabLst>
                <a:tab pos="130810" algn="l"/>
              </a:tabLst>
            </a:pPr>
            <a:r>
              <a:rPr lang="ar-IQ" sz="1600" dirty="0">
                <a:latin typeface="Times New Roman"/>
                <a:ea typeface="Times New Roman"/>
                <a:cs typeface="Simplified Arabic"/>
              </a:rPr>
              <a:t>    " عند القلب تُراعى مسألة مهمة وهي عدم إطباق الشفتين عند النطق بالقلب فيصدر صوت الميم، وعدم فتح الشفتين فيذهب جوهر الحرف وصفته وإنَّما يكون حالة وسطية بينهما ". المفيد في علم التجويد: 44. </a:t>
            </a:r>
            <a:r>
              <a:rPr lang="ar-IQ" sz="1600" dirty="0" smtClean="0">
                <a:solidFill>
                  <a:srgbClr val="000000"/>
                </a:solidFill>
                <a:latin typeface="Times New Roman"/>
                <a:ea typeface="Times New Roman"/>
                <a:cs typeface="Simplified Arabic"/>
              </a:rPr>
              <a:t>  </a:t>
            </a:r>
            <a:endParaRPr lang="en-US" sz="1600" dirty="0">
              <a:latin typeface="Times New Roman"/>
              <a:ea typeface="Times New Roman"/>
            </a:endParaRPr>
          </a:p>
        </p:txBody>
      </p:sp>
    </p:spTree>
    <p:extLst>
      <p:ext uri="{BB962C8B-B14F-4D97-AF65-F5344CB8AC3E}">
        <p14:creationId xmlns:p14="http://schemas.microsoft.com/office/powerpoint/2010/main" val="2265114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iterate type="wd">
                                    <p:tmPct val="10000"/>
                                  </p:iterate>
                                  <p:childTnLst>
                                    <p:set>
                                      <p:cBhvr>
                                        <p:cTn id="6" dur="1" fill="hold">
                                          <p:stCondLst>
                                            <p:cond delay="0"/>
                                          </p:stCondLst>
                                        </p:cTn>
                                        <p:tgtEl>
                                          <p:spTgt spid="4"/>
                                        </p:tgtEl>
                                        <p:attrNameLst>
                                          <p:attrName>style.visibility</p:attrName>
                                        </p:attrNameLst>
                                      </p:cBhvr>
                                      <p:to>
                                        <p:strVal val="visible"/>
                                      </p:to>
                                    </p:set>
                                    <p:animScale>
                                      <p:cBhvr>
                                        <p:cTn id="7"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gtEl>
                                        <p:attrNameLst>
                                          <p:attrName>ppt_x</p:attrName>
                                          <p:attrName>ppt_y</p:attrName>
                                        </p:attrNameLst>
                                      </p:cBhvr>
                                    </p:animMotion>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15"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16"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17" dur="1000" fill="hold"/>
                                        <p:tgtEl>
                                          <p:spTgt spid="5"/>
                                        </p:tgtEl>
                                        <p:attrNameLst>
                                          <p:attrName>ppt_h</p:attrName>
                                        </p:attrNameLst>
                                      </p:cBhvr>
                                      <p:tavLst>
                                        <p:tav tm="0">
                                          <p:val>
                                            <p:strVal val="#ppt_h"/>
                                          </p:val>
                                        </p:tav>
                                        <p:tav tm="100000">
                                          <p:val>
                                            <p:strVal val="#ppt_h"/>
                                          </p:val>
                                        </p:tav>
                                      </p:tavLst>
                                    </p:anim>
                                    <p:anim calcmode="lin" valueType="num">
                                      <p:cBhvr>
                                        <p:cTn id="18"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19"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20"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21" dur="1000" decel="50000">
                                          <p:stCondLst>
                                            <p:cond delay="0"/>
                                          </p:stCondLst>
                                        </p:cTn>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52" presetClass="entr" presetSubtype="0" fill="hold" grpId="0" nodeType="clickEffect">
                                  <p:stCondLst>
                                    <p:cond delay="0"/>
                                  </p:stCondLst>
                                  <p:iterate type="wd">
                                    <p:tmPct val="10000"/>
                                  </p:iterate>
                                  <p:childTnLst>
                                    <p:set>
                                      <p:cBhvr>
                                        <p:cTn id="25" dur="1" fill="hold">
                                          <p:stCondLst>
                                            <p:cond delay="0"/>
                                          </p:stCondLst>
                                        </p:cTn>
                                        <p:tgtEl>
                                          <p:spTgt spid="8"/>
                                        </p:tgtEl>
                                        <p:attrNameLst>
                                          <p:attrName>style.visibility</p:attrName>
                                        </p:attrNameLst>
                                      </p:cBhvr>
                                      <p:to>
                                        <p:strVal val="visible"/>
                                      </p:to>
                                    </p:set>
                                    <p:animScale>
                                      <p:cBhvr>
                                        <p:cTn id="26"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1000" decel="50000" fill="hold">
                                          <p:stCondLst>
                                            <p:cond delay="0"/>
                                          </p:stCondLst>
                                        </p:cTn>
                                        <p:tgtEl>
                                          <p:spTgt spid="8"/>
                                        </p:tgtEl>
                                        <p:attrNameLst>
                                          <p:attrName>ppt_x</p:attrName>
                                          <p:attrName>ppt_y</p:attrName>
                                        </p:attrNameLst>
                                      </p:cBhvr>
                                    </p:animMotion>
                                    <p:animEffect transition="in" filter="fade">
                                      <p:cBhvr>
                                        <p:cTn id="28"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animBg="1"/>
    </p:bldLst>
  </p:timing>
</p:sld>
</file>

<file path=ppt/theme/theme1.xml><?xml version="1.0" encoding="utf-8"?>
<a:theme xmlns:a="http://schemas.openxmlformats.org/drawingml/2006/main" name="1_ربطة">
  <a:themeElements>
    <a:clrScheme name="أزرق">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ربطة">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1190</TotalTime>
  <Words>173</Words>
  <Application>Microsoft Office PowerPoint</Application>
  <PresentationFormat>عرض على الشاشة (9:16)‏</PresentationFormat>
  <Paragraphs>43</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1_ربطة</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Moodi Alfayoumy</dc:creator>
  <cp:lastModifiedBy>DR.Ahmed Saker 2o1O</cp:lastModifiedBy>
  <cp:revision>100</cp:revision>
  <dcterms:created xsi:type="dcterms:W3CDTF">2018-09-14T18:51:34Z</dcterms:created>
  <dcterms:modified xsi:type="dcterms:W3CDTF">2020-03-08T14:39:17Z</dcterms:modified>
</cp:coreProperties>
</file>