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69" r:id="rId4"/>
    <p:sldId id="258" r:id="rId5"/>
    <p:sldId id="259" r:id="rId6"/>
    <p:sldId id="270" r:id="rId7"/>
    <p:sldId id="260" r:id="rId8"/>
    <p:sldId id="261" r:id="rId9"/>
    <p:sldId id="271" r:id="rId10"/>
    <p:sldId id="262" r:id="rId11"/>
    <p:sldId id="263" r:id="rId12"/>
    <p:sldId id="264" r:id="rId13"/>
    <p:sldId id="265" r:id="rId14"/>
    <p:sldId id="272" r:id="rId15"/>
    <p:sldId id="266" r:id="rId16"/>
    <p:sldId id="267" r:id="rId17"/>
    <p:sldId id="273" r:id="rId18"/>
    <p:sldId id="274" r:id="rId19"/>
    <p:sldId id="268"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14/07/1441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14/07/1441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14/07/1441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14/07/1441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14/07/1441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14/07/1441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14/07/1441</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764705"/>
            <a:ext cx="7772400" cy="1800200"/>
          </a:xfrm>
        </p:spPr>
        <p:txBody>
          <a:bodyPr>
            <a:normAutofit/>
          </a:bodyPr>
          <a:lstStyle/>
          <a:p>
            <a:r>
              <a:rPr lang="ar-IQ" sz="6600" b="1" dirty="0" smtClean="0">
                <a:solidFill>
                  <a:srgbClr val="FF0000"/>
                </a:solidFill>
              </a:rPr>
              <a:t>مشكلة الخجل عند الأطفال</a:t>
            </a:r>
            <a:endParaRPr lang="ar-IQ" sz="6600" b="1" dirty="0">
              <a:solidFill>
                <a:srgbClr val="FF0000"/>
              </a:solidFill>
            </a:endParaRPr>
          </a:p>
        </p:txBody>
      </p:sp>
      <p:sp>
        <p:nvSpPr>
          <p:cNvPr id="3" name="عنوان فرعي 2"/>
          <p:cNvSpPr>
            <a:spLocks noGrp="1"/>
          </p:cNvSpPr>
          <p:nvPr>
            <p:ph type="subTitle" idx="1"/>
          </p:nvPr>
        </p:nvSpPr>
        <p:spPr>
          <a:xfrm>
            <a:off x="467544" y="3429000"/>
            <a:ext cx="8064896" cy="2736304"/>
          </a:xfrm>
        </p:spPr>
        <p:txBody>
          <a:bodyPr>
            <a:normAutofit/>
          </a:bodyPr>
          <a:lstStyle/>
          <a:p>
            <a:r>
              <a:rPr lang="ar-IQ" sz="3600" b="1" dirty="0">
                <a:solidFill>
                  <a:srgbClr val="FFFF00"/>
                </a:solidFill>
              </a:rPr>
              <a:t>أعداد</a:t>
            </a:r>
          </a:p>
          <a:p>
            <a:r>
              <a:rPr lang="ar-IQ" sz="3600" b="1" dirty="0">
                <a:solidFill>
                  <a:srgbClr val="FFFF00"/>
                </a:solidFill>
              </a:rPr>
              <a:t>الأستاذ المساعد الدكتور</a:t>
            </a:r>
          </a:p>
          <a:p>
            <a:r>
              <a:rPr lang="ar-IQ" sz="3600" b="1" dirty="0">
                <a:solidFill>
                  <a:srgbClr val="FFFF00"/>
                </a:solidFill>
              </a:rPr>
              <a:t>علي محسن ياس العامري</a:t>
            </a:r>
          </a:p>
          <a:p>
            <a:r>
              <a:rPr lang="ar-IQ" sz="3600" b="1" dirty="0">
                <a:solidFill>
                  <a:srgbClr val="FFFF00"/>
                </a:solidFill>
              </a:rPr>
              <a:t>الجامعة المستنصرية/ كلية التربية الأساسية</a:t>
            </a:r>
          </a:p>
          <a:p>
            <a:endParaRPr lang="ar-IQ" sz="3600" dirty="0">
              <a:solidFill>
                <a:srgbClr val="FFFF00"/>
              </a:solidFill>
            </a:endParaRPr>
          </a:p>
        </p:txBody>
      </p:sp>
    </p:spTree>
    <p:extLst>
      <p:ext uri="{BB962C8B-B14F-4D97-AF65-F5344CB8AC3E}">
        <p14:creationId xmlns:p14="http://schemas.microsoft.com/office/powerpoint/2010/main" val="1718385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856984" cy="6863417"/>
          </a:xfrm>
          <a:prstGeom prst="rect">
            <a:avLst/>
          </a:prstGeom>
        </p:spPr>
        <p:txBody>
          <a:bodyPr wrap="square">
            <a:spAutoFit/>
          </a:bodyPr>
          <a:lstStyle/>
          <a:p>
            <a:pPr algn="just"/>
            <a:r>
              <a:rPr lang="ar-IQ" dirty="0" smtClean="0"/>
              <a:t>9</a:t>
            </a:r>
            <a:r>
              <a:rPr lang="ar-IQ" b="1" dirty="0" smtClean="0">
                <a:solidFill>
                  <a:srgbClr val="FF0000"/>
                </a:solidFill>
              </a:rPr>
              <a:t>- </a:t>
            </a:r>
            <a:r>
              <a:rPr lang="ar-IQ" sz="4000" b="1" dirty="0" smtClean="0">
                <a:solidFill>
                  <a:srgbClr val="FF0000"/>
                </a:solidFill>
              </a:rPr>
              <a:t>المزاج </a:t>
            </a:r>
            <a:r>
              <a:rPr lang="ar-IQ" sz="4000" b="1" dirty="0">
                <a:solidFill>
                  <a:srgbClr val="FF0000"/>
                </a:solidFill>
              </a:rPr>
              <a:t>والإعاقة الجسدية</a:t>
            </a:r>
            <a:r>
              <a:rPr lang="ar-IQ" sz="4000" dirty="0"/>
              <a:t>: هناك أطفال يبدون خجولين منذ ولادتهم، وبذلك يكون الخجل وراثياً ، كما أن بعض الأطفال يكونون مزعجين والآخرين هادئين، وهذا النمط قد يستمر سنين من حياته، والإعاقات الجسدية غالباً تسبب الخجل ومنها ماله علاقة بصعوبات التعلم أو مشاكل اللغة التي تؤدي إلى إنسحاب الطفل اجتماعياً .</a:t>
            </a:r>
          </a:p>
          <a:p>
            <a:pPr algn="just"/>
            <a:r>
              <a:rPr lang="ar-IQ" sz="4000" b="1" dirty="0" smtClean="0">
                <a:solidFill>
                  <a:srgbClr val="FF0000"/>
                </a:solidFill>
              </a:rPr>
              <a:t>10- النموذج </a:t>
            </a:r>
            <a:r>
              <a:rPr lang="ar-IQ" sz="4000" b="1" dirty="0">
                <a:solidFill>
                  <a:srgbClr val="FF0000"/>
                </a:solidFill>
              </a:rPr>
              <a:t>الأبوي</a:t>
            </a:r>
            <a:r>
              <a:rPr lang="ar-IQ" sz="4000" dirty="0"/>
              <a:t>: والآباء الخجولون غالباً يكون لديهم أطفال خجولين، فيرغب الطفل أن يعيش أسلوب حياة الخجل كما يرى والديه، واتصالاتهم با لمجتمع قليلة جداً.</a:t>
            </a:r>
          </a:p>
        </p:txBody>
      </p:sp>
    </p:spTree>
    <p:extLst>
      <p:ext uri="{BB962C8B-B14F-4D97-AF65-F5344CB8AC3E}">
        <p14:creationId xmlns:p14="http://schemas.microsoft.com/office/powerpoint/2010/main" val="2113181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IQ" b="1" dirty="0">
                <a:solidFill>
                  <a:srgbClr val="FF0000"/>
                </a:solidFill>
              </a:rPr>
              <a:t>طرق الوقاية</a:t>
            </a:r>
          </a:p>
        </p:txBody>
      </p:sp>
      <p:sp>
        <p:nvSpPr>
          <p:cNvPr id="3" name="مستطيل 2"/>
          <p:cNvSpPr/>
          <p:nvPr/>
        </p:nvSpPr>
        <p:spPr>
          <a:xfrm>
            <a:off x="107504" y="908720"/>
            <a:ext cx="8928992" cy="6247864"/>
          </a:xfrm>
          <a:prstGeom prst="rect">
            <a:avLst/>
          </a:prstGeom>
        </p:spPr>
        <p:txBody>
          <a:bodyPr wrap="square">
            <a:spAutoFit/>
          </a:bodyPr>
          <a:lstStyle/>
          <a:p>
            <a:pPr algn="just"/>
            <a:r>
              <a:rPr lang="ar-IQ" sz="4000" b="1" dirty="0" smtClean="0">
                <a:solidFill>
                  <a:srgbClr val="FF0000"/>
                </a:solidFill>
              </a:rPr>
              <a:t>1- التشجيع </a:t>
            </a:r>
            <a:r>
              <a:rPr lang="ar-IQ" sz="4000" b="1" dirty="0">
                <a:solidFill>
                  <a:srgbClr val="FF0000"/>
                </a:solidFill>
              </a:rPr>
              <a:t>والمكافأة: </a:t>
            </a:r>
            <a:r>
              <a:rPr lang="ar-IQ" sz="4000" dirty="0"/>
              <a:t>إن زيارة الناس الذين عندهم أطفال في نفس العمر شيء مفيد ونافع، وإن كان الطفل خجولاً فمن المفيد أن يذهب رحلات مع أطفال متفتحين، ويجب على الأبوين أن يشجعا طفليها أن يكون اجتماعياً.</a:t>
            </a:r>
          </a:p>
          <a:p>
            <a:pPr algn="just"/>
            <a:r>
              <a:rPr lang="ar-IQ" sz="4000" b="1" dirty="0" smtClean="0">
                <a:solidFill>
                  <a:srgbClr val="FF0000"/>
                </a:solidFill>
              </a:rPr>
              <a:t>2-  </a:t>
            </a:r>
            <a:r>
              <a:rPr lang="ar-IQ" sz="4000" b="1" dirty="0">
                <a:solidFill>
                  <a:srgbClr val="FF0000"/>
                </a:solidFill>
              </a:rPr>
              <a:t>تشجيع الثقة بالنفس: </a:t>
            </a:r>
            <a:r>
              <a:rPr lang="ar-IQ" sz="4000" dirty="0"/>
              <a:t>يجب أن نشجع الأطفال وأن نمدحهم إن كانوا واثقين بأنفسهم، وذلك عندما يتصرفون بطريقة طبيعية ومع ذلك يجب أن يتعلموا انه ليس من الضروري أن ينسجموا مع كل شخص، كما أنه لا يجب أن تقدم حماية زائدة للطفل.</a:t>
            </a:r>
          </a:p>
        </p:txBody>
      </p:sp>
    </p:spTree>
    <p:extLst>
      <p:ext uri="{BB962C8B-B14F-4D97-AF65-F5344CB8AC3E}">
        <p14:creationId xmlns:p14="http://schemas.microsoft.com/office/powerpoint/2010/main" val="293192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640960" cy="4832092"/>
          </a:xfrm>
          <a:prstGeom prst="rect">
            <a:avLst/>
          </a:prstGeom>
        </p:spPr>
        <p:txBody>
          <a:bodyPr wrap="square">
            <a:spAutoFit/>
          </a:bodyPr>
          <a:lstStyle/>
          <a:p>
            <a:pPr algn="just"/>
            <a:r>
              <a:rPr lang="ar-IQ" sz="4400" b="1" dirty="0" smtClean="0">
                <a:solidFill>
                  <a:srgbClr val="FF0000"/>
                </a:solidFill>
              </a:rPr>
              <a:t>3- تشجيع </a:t>
            </a:r>
            <a:r>
              <a:rPr lang="ar-IQ" sz="4400" b="1" dirty="0">
                <a:solidFill>
                  <a:srgbClr val="FF0000"/>
                </a:solidFill>
              </a:rPr>
              <a:t>السيادة ومهارات النمو</a:t>
            </a:r>
            <a:r>
              <a:rPr lang="ar-IQ" sz="4400" dirty="0"/>
              <a:t>: يحب أن يقدم التدريب المبكر بشكل فردي للأطفال وعلى شكل مجموعات يستطيعون من خلالها إشباع ميولهم وتجعلهم يتفاعلون مع الآخرين.</a:t>
            </a:r>
          </a:p>
          <a:p>
            <a:pPr algn="just"/>
            <a:r>
              <a:rPr lang="ar-IQ" sz="4400" dirty="0" smtClean="0"/>
              <a:t>4</a:t>
            </a:r>
            <a:r>
              <a:rPr lang="ar-IQ" sz="4400" b="1" dirty="0" smtClean="0">
                <a:solidFill>
                  <a:srgbClr val="FF0000"/>
                </a:solidFill>
              </a:rPr>
              <a:t>- قدم </a:t>
            </a:r>
            <a:r>
              <a:rPr lang="ar-IQ" sz="4400" b="1" dirty="0">
                <a:solidFill>
                  <a:srgbClr val="FF0000"/>
                </a:solidFill>
              </a:rPr>
              <a:t>جواً دافئاً ومتقبلاً</a:t>
            </a:r>
            <a:r>
              <a:rPr lang="ar-IQ" sz="4400" dirty="0"/>
              <a:t>: فالحب والانتباه لا يفسدان الأطفال كما يجب أن نستمع إليهم، وأن نسمح لهم بقول:لا، وأن نحترم استقلاليتهم.</a:t>
            </a:r>
          </a:p>
        </p:txBody>
      </p:sp>
    </p:spTree>
    <p:extLst>
      <p:ext uri="{BB962C8B-B14F-4D97-AF65-F5344CB8AC3E}">
        <p14:creationId xmlns:p14="http://schemas.microsoft.com/office/powerpoint/2010/main" val="626472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lstStyle/>
          <a:p>
            <a:r>
              <a:rPr lang="ar-IQ" b="1" dirty="0">
                <a:solidFill>
                  <a:srgbClr val="FF0000"/>
                </a:solidFill>
              </a:rPr>
              <a:t>الأرشاد والعلاج</a:t>
            </a:r>
          </a:p>
        </p:txBody>
      </p:sp>
      <p:sp>
        <p:nvSpPr>
          <p:cNvPr id="3" name="مستطيل 2"/>
          <p:cNvSpPr/>
          <p:nvPr/>
        </p:nvSpPr>
        <p:spPr>
          <a:xfrm>
            <a:off x="0" y="980728"/>
            <a:ext cx="8964488" cy="5848335"/>
          </a:xfrm>
          <a:prstGeom prst="rect">
            <a:avLst/>
          </a:prstGeom>
        </p:spPr>
        <p:txBody>
          <a:bodyPr wrap="square">
            <a:spAutoFit/>
          </a:bodyPr>
          <a:lstStyle/>
          <a:p>
            <a:pPr algn="just"/>
            <a:r>
              <a:rPr lang="ar-IQ" b="1" dirty="0" smtClean="0">
                <a:solidFill>
                  <a:srgbClr val="FF0000"/>
                </a:solidFill>
              </a:rPr>
              <a:t>1- </a:t>
            </a:r>
            <a:r>
              <a:rPr lang="ar-IQ" sz="4000" b="1" dirty="0" smtClean="0">
                <a:solidFill>
                  <a:srgbClr val="FF0000"/>
                </a:solidFill>
              </a:rPr>
              <a:t>إضعاف </a:t>
            </a:r>
            <a:r>
              <a:rPr lang="ar-IQ" sz="4000" b="1" dirty="0">
                <a:solidFill>
                  <a:srgbClr val="FF0000"/>
                </a:solidFill>
              </a:rPr>
              <a:t>الحساسية للخجل: </a:t>
            </a:r>
            <a:r>
              <a:rPr lang="ar-IQ" sz="4000" dirty="0"/>
              <a:t>فباستطاعة الأطفال أن يتعلموا أن المواقف الاجتماعية لا يلزم بالضرورة أن تكون مخيفة، يمكن أن يهدأهم الوالدان عند المواقف فبذلك يصبحون أكثر اجتماعياً تدريجياً، ولهم أن يتخيلوا كيف يقومون بسلوك اجتماعي كانوا يخافونه في السابق ثم دمجهم في مواقف حقيقة، وبالتالي سيقل خجلهم.</a:t>
            </a:r>
          </a:p>
          <a:p>
            <a:pPr algn="just"/>
            <a:r>
              <a:rPr lang="ar-IQ" sz="4000" b="1" dirty="0" smtClean="0">
                <a:solidFill>
                  <a:srgbClr val="FF0000"/>
                </a:solidFill>
              </a:rPr>
              <a:t>2-  </a:t>
            </a:r>
            <a:r>
              <a:rPr lang="ar-IQ" sz="4000" b="1" dirty="0">
                <a:solidFill>
                  <a:srgbClr val="FF0000"/>
                </a:solidFill>
              </a:rPr>
              <a:t>تشجيع توكيد الذات: </a:t>
            </a:r>
            <a:r>
              <a:rPr lang="ar-IQ" sz="4000" dirty="0"/>
              <a:t>فيجب أن يسألوا بصراحة عما يريدون وكيف يمكن لهم التغلب على خوفهم وارتباكهم من اجل التعبير عن أنفسهم.</a:t>
            </a:r>
          </a:p>
        </p:txBody>
      </p:sp>
    </p:spTree>
    <p:extLst>
      <p:ext uri="{BB962C8B-B14F-4D97-AF65-F5344CB8AC3E}">
        <p14:creationId xmlns:p14="http://schemas.microsoft.com/office/powerpoint/2010/main" val="168331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00" y="188640"/>
            <a:ext cx="9409043"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85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568952" cy="6186309"/>
          </a:xfrm>
          <a:prstGeom prst="rect">
            <a:avLst/>
          </a:prstGeom>
        </p:spPr>
        <p:txBody>
          <a:bodyPr wrap="square">
            <a:spAutoFit/>
          </a:bodyPr>
          <a:lstStyle/>
          <a:p>
            <a:pPr algn="just"/>
            <a:r>
              <a:rPr lang="ar-IQ" sz="4400" dirty="0" smtClean="0"/>
              <a:t>3- </a:t>
            </a:r>
            <a:r>
              <a:rPr lang="ar-IQ" sz="4400" b="1" dirty="0" smtClean="0">
                <a:solidFill>
                  <a:srgbClr val="FF0000"/>
                </a:solidFill>
              </a:rPr>
              <a:t>تدريب </a:t>
            </a:r>
            <a:r>
              <a:rPr lang="ar-IQ" sz="4400" b="1" dirty="0">
                <a:solidFill>
                  <a:srgbClr val="FF0000"/>
                </a:solidFill>
              </a:rPr>
              <a:t>الطفل على المهارات الاجتماعية: </a:t>
            </a:r>
            <a:r>
              <a:rPr lang="ar-IQ" sz="4400" dirty="0"/>
              <a:t>وذلك عندما يشترك الأطفال في تدريبات جماعية، فإن بعض المحادثات والتفاعلات تحدث بالطبع، ولا بد من وجود قائد للمجموعة، وبهذا يمكن للطفل أن يعبر عن رأيه أمام الآخرين، ويمكن أن تقسيم التدريب الاجتماعي إلى الخطوات التالية:</a:t>
            </a:r>
          </a:p>
          <a:p>
            <a:pPr algn="just"/>
            <a:r>
              <a:rPr lang="ar-IQ" sz="4400" dirty="0"/>
              <a:t>أ‌.	التعليم ب_ التغذية الراجعة ج _ التدريب السلوكي د_ التمثيل ولعب الدور</a:t>
            </a:r>
          </a:p>
        </p:txBody>
      </p:sp>
    </p:spTree>
    <p:extLst>
      <p:ext uri="{BB962C8B-B14F-4D97-AF65-F5344CB8AC3E}">
        <p14:creationId xmlns:p14="http://schemas.microsoft.com/office/powerpoint/2010/main" val="118911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12968" cy="6186309"/>
          </a:xfrm>
          <a:prstGeom prst="rect">
            <a:avLst/>
          </a:prstGeom>
        </p:spPr>
        <p:txBody>
          <a:bodyPr wrap="square">
            <a:spAutoFit/>
          </a:bodyPr>
          <a:lstStyle/>
          <a:p>
            <a:pPr algn="just"/>
            <a:r>
              <a:rPr lang="ar-IQ" sz="4400" b="1" dirty="0" smtClean="0">
                <a:solidFill>
                  <a:srgbClr val="FF0000"/>
                </a:solidFill>
              </a:rPr>
              <a:t>4- تشجيع </a:t>
            </a:r>
            <a:r>
              <a:rPr lang="ar-IQ" sz="4400" b="1" dirty="0">
                <a:solidFill>
                  <a:srgbClr val="FF0000"/>
                </a:solidFill>
              </a:rPr>
              <a:t>التحدث الإيجابي مع النفس</a:t>
            </a:r>
            <a:r>
              <a:rPr lang="ar-IQ" sz="4400" dirty="0"/>
              <a:t>: فإن أحد المظاهر المدمرة للطفل أن يعتقد في ذاته وشخصيته الخجل، ويأكد لنفسه أنه خجول ولا يستطيع الاتصال بالآخرين، لذا يجب أن نعلم الأطفال بأن الخجل هو سلوك يقوم به الأطفال والناس وهو ليس ملازماً فيهم، وأنه يمكن مقاومته بالتدرب على سلوكيات جديدة، تؤدي إلى إمكانية زيادة الاتجاهات الإيجابية وتحسين الاتصال مع الآخرين</a:t>
            </a:r>
          </a:p>
        </p:txBody>
      </p:sp>
    </p:spTree>
    <p:extLst>
      <p:ext uri="{BB962C8B-B14F-4D97-AF65-F5344CB8AC3E}">
        <p14:creationId xmlns:p14="http://schemas.microsoft.com/office/powerpoint/2010/main" val="260273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9" y="0"/>
            <a:ext cx="9088283"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94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856984"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103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5188" cy="731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77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IQ" b="1" dirty="0">
                <a:solidFill>
                  <a:srgbClr val="FF0000"/>
                </a:solidFill>
              </a:rPr>
              <a:t>مفهوم الخجل </a:t>
            </a:r>
          </a:p>
        </p:txBody>
      </p:sp>
      <p:sp>
        <p:nvSpPr>
          <p:cNvPr id="3" name="مستطيل 2"/>
          <p:cNvSpPr/>
          <p:nvPr/>
        </p:nvSpPr>
        <p:spPr>
          <a:xfrm>
            <a:off x="179512" y="980728"/>
            <a:ext cx="8712968" cy="5632311"/>
          </a:xfrm>
          <a:prstGeom prst="rect">
            <a:avLst/>
          </a:prstGeom>
        </p:spPr>
        <p:txBody>
          <a:bodyPr wrap="square">
            <a:spAutoFit/>
          </a:bodyPr>
          <a:lstStyle/>
          <a:p>
            <a:pPr algn="just"/>
            <a:r>
              <a:rPr lang="ar-IQ" sz="3600" b="1" dirty="0">
                <a:solidFill>
                  <a:srgbClr val="FF0000"/>
                </a:solidFill>
              </a:rPr>
              <a:t>إن الأطفال الخجولين دائما يتجنبون الآخرين وهم دائماً في خوف وعدم ثقة ومهزومين، مترددين يتجنبون المواقف وينكمشون من الألفة أو الإتصال بغيرهم</a:t>
            </a:r>
            <a:r>
              <a:rPr lang="ar-IQ" sz="3600" dirty="0"/>
              <a:t>، وهم يجدون صعوبة في الإشتراك مع الآخرين، وشعورهم المسيطر عليهم عدم الراحة والقلق، وهم دائماً  يتهربون من المواقف الاجتماعية. والخوف من التقييم السالب عندهم غالباً ما يكون مصحوباً بالسلوك الاجتماعي غير المتوافق، وهم لا يشاركون في المدرسة، أو في المجتمع، ولكنهم ليسوا كذلك في البيت ، والمشكلة تكون أخطر إن كان هؤلاء الأطفال خجولين في البيت أيضاً .</a:t>
            </a:r>
          </a:p>
        </p:txBody>
      </p:sp>
    </p:spTree>
    <p:extLst>
      <p:ext uri="{BB962C8B-B14F-4D97-AF65-F5344CB8AC3E}">
        <p14:creationId xmlns:p14="http://schemas.microsoft.com/office/powerpoint/2010/main" val="179494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27" y="0"/>
            <a:ext cx="885014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83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0"/>
            <a:ext cx="7756263" cy="1052736"/>
          </a:xfrm>
        </p:spPr>
        <p:txBody>
          <a:bodyPr/>
          <a:lstStyle/>
          <a:p>
            <a:r>
              <a:rPr lang="ar-IQ" b="1" dirty="0">
                <a:solidFill>
                  <a:srgbClr val="FF0000"/>
                </a:solidFill>
              </a:rPr>
              <a:t>أسباب الخجل</a:t>
            </a:r>
          </a:p>
        </p:txBody>
      </p:sp>
      <p:sp>
        <p:nvSpPr>
          <p:cNvPr id="3" name="مستطيل 2"/>
          <p:cNvSpPr/>
          <p:nvPr/>
        </p:nvSpPr>
        <p:spPr>
          <a:xfrm>
            <a:off x="107504" y="1196752"/>
            <a:ext cx="8856984" cy="5509200"/>
          </a:xfrm>
          <a:prstGeom prst="rect">
            <a:avLst/>
          </a:prstGeom>
        </p:spPr>
        <p:txBody>
          <a:bodyPr wrap="square">
            <a:spAutoFit/>
          </a:bodyPr>
          <a:lstStyle/>
          <a:p>
            <a:pPr algn="just"/>
            <a:r>
              <a:rPr lang="ar-IQ" sz="4400" b="1" dirty="0">
                <a:solidFill>
                  <a:srgbClr val="FF0000"/>
                </a:solidFill>
              </a:rPr>
              <a:t>1</a:t>
            </a:r>
            <a:r>
              <a:rPr lang="ar-IQ" sz="4400" b="1" dirty="0" smtClean="0">
                <a:solidFill>
                  <a:srgbClr val="FF0000"/>
                </a:solidFill>
              </a:rPr>
              <a:t>- الشعور </a:t>
            </a:r>
            <a:r>
              <a:rPr lang="ar-IQ" sz="4400" b="1" dirty="0">
                <a:solidFill>
                  <a:srgbClr val="FF0000"/>
                </a:solidFill>
              </a:rPr>
              <a:t>بعدم الأمن </a:t>
            </a:r>
            <a:r>
              <a:rPr lang="ar-IQ" sz="4400" dirty="0"/>
              <a:t>: والذين يشعرون بقلة الأمن من الأطفال لا يستطيعون </a:t>
            </a:r>
            <a:r>
              <a:rPr lang="ar-IQ" sz="4400" dirty="0" smtClean="0"/>
              <a:t>المغامرة ، </a:t>
            </a:r>
            <a:r>
              <a:rPr lang="ar-IQ" sz="4400" dirty="0"/>
              <a:t>لأن الثقة تنقصهم ، وكذلك الإعتماد على </a:t>
            </a:r>
            <a:r>
              <a:rPr lang="ar-IQ" sz="4400" dirty="0" smtClean="0"/>
              <a:t>النفس ، </a:t>
            </a:r>
            <a:r>
              <a:rPr lang="ar-IQ" sz="4400" dirty="0"/>
              <a:t>وهم مغمورون مسبقاً بعد الشعور بالأمن وبالإبتعاد عن المربكات، فلا يعرفون ما يدور حولهم بسبب موقفهم </a:t>
            </a:r>
            <a:r>
              <a:rPr lang="ar-IQ" sz="4400" dirty="0" smtClean="0"/>
              <a:t>الخائف ، </a:t>
            </a:r>
            <a:r>
              <a:rPr lang="ar-IQ" sz="4400" dirty="0"/>
              <a:t>ولا يمارسون المهارات الاجتماعية ويزداد خجلهم بسبب قلة التدريب والحاجة إلى التغذية الراجعة من الآخرين.</a:t>
            </a:r>
          </a:p>
        </p:txBody>
      </p:sp>
    </p:spTree>
    <p:extLst>
      <p:ext uri="{BB962C8B-B14F-4D97-AF65-F5344CB8AC3E}">
        <p14:creationId xmlns:p14="http://schemas.microsoft.com/office/powerpoint/2010/main" val="421965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16632"/>
            <a:ext cx="9036496" cy="7079441"/>
          </a:xfrm>
          <a:prstGeom prst="rect">
            <a:avLst/>
          </a:prstGeom>
        </p:spPr>
        <p:txBody>
          <a:bodyPr wrap="square">
            <a:spAutoFit/>
          </a:bodyPr>
          <a:lstStyle/>
          <a:p>
            <a:pPr algn="just"/>
            <a:r>
              <a:rPr lang="ar-IQ" sz="4000" b="1" dirty="0" smtClean="0">
                <a:solidFill>
                  <a:srgbClr val="FF0000"/>
                </a:solidFill>
              </a:rPr>
              <a:t>2-الحماية </a:t>
            </a:r>
            <a:r>
              <a:rPr lang="ar-IQ" sz="4000" b="1" dirty="0">
                <a:solidFill>
                  <a:srgbClr val="FF0000"/>
                </a:solidFill>
              </a:rPr>
              <a:t>الزائدة: </a:t>
            </a:r>
            <a:r>
              <a:rPr lang="ar-IQ" sz="4000" dirty="0"/>
              <a:t>حيث أن الأطفال الذين تغمرهم الحماية الزائدة من الوالدين يصبحون غير نشيطين ولا يعتمدون على أنفسهم وذلك بسبب الفرص المحدودة لديهم للمغامرة كونهم قليلو الثقة بأنفسهم، لا يتعاملون مع بيئتهم أو مع الآخرين، ولذلك يتولد الشعور بالخجل والخوف من الآخرين.</a:t>
            </a:r>
          </a:p>
          <a:p>
            <a:pPr algn="just"/>
            <a:r>
              <a:rPr lang="ar-IQ" sz="4000" b="1" dirty="0" smtClean="0">
                <a:solidFill>
                  <a:srgbClr val="FF0000"/>
                </a:solidFill>
              </a:rPr>
              <a:t>3- عدم </a:t>
            </a:r>
            <a:r>
              <a:rPr lang="ar-IQ" sz="4000" b="1" dirty="0">
                <a:solidFill>
                  <a:srgbClr val="FF0000"/>
                </a:solidFill>
              </a:rPr>
              <a:t>الاهتمام والإهمال: </a:t>
            </a:r>
            <a:r>
              <a:rPr lang="ar-IQ" sz="4000" dirty="0"/>
              <a:t>يظهر بعض الآباء قلة اهتمام بأطفالهم فيشعر هذا النقص العام الأطفال بالدونية والنقص، ويشجع على وجود الإعتمادية عندهم، إن عدم الاهتمام بالأطفال يولد شخصية خائفة خجولة، ويشعرون حينئذ أنهم غير جديرين بالاهتمام.</a:t>
            </a:r>
          </a:p>
        </p:txBody>
      </p:sp>
    </p:spTree>
    <p:extLst>
      <p:ext uri="{BB962C8B-B14F-4D97-AF65-F5344CB8AC3E}">
        <p14:creationId xmlns:p14="http://schemas.microsoft.com/office/powerpoint/2010/main" val="216093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4969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468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0"/>
            <a:ext cx="8712968" cy="6863417"/>
          </a:xfrm>
          <a:prstGeom prst="rect">
            <a:avLst/>
          </a:prstGeom>
        </p:spPr>
        <p:txBody>
          <a:bodyPr wrap="square">
            <a:spAutoFit/>
          </a:bodyPr>
          <a:lstStyle/>
          <a:p>
            <a:pPr algn="just"/>
            <a:r>
              <a:rPr lang="ar-IQ" sz="4000" b="1" dirty="0" smtClean="0">
                <a:solidFill>
                  <a:srgbClr val="FF0000"/>
                </a:solidFill>
              </a:rPr>
              <a:t>4-النقد</a:t>
            </a:r>
            <a:r>
              <a:rPr lang="ar-IQ" sz="4000" b="1" dirty="0">
                <a:solidFill>
                  <a:srgbClr val="FF0000"/>
                </a:solidFill>
              </a:rPr>
              <a:t>: </a:t>
            </a:r>
            <a:r>
              <a:rPr lang="ar-IQ" sz="4000" dirty="0"/>
              <a:t>فإن انتقد الآباء علانية أطفالهم يساعد على تولد الخوف في نفوسهم، لأنهم يتلقون إشارات سالبة من الراشدين، فيصبحوا غير متأكدين وخجولين، وبعض الآباء يعتقد أن النقد هو الأسلوب الأمثل لتربية الأبناء، لكن النتيجة للنقد المتزايد هي طفل خجول.</a:t>
            </a:r>
          </a:p>
          <a:p>
            <a:pPr algn="just"/>
            <a:r>
              <a:rPr lang="ar-IQ" sz="4000" b="1" dirty="0" smtClean="0">
                <a:solidFill>
                  <a:srgbClr val="FF0000"/>
                </a:solidFill>
              </a:rPr>
              <a:t>5-المضايقة</a:t>
            </a:r>
            <a:r>
              <a:rPr lang="ar-IQ" sz="4000" b="1" dirty="0">
                <a:solidFill>
                  <a:srgbClr val="FF0000"/>
                </a:solidFill>
              </a:rPr>
              <a:t>: </a:t>
            </a:r>
            <a:r>
              <a:rPr lang="ar-IQ" sz="4000" dirty="0"/>
              <a:t>فالأطفال الذين يتعرضون للمضايقة والسخرية ينطوون على أنفسهم خجولين، وأصحاب الحساسية المفرطة تجاه النقد يرتبكون ويخجلون لو تعرضوا لسوء معاملة من إخوانهم الأكبر سناً، والشيء الأكبر خطورة هو نقد الطفل لمحاولتهم الاتصال بالعالم الخارجي.</a:t>
            </a:r>
          </a:p>
        </p:txBody>
      </p:sp>
    </p:spTree>
    <p:extLst>
      <p:ext uri="{BB962C8B-B14F-4D97-AF65-F5344CB8AC3E}">
        <p14:creationId xmlns:p14="http://schemas.microsoft.com/office/powerpoint/2010/main" val="137251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712968" cy="6740307"/>
          </a:xfrm>
          <a:prstGeom prst="rect">
            <a:avLst/>
          </a:prstGeom>
        </p:spPr>
        <p:txBody>
          <a:bodyPr wrap="square">
            <a:spAutoFit/>
          </a:bodyPr>
          <a:lstStyle/>
          <a:p>
            <a:pPr algn="just"/>
            <a:r>
              <a:rPr lang="ar-IQ" b="1" dirty="0" smtClean="0">
                <a:solidFill>
                  <a:srgbClr val="FF0000"/>
                </a:solidFill>
              </a:rPr>
              <a:t>6 </a:t>
            </a:r>
            <a:r>
              <a:rPr lang="ar-IQ" sz="3600" b="1" dirty="0" smtClean="0">
                <a:solidFill>
                  <a:srgbClr val="FF0000"/>
                </a:solidFill>
              </a:rPr>
              <a:t>عدم </a:t>
            </a:r>
            <a:r>
              <a:rPr lang="ar-IQ" sz="3600" b="1" dirty="0">
                <a:solidFill>
                  <a:srgbClr val="FF0000"/>
                </a:solidFill>
              </a:rPr>
              <a:t>الثبات: </a:t>
            </a:r>
            <a:r>
              <a:rPr lang="ar-IQ" sz="3600" dirty="0"/>
              <a:t>فأسلوب التناقض وعدم الثبات في معاملة الطفل وتربيته يساعد على الخجل، فقد يكون الوالدان حازمين جداً أحياناً، وقد يكونا متساهلين في أوقات أخرى والنتيجة يصبح الأطفال غير آمنين وفي هذه اللحظة يصيبهم الخجل في البيت والمدرسة.</a:t>
            </a:r>
          </a:p>
          <a:p>
            <a:pPr algn="just"/>
            <a:r>
              <a:rPr lang="ar-IQ" sz="3600" b="1" dirty="0" smtClean="0">
                <a:solidFill>
                  <a:srgbClr val="FF0000"/>
                </a:solidFill>
              </a:rPr>
              <a:t>7- التهديد</a:t>
            </a:r>
            <a:r>
              <a:rPr lang="ar-IQ" sz="3600" b="1" dirty="0">
                <a:solidFill>
                  <a:srgbClr val="FF0000"/>
                </a:solidFill>
              </a:rPr>
              <a:t>: </a:t>
            </a:r>
            <a:r>
              <a:rPr lang="ar-IQ" sz="3600" dirty="0"/>
              <a:t>وقت أن يهدد الآباء الأطفال، وينفذون تهديداتهم أحياناً ، ولا ينفذونها آحياناً أخرى، يصبح لدى الأطفال رد فعل على التهديدات المستمرة بالخجل كوسيلة لتجنب إمكانية حدوث هذه التهديدات.</a:t>
            </a:r>
          </a:p>
          <a:p>
            <a:pPr algn="just"/>
            <a:r>
              <a:rPr lang="ar-IQ" sz="3600" dirty="0" smtClean="0"/>
              <a:t>8</a:t>
            </a:r>
            <a:r>
              <a:rPr lang="ar-IQ" sz="3600" b="1" dirty="0" smtClean="0">
                <a:solidFill>
                  <a:srgbClr val="FF0000"/>
                </a:solidFill>
              </a:rPr>
              <a:t>- أن </a:t>
            </a:r>
            <a:r>
              <a:rPr lang="ar-IQ" sz="3600" b="1" dirty="0">
                <a:solidFill>
                  <a:srgbClr val="FF0000"/>
                </a:solidFill>
              </a:rPr>
              <a:t>يلقب بالخجل </a:t>
            </a:r>
            <a:r>
              <a:rPr lang="ar-IQ" sz="3600" dirty="0"/>
              <a:t>: حتى لا يتقبلها الطفل كصفة لازمة له ويحاول أن يبرهن أنه كذلك، بحيث يصير التحدث السلبي مع النفس شيئاً مألوفاً .</a:t>
            </a:r>
          </a:p>
        </p:txBody>
      </p:sp>
    </p:spTree>
    <p:extLst>
      <p:ext uri="{BB962C8B-B14F-4D97-AF65-F5344CB8AC3E}">
        <p14:creationId xmlns:p14="http://schemas.microsoft.com/office/powerpoint/2010/main" val="241991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965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0629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48</TotalTime>
  <Words>860</Words>
  <Application>Microsoft Office PowerPoint</Application>
  <PresentationFormat>عرض على الشاشة (3:4)‏</PresentationFormat>
  <Paragraphs>29</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غلاف فني</vt:lpstr>
      <vt:lpstr>مشكلة الخجل عند الأطفال</vt:lpstr>
      <vt:lpstr>مفهوم الخجل </vt:lpstr>
      <vt:lpstr>عرض تقديمي في PowerPoint</vt:lpstr>
      <vt:lpstr>أسباب الخجل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طرق الوقاية</vt:lpstr>
      <vt:lpstr>عرض تقديمي في PowerPoint</vt:lpstr>
      <vt:lpstr>الأرشاد والعلاج</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مشكلة الخجل عند الأطفال</dc:title>
  <dc:creator>almadar</dc:creator>
  <cp:lastModifiedBy>almadar</cp:lastModifiedBy>
  <cp:revision>7</cp:revision>
  <dcterms:created xsi:type="dcterms:W3CDTF">2020-03-07T18:28:26Z</dcterms:created>
  <dcterms:modified xsi:type="dcterms:W3CDTF">2020-03-08T14:11:06Z</dcterms:modified>
</cp:coreProperties>
</file>