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67" r:id="rId4"/>
    <p:sldId id="258" r:id="rId5"/>
    <p:sldId id="268" r:id="rId6"/>
    <p:sldId id="259" r:id="rId7"/>
    <p:sldId id="264" r:id="rId8"/>
    <p:sldId id="269" r:id="rId9"/>
    <p:sldId id="260" r:id="rId10"/>
    <p:sldId id="270" r:id="rId11"/>
    <p:sldId id="261" r:id="rId12"/>
    <p:sldId id="262" r:id="rId13"/>
    <p:sldId id="271" r:id="rId14"/>
    <p:sldId id="263" r:id="rId15"/>
    <p:sldId id="272" r:id="rId16"/>
    <p:sldId id="265" r:id="rId17"/>
    <p:sldId id="266" r:id="rId18"/>
    <p:sldId id="273" r:id="rId19"/>
    <p:sldId id="274"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13/07/1441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13/07/1441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13/07/1441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13/07/1441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B8ABB09-4A1D-463E-8065-109CC2B7EFAA}" type="datetimeFigureOut">
              <a:rPr lang="ar-SA" smtClean="0"/>
              <a:t>13/07/1441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13/07/1441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13/07/1441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8ABB09-4A1D-463E-8065-109CC2B7EFAA}" type="datetimeFigureOut">
              <a:rPr lang="ar-SA" smtClean="0"/>
              <a:t>13/07/1441</a:t>
            </a:fld>
            <a:endParaRPr lang="ar-S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S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B34F065-1154-456A-91E3-76DE8E75E17B}" type="slidenum">
              <a:rPr lang="ar-SA" smtClean="0"/>
              <a:t>‹#›</a:t>
            </a:fld>
            <a:endParaRPr lang="ar-S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332656"/>
            <a:ext cx="7772400" cy="2880320"/>
          </a:xfrm>
        </p:spPr>
        <p:txBody>
          <a:bodyPr>
            <a:normAutofit/>
          </a:bodyPr>
          <a:lstStyle/>
          <a:p>
            <a:r>
              <a:rPr lang="ar-IQ" sz="7200" b="1" dirty="0" smtClean="0"/>
              <a:t>مشكلة الأنانية عند الأطفال</a:t>
            </a:r>
            <a:endParaRPr lang="ar-IQ" sz="7200" b="1" dirty="0"/>
          </a:p>
        </p:txBody>
      </p:sp>
      <p:sp>
        <p:nvSpPr>
          <p:cNvPr id="3" name="عنوان فرعي 2"/>
          <p:cNvSpPr>
            <a:spLocks noGrp="1"/>
          </p:cNvSpPr>
          <p:nvPr>
            <p:ph type="subTitle" idx="1"/>
          </p:nvPr>
        </p:nvSpPr>
        <p:spPr>
          <a:xfrm>
            <a:off x="683568" y="3356992"/>
            <a:ext cx="7848872" cy="2736304"/>
          </a:xfrm>
        </p:spPr>
        <p:txBody>
          <a:bodyPr>
            <a:normAutofit fontScale="92500" lnSpcReduction="10000"/>
          </a:bodyPr>
          <a:lstStyle/>
          <a:p>
            <a:r>
              <a:rPr lang="ar-IQ" sz="4400" b="1" dirty="0" smtClean="0">
                <a:solidFill>
                  <a:srgbClr val="FF0000"/>
                </a:solidFill>
              </a:rPr>
              <a:t>أعداد</a:t>
            </a:r>
          </a:p>
          <a:p>
            <a:r>
              <a:rPr lang="ar-IQ" sz="4400" b="1" dirty="0" smtClean="0">
                <a:solidFill>
                  <a:srgbClr val="FF0000"/>
                </a:solidFill>
              </a:rPr>
              <a:t>الأستاذ المساعد الدكتور</a:t>
            </a:r>
          </a:p>
          <a:p>
            <a:r>
              <a:rPr lang="ar-IQ" sz="4400" b="1" dirty="0" smtClean="0">
                <a:solidFill>
                  <a:srgbClr val="FF0000"/>
                </a:solidFill>
              </a:rPr>
              <a:t>علي محسن ياس العامري</a:t>
            </a:r>
          </a:p>
          <a:p>
            <a:r>
              <a:rPr lang="ar-IQ" sz="4400" b="1" dirty="0" smtClean="0">
                <a:solidFill>
                  <a:srgbClr val="FF0000"/>
                </a:solidFill>
              </a:rPr>
              <a:t>الجامعة المستنصرية/ كلية التربية الأساسية</a:t>
            </a:r>
          </a:p>
          <a:p>
            <a:endParaRPr lang="ar-IQ" dirty="0"/>
          </a:p>
        </p:txBody>
      </p:sp>
    </p:spTree>
    <p:extLst>
      <p:ext uri="{BB962C8B-B14F-4D97-AF65-F5344CB8AC3E}">
        <p14:creationId xmlns:p14="http://schemas.microsoft.com/office/powerpoint/2010/main" val="428054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2646"/>
            <a:ext cx="8568952" cy="642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21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12968" cy="6186309"/>
          </a:xfrm>
          <a:prstGeom prst="rect">
            <a:avLst/>
          </a:prstGeom>
        </p:spPr>
        <p:txBody>
          <a:bodyPr wrap="square">
            <a:spAutoFit/>
          </a:bodyPr>
          <a:lstStyle/>
          <a:p>
            <a:pPr algn="just"/>
            <a:r>
              <a:rPr lang="ar-IQ" sz="4400" b="1" dirty="0" smtClean="0">
                <a:solidFill>
                  <a:srgbClr val="FF0000"/>
                </a:solidFill>
              </a:rPr>
              <a:t>3- تربيتهم </a:t>
            </a:r>
            <a:r>
              <a:rPr lang="ar-IQ" sz="4400" b="1" dirty="0">
                <a:solidFill>
                  <a:srgbClr val="FF0000"/>
                </a:solidFill>
              </a:rPr>
              <a:t>على بغض التسلط: </a:t>
            </a:r>
            <a:r>
              <a:rPr lang="ar-IQ" sz="4400" dirty="0"/>
              <a:t>فتسلط الأطفال على الأطفال الضعفاء يشعر الآخرين بالأسى والفشل والحزن، لذا على الوالدين تربية الأطفال على عدم التسلط وحثهم على احترام الجميع.</a:t>
            </a:r>
          </a:p>
          <a:p>
            <a:pPr algn="just"/>
            <a:r>
              <a:rPr lang="ar-IQ" sz="4400" b="1" dirty="0" smtClean="0">
                <a:solidFill>
                  <a:srgbClr val="FF0000"/>
                </a:solidFill>
              </a:rPr>
              <a:t>4- تعويد </a:t>
            </a:r>
            <a:r>
              <a:rPr lang="ar-IQ" sz="4400" b="1" dirty="0">
                <a:solidFill>
                  <a:srgbClr val="FF0000"/>
                </a:solidFill>
              </a:rPr>
              <a:t>الطفل على تحمل </a:t>
            </a:r>
            <a:r>
              <a:rPr lang="ar-IQ" sz="4400" b="1" dirty="0" smtClean="0">
                <a:solidFill>
                  <a:srgbClr val="FF0000"/>
                </a:solidFill>
              </a:rPr>
              <a:t>المسؤولية</a:t>
            </a:r>
            <a:r>
              <a:rPr lang="ar-IQ" sz="4400" dirty="0"/>
              <a:t>: وهي طريقة طبيعية لتعليم الأطفال الاهتمام بالآخرين مثال تعليمهم الاهتمام وعناية بعض الحيوانات الأليفة، فإن قيام الأطفال بالأعمال الخفيفة هي دلالة على تحملهم المسئولية.</a:t>
            </a:r>
          </a:p>
        </p:txBody>
      </p:sp>
    </p:spTree>
    <p:extLst>
      <p:ext uri="{BB962C8B-B14F-4D97-AF65-F5344CB8AC3E}">
        <p14:creationId xmlns:p14="http://schemas.microsoft.com/office/powerpoint/2010/main" val="112469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IQ" b="1" dirty="0">
                <a:solidFill>
                  <a:srgbClr val="FF0000"/>
                </a:solidFill>
              </a:rPr>
              <a:t>الأرشاد </a:t>
            </a:r>
            <a:r>
              <a:rPr lang="ar-IQ" b="1" dirty="0" smtClean="0">
                <a:solidFill>
                  <a:srgbClr val="FF0000"/>
                </a:solidFill>
              </a:rPr>
              <a:t>والعلاج  </a:t>
            </a:r>
            <a:endParaRPr lang="ar-IQ" b="1" dirty="0">
              <a:solidFill>
                <a:srgbClr val="FF0000"/>
              </a:solidFill>
            </a:endParaRPr>
          </a:p>
        </p:txBody>
      </p:sp>
      <p:sp>
        <p:nvSpPr>
          <p:cNvPr id="3" name="مستطيل 2"/>
          <p:cNvSpPr/>
          <p:nvPr/>
        </p:nvSpPr>
        <p:spPr>
          <a:xfrm>
            <a:off x="0" y="1196752"/>
            <a:ext cx="8964488" cy="5509200"/>
          </a:xfrm>
          <a:prstGeom prst="rect">
            <a:avLst/>
          </a:prstGeom>
        </p:spPr>
        <p:txBody>
          <a:bodyPr wrap="square">
            <a:spAutoFit/>
          </a:bodyPr>
          <a:lstStyle/>
          <a:p>
            <a:pPr algn="just"/>
            <a:r>
              <a:rPr lang="ar-IQ" sz="4400" b="1" dirty="0" smtClean="0">
                <a:solidFill>
                  <a:srgbClr val="FF0000"/>
                </a:solidFill>
              </a:rPr>
              <a:t>1- تعليم </a:t>
            </a:r>
            <a:r>
              <a:rPr lang="ar-IQ" sz="4400" b="1" dirty="0">
                <a:solidFill>
                  <a:srgbClr val="FF0000"/>
                </a:solidFill>
              </a:rPr>
              <a:t>الاحترام بواسطة لعب الدور </a:t>
            </a:r>
            <a:r>
              <a:rPr lang="ar-IQ" sz="4400" dirty="0"/>
              <a:t>: حيث أن للأباء دور كبير في ذلك، بسردهم قصص فيها قيم واضحة تحث على عدم الأنانية، وتظهر سلوك الاهتمام بالآخرين على أنه السلوك الصحيح.</a:t>
            </a:r>
          </a:p>
          <a:p>
            <a:pPr algn="just"/>
            <a:r>
              <a:rPr lang="ar-IQ" sz="4400" b="1" dirty="0" smtClean="0">
                <a:solidFill>
                  <a:srgbClr val="FF0000"/>
                </a:solidFill>
              </a:rPr>
              <a:t>2-شرح </a:t>
            </a:r>
            <a:r>
              <a:rPr lang="ar-IQ" sz="4400" b="1" dirty="0">
                <a:solidFill>
                  <a:srgbClr val="FF0000"/>
                </a:solidFill>
              </a:rPr>
              <a:t>ومناقشة وتعزيز النتائج الإيجابية للاهتمام </a:t>
            </a:r>
            <a:r>
              <a:rPr lang="ar-IQ" sz="4400" b="1" dirty="0" smtClean="0">
                <a:solidFill>
                  <a:srgbClr val="FF0000"/>
                </a:solidFill>
              </a:rPr>
              <a:t>بالآخرين :</a:t>
            </a:r>
            <a:r>
              <a:rPr lang="ar-IQ" sz="4400" dirty="0" smtClean="0"/>
              <a:t> </a:t>
            </a:r>
            <a:r>
              <a:rPr lang="ar-IQ" sz="4400" dirty="0"/>
              <a:t>وذلك بشكر الأطفال على أي سلوك يظهر فيه احتراماً نحو الآخرين، وشرح نتائج هذا الفعل في النفوس.</a:t>
            </a:r>
          </a:p>
        </p:txBody>
      </p:sp>
    </p:spTree>
    <p:extLst>
      <p:ext uri="{BB962C8B-B14F-4D97-AF65-F5344CB8AC3E}">
        <p14:creationId xmlns:p14="http://schemas.microsoft.com/office/powerpoint/2010/main" val="21480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38188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06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84976" cy="6863417"/>
          </a:xfrm>
          <a:prstGeom prst="rect">
            <a:avLst/>
          </a:prstGeom>
        </p:spPr>
        <p:txBody>
          <a:bodyPr wrap="square">
            <a:spAutoFit/>
          </a:bodyPr>
          <a:lstStyle/>
          <a:p>
            <a:pPr algn="just"/>
            <a:r>
              <a:rPr lang="ar-IQ" sz="4400" b="1" dirty="0" smtClean="0">
                <a:solidFill>
                  <a:srgbClr val="FF0000"/>
                </a:solidFill>
              </a:rPr>
              <a:t>3- شرح </a:t>
            </a:r>
            <a:r>
              <a:rPr lang="ar-IQ" sz="4400" b="1" dirty="0">
                <a:solidFill>
                  <a:srgbClr val="FF0000"/>
                </a:solidFill>
              </a:rPr>
              <a:t>ومناقشة التأثيرات السلبية للأنانية </a:t>
            </a:r>
            <a:r>
              <a:rPr lang="ar-IQ" sz="4400" dirty="0"/>
              <a:t>: فلو كان الطفل أنانياً ، يجب على الأب أن يناقشه بطريقة لطيفة، ومناقشة المواقف الأنانية وسلبيتها، مما يحفز الطفل أن يبتعد عن سلوك الأنانية.</a:t>
            </a:r>
          </a:p>
          <a:p>
            <a:pPr algn="just"/>
            <a:r>
              <a:rPr lang="ar-IQ" sz="4400" b="1" dirty="0" smtClean="0">
                <a:solidFill>
                  <a:srgbClr val="FF0000"/>
                </a:solidFill>
              </a:rPr>
              <a:t>4- مناقشة </a:t>
            </a:r>
            <a:r>
              <a:rPr lang="ar-IQ" sz="4400" b="1" dirty="0">
                <a:solidFill>
                  <a:srgbClr val="FF0000"/>
                </a:solidFill>
              </a:rPr>
              <a:t>وعي الأطفال وخبراتهم السابقة </a:t>
            </a:r>
            <a:r>
              <a:rPr lang="ar-IQ" sz="4400" dirty="0"/>
              <a:t>: فيجب تعليم الأطفال أن يكون متفتحي العقول وقابلين للنقاش، وأن يكونوا أقل خشونة في التعامل مع القضايا والمشاكل، واظهار الاهتمام  بهم وبغيرهم.</a:t>
            </a:r>
          </a:p>
        </p:txBody>
      </p:sp>
    </p:spTree>
    <p:extLst>
      <p:ext uri="{BB962C8B-B14F-4D97-AF65-F5344CB8AC3E}">
        <p14:creationId xmlns:p14="http://schemas.microsoft.com/office/powerpoint/2010/main" val="428128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41" y="188640"/>
            <a:ext cx="8448939"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84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7"/>
            <a:ext cx="8856984" cy="6247864"/>
          </a:xfrm>
          <a:prstGeom prst="rect">
            <a:avLst/>
          </a:prstGeom>
        </p:spPr>
        <p:txBody>
          <a:bodyPr wrap="square">
            <a:spAutoFit/>
          </a:bodyPr>
          <a:lstStyle/>
          <a:p>
            <a:pPr algn="just"/>
            <a:r>
              <a:rPr lang="ar-IQ" sz="4000" dirty="0" smtClean="0"/>
              <a:t>5- </a:t>
            </a:r>
            <a:r>
              <a:rPr lang="ar-IQ" sz="4000" b="1" dirty="0" smtClean="0">
                <a:solidFill>
                  <a:srgbClr val="FF0000"/>
                </a:solidFill>
              </a:rPr>
              <a:t>علينا </a:t>
            </a:r>
            <a:r>
              <a:rPr lang="ar-IQ" sz="4000" b="1" dirty="0">
                <a:solidFill>
                  <a:srgbClr val="FF0000"/>
                </a:solidFill>
              </a:rPr>
              <a:t>تعليم الطفل الأناني مبدأ الاحترام </a:t>
            </a:r>
            <a:r>
              <a:rPr lang="ar-IQ" sz="4000" dirty="0"/>
              <a:t>من خلال تحديد دوره في اللعب، فلا يلعب إلا عندما يأتي دوره بين الأطفال.</a:t>
            </a:r>
          </a:p>
          <a:p>
            <a:pPr algn="just"/>
            <a:r>
              <a:rPr lang="ar-IQ" sz="4000" b="1" dirty="0" smtClean="0">
                <a:solidFill>
                  <a:srgbClr val="FF0000"/>
                </a:solidFill>
              </a:rPr>
              <a:t>6- زرع </a:t>
            </a:r>
            <a:r>
              <a:rPr lang="ar-IQ" sz="4000" b="1" dirty="0">
                <a:solidFill>
                  <a:srgbClr val="FF0000"/>
                </a:solidFill>
              </a:rPr>
              <a:t>مبدأ التعاون والاهتمام بالآخرين </a:t>
            </a:r>
            <a:r>
              <a:rPr lang="ar-IQ" sz="4000" dirty="0"/>
              <a:t>والإشادة بأهمية التفاعل مع الآخرين والاهتمام برغباتهم. </a:t>
            </a:r>
            <a:endParaRPr lang="ar-IQ" sz="4000" dirty="0" smtClean="0"/>
          </a:p>
          <a:p>
            <a:pPr algn="just"/>
            <a:r>
              <a:rPr lang="ar-IQ" sz="4000" b="1" dirty="0" smtClean="0">
                <a:solidFill>
                  <a:srgbClr val="FF0000"/>
                </a:solidFill>
              </a:rPr>
              <a:t>7- كما </a:t>
            </a:r>
            <a:r>
              <a:rPr lang="ar-IQ" sz="4000" b="1" dirty="0">
                <a:solidFill>
                  <a:srgbClr val="FF0000"/>
                </a:solidFill>
              </a:rPr>
              <a:t>يتوجب على الأهل تقديم الشكر </a:t>
            </a:r>
            <a:r>
              <a:rPr lang="ar-IQ" sz="4000" dirty="0"/>
              <a:t>للطفل على أي عمل إيجابي يقوم به تجاه الآخرين.</a:t>
            </a:r>
          </a:p>
          <a:p>
            <a:pPr algn="just"/>
            <a:r>
              <a:rPr lang="ar-IQ" sz="4000" dirty="0" smtClean="0"/>
              <a:t>8- يقع </a:t>
            </a:r>
            <a:r>
              <a:rPr lang="ar-IQ" sz="4000" dirty="0"/>
              <a:t>على الأهل الدور الأكبر في بيان التصرف الأناني الذي قام به الطفل </a:t>
            </a:r>
            <a:r>
              <a:rPr lang="ar-IQ" sz="4000" b="1" dirty="0">
                <a:solidFill>
                  <a:srgbClr val="FF0000"/>
                </a:solidFill>
              </a:rPr>
              <a:t>وتوضيح سلبياته </a:t>
            </a:r>
            <a:r>
              <a:rPr lang="ar-IQ" sz="4000" dirty="0"/>
              <a:t>مما يدفع الطفل للابتعاد عن هذا التصرف في المرات القادمة.</a:t>
            </a:r>
          </a:p>
        </p:txBody>
      </p:sp>
    </p:spTree>
    <p:extLst>
      <p:ext uri="{BB962C8B-B14F-4D97-AF65-F5344CB8AC3E}">
        <p14:creationId xmlns:p14="http://schemas.microsoft.com/office/powerpoint/2010/main" val="3055350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7"/>
            <a:ext cx="8712968" cy="6863417"/>
          </a:xfrm>
          <a:prstGeom prst="rect">
            <a:avLst/>
          </a:prstGeom>
        </p:spPr>
        <p:txBody>
          <a:bodyPr wrap="square">
            <a:spAutoFit/>
          </a:bodyPr>
          <a:lstStyle/>
          <a:p>
            <a:pPr algn="just"/>
            <a:r>
              <a:rPr lang="ar-IQ" sz="4400" b="1" dirty="0" smtClean="0">
                <a:solidFill>
                  <a:srgbClr val="FF0000"/>
                </a:solidFill>
              </a:rPr>
              <a:t>9- على </a:t>
            </a:r>
            <a:r>
              <a:rPr lang="ar-IQ" sz="4400" b="1" dirty="0">
                <a:solidFill>
                  <a:srgbClr val="FF0000"/>
                </a:solidFill>
              </a:rPr>
              <a:t>الأم خاصة قراءة القصص المفيدة </a:t>
            </a:r>
            <a:r>
              <a:rPr lang="ar-IQ" sz="4400" dirty="0"/>
              <a:t>للأطفال كي تبين من خلالها السلوك الأناني وآثاره السلبية.</a:t>
            </a:r>
          </a:p>
          <a:p>
            <a:pPr algn="just"/>
            <a:r>
              <a:rPr lang="ar-IQ" sz="4400" b="1" dirty="0" smtClean="0">
                <a:solidFill>
                  <a:srgbClr val="FF0000"/>
                </a:solidFill>
              </a:rPr>
              <a:t>10-تنمية </a:t>
            </a:r>
            <a:r>
              <a:rPr lang="ar-IQ" sz="4400" b="1" dirty="0">
                <a:solidFill>
                  <a:srgbClr val="FF0000"/>
                </a:solidFill>
              </a:rPr>
              <a:t>الثقة في نفس الطفل </a:t>
            </a:r>
            <a:r>
              <a:rPr lang="ar-IQ" sz="4400" dirty="0"/>
              <a:t>وتقبل الطفل لذاته والثناء على السلوك الجيد لديه.</a:t>
            </a:r>
          </a:p>
          <a:p>
            <a:pPr algn="just"/>
            <a:r>
              <a:rPr lang="ar-IQ" sz="4400" b="1" dirty="0" smtClean="0">
                <a:solidFill>
                  <a:srgbClr val="FF0000"/>
                </a:solidFill>
              </a:rPr>
              <a:t>11-تجنب </a:t>
            </a:r>
            <a:r>
              <a:rPr lang="ar-IQ" sz="4400" b="1" dirty="0">
                <a:solidFill>
                  <a:srgbClr val="FF0000"/>
                </a:solidFill>
              </a:rPr>
              <a:t>الإهمال وكذلك التدليل الزائد للأطفال</a:t>
            </a:r>
            <a:r>
              <a:rPr lang="ar-IQ" sz="4400" dirty="0"/>
              <a:t>.</a:t>
            </a:r>
          </a:p>
          <a:p>
            <a:pPr algn="just"/>
            <a:r>
              <a:rPr lang="ar-IQ" sz="4400" dirty="0"/>
              <a:t>نحن قدوة أطفالنا، لذا من المهم أن نراقب تصرفاتنا أمام أطفالنا، فنتجنب احتكار الأشياء أمامهم، ونتجنب العنف والعدوانية، ونعلمهم العطاء والمشاركة من خلال ما نفعله </a:t>
            </a:r>
            <a:r>
              <a:rPr lang="ar-IQ" sz="4400" dirty="0" smtClean="0"/>
              <a:t>أمامهم </a:t>
            </a:r>
            <a:endParaRPr lang="ar-IQ" sz="4400" dirty="0"/>
          </a:p>
        </p:txBody>
      </p:sp>
    </p:spTree>
    <p:extLst>
      <p:ext uri="{BB962C8B-B14F-4D97-AF65-F5344CB8AC3E}">
        <p14:creationId xmlns:p14="http://schemas.microsoft.com/office/powerpoint/2010/main" val="660952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43" y="332656"/>
            <a:ext cx="853571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761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19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IQ" b="1" dirty="0" smtClean="0">
                <a:solidFill>
                  <a:srgbClr val="FF0000"/>
                </a:solidFill>
              </a:rPr>
              <a:t>تعريف الأنانية</a:t>
            </a:r>
            <a:endParaRPr lang="ar-IQ" b="1" dirty="0">
              <a:solidFill>
                <a:srgbClr val="FF0000"/>
              </a:solidFill>
            </a:endParaRPr>
          </a:p>
        </p:txBody>
      </p:sp>
      <p:sp>
        <p:nvSpPr>
          <p:cNvPr id="3" name="مستطيل 2"/>
          <p:cNvSpPr/>
          <p:nvPr/>
        </p:nvSpPr>
        <p:spPr>
          <a:xfrm>
            <a:off x="323528" y="908720"/>
            <a:ext cx="8640960" cy="6186309"/>
          </a:xfrm>
          <a:prstGeom prst="rect">
            <a:avLst/>
          </a:prstGeom>
        </p:spPr>
        <p:txBody>
          <a:bodyPr wrap="square">
            <a:spAutoFit/>
          </a:bodyPr>
          <a:lstStyle/>
          <a:p>
            <a:pPr algn="just"/>
            <a:r>
              <a:rPr lang="ar-IQ" sz="4400" dirty="0"/>
              <a:t>الأطفال الأنانيون </a:t>
            </a:r>
            <a:r>
              <a:rPr lang="ar-IQ" sz="4400" b="1" dirty="0">
                <a:solidFill>
                  <a:srgbClr val="FF0000"/>
                </a:solidFill>
              </a:rPr>
              <a:t>هم من يهتمون بأنفسهم أو بمصالحهم دون الاهتمام بمصالح الآخرين</a:t>
            </a:r>
            <a:r>
              <a:rPr lang="ar-IQ" sz="4400" dirty="0"/>
              <a:t>، حيث أن نظرة الأنانيين تقتصر على حاجاتهم الخاصة </a:t>
            </a:r>
            <a:r>
              <a:rPr lang="ar-IQ" sz="4400" b="1" dirty="0">
                <a:solidFill>
                  <a:srgbClr val="FF0000"/>
                </a:solidFill>
              </a:rPr>
              <a:t>واهتمام الطفل الأناني مركز على نفسه فقط </a:t>
            </a:r>
            <a:r>
              <a:rPr lang="ar-IQ" sz="4400" dirty="0"/>
              <a:t>وهذا ما يميزه عن بقية الأطفال العاديين.</a:t>
            </a:r>
          </a:p>
          <a:p>
            <a:pPr algn="just"/>
            <a:r>
              <a:rPr lang="ar-IQ" sz="4400" dirty="0"/>
              <a:t>إن مفهوم الأطفال الأنانيون عن أنفسهم مفهوم غير وضح، ونظراتهم للآخرين هي نظرة سالبة، حيث ينقصهم الانتماء للجماعة ويجدون صعوبة في علاقاتهم مع الأطفال الآخرين ومع الأقران.</a:t>
            </a:r>
          </a:p>
        </p:txBody>
      </p:sp>
    </p:spTree>
    <p:extLst>
      <p:ext uri="{BB962C8B-B14F-4D97-AF65-F5344CB8AC3E}">
        <p14:creationId xmlns:p14="http://schemas.microsoft.com/office/powerpoint/2010/main" val="3334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42913"/>
            <a:ext cx="8712968"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98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أسباب الأنانية</a:t>
            </a:r>
          </a:p>
        </p:txBody>
      </p:sp>
      <p:sp>
        <p:nvSpPr>
          <p:cNvPr id="3" name="مستطيل 2"/>
          <p:cNvSpPr/>
          <p:nvPr/>
        </p:nvSpPr>
        <p:spPr>
          <a:xfrm>
            <a:off x="179512" y="1052736"/>
            <a:ext cx="8712968" cy="5632311"/>
          </a:xfrm>
          <a:prstGeom prst="rect">
            <a:avLst/>
          </a:prstGeom>
        </p:spPr>
        <p:txBody>
          <a:bodyPr wrap="square">
            <a:spAutoFit/>
          </a:bodyPr>
          <a:lstStyle/>
          <a:p>
            <a:pPr algn="just"/>
            <a:r>
              <a:rPr lang="ar-IQ" b="1" dirty="0" smtClean="0">
                <a:solidFill>
                  <a:srgbClr val="FF0000"/>
                </a:solidFill>
              </a:rPr>
              <a:t> </a:t>
            </a:r>
            <a:r>
              <a:rPr lang="ar-IQ" sz="3600" b="1" dirty="0" smtClean="0">
                <a:solidFill>
                  <a:srgbClr val="FF0000"/>
                </a:solidFill>
              </a:rPr>
              <a:t>1- الخوف: </a:t>
            </a:r>
            <a:r>
              <a:rPr lang="ar-IQ" sz="3600" dirty="0"/>
              <a:t>المخاوف العديدة عند الأطفال تسبب الأنانية عندهم مثل مخاوف البخل، الرفض، الابتذال، وهم عادة يجدون يشعرون بالغضب والفزع، وبالتالي يميلون إلى الأنانية،ويصبحون مهتمين فقط بسعادتهم وسلامتهم الشخصية، ولذلك يحاولون دائماً تجنب الأذى من الآخرين، ولذلك لا يعرضون أنفسهم ولو نسبياً إلى الاهتمام بالآخرين، ولا يظهرون أي نوع من أنواع التغيير في حياتهم ، ودائماَ يسودهم شعور بالقلق والتهيج وهم يرون الأشياء من خلال أعينهم فقط ويفسرون وجهات نظر الآخرين بأنها مخجلة، هم متمركزين حول النفس ونكدين ومتقلبي الأطوار.</a:t>
            </a:r>
          </a:p>
        </p:txBody>
      </p:sp>
    </p:spTree>
    <p:extLst>
      <p:ext uri="{BB962C8B-B14F-4D97-AF65-F5344CB8AC3E}">
        <p14:creationId xmlns:p14="http://schemas.microsoft.com/office/powerpoint/2010/main" val="8826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7129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32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964488" cy="6801862"/>
          </a:xfrm>
          <a:prstGeom prst="rect">
            <a:avLst/>
          </a:prstGeom>
        </p:spPr>
        <p:txBody>
          <a:bodyPr wrap="square">
            <a:spAutoFit/>
          </a:bodyPr>
          <a:lstStyle/>
          <a:p>
            <a:pPr algn="just"/>
            <a:r>
              <a:rPr lang="ar-IQ" sz="4000" b="1" dirty="0" smtClean="0">
                <a:solidFill>
                  <a:srgbClr val="FF0000"/>
                </a:solidFill>
              </a:rPr>
              <a:t>2- </a:t>
            </a:r>
            <a:r>
              <a:rPr lang="ar-IQ" sz="3600" b="1" dirty="0" smtClean="0">
                <a:solidFill>
                  <a:srgbClr val="FF0000"/>
                </a:solidFill>
              </a:rPr>
              <a:t>الدلال </a:t>
            </a:r>
            <a:r>
              <a:rPr lang="ar-IQ" sz="3600" dirty="0"/>
              <a:t>: بعض الأطفال يحاولون إبعاد أطفالهم عن أية مواقف مزعجة، ويقدمون لأطفالهم الحماية الزائدة، ويحرصون على على إشباع كل ما يحتاجه أطفالهم، لذا ينشأ أطفالهم وهن غير قادرين على تنمية قوة الاحتمال أو تطوير ذواتهم وهذا يقودهم إلى الأنانية.</a:t>
            </a:r>
          </a:p>
          <a:p>
            <a:pPr algn="just"/>
            <a:r>
              <a:rPr lang="ar-IQ" sz="3600" b="1" dirty="0" smtClean="0">
                <a:solidFill>
                  <a:srgbClr val="FF0000"/>
                </a:solidFill>
              </a:rPr>
              <a:t>3- عدم </a:t>
            </a:r>
            <a:r>
              <a:rPr lang="ar-IQ" sz="3600" b="1" dirty="0">
                <a:solidFill>
                  <a:srgbClr val="FF0000"/>
                </a:solidFill>
              </a:rPr>
              <a:t>النضج: </a:t>
            </a:r>
            <a:r>
              <a:rPr lang="ar-IQ" sz="3600" dirty="0"/>
              <a:t>عدم الوعي الاجتماعي المناسب، ( عدم التقيد بالاتفاقات وعدم تحمل المسئولية ) إن الأطفال الذين لا يستطيعون تحمل الإحباط ويريدون الشيء الذي يريدونه عندما يريدونه، هؤلاء الأطفال لا يستطيعون المحافظة على كلمتهم وهم غير قادرين على تحمل المسئولية وهناك أسباب تمنع الأطفال من الوصول إلى النضج منها: الإعاقة، صعوبات اللغة، اضطرابات في النمو.</a:t>
            </a:r>
          </a:p>
        </p:txBody>
      </p:sp>
    </p:spTree>
    <p:extLst>
      <p:ext uri="{BB962C8B-B14F-4D97-AF65-F5344CB8AC3E}">
        <p14:creationId xmlns:p14="http://schemas.microsoft.com/office/powerpoint/2010/main" val="69972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9"/>
          </a:xfrm>
        </p:spPr>
        <p:txBody>
          <a:bodyPr>
            <a:normAutofit/>
          </a:bodyPr>
          <a:lstStyle/>
          <a:p>
            <a:r>
              <a:rPr lang="ar-IQ" b="1" dirty="0">
                <a:solidFill>
                  <a:srgbClr val="FF0000"/>
                </a:solidFill>
              </a:rPr>
              <a:t>علامات الأنانية عند الأطفال</a:t>
            </a:r>
          </a:p>
        </p:txBody>
      </p:sp>
      <p:sp>
        <p:nvSpPr>
          <p:cNvPr id="3" name="مستطيل 2"/>
          <p:cNvSpPr/>
          <p:nvPr/>
        </p:nvSpPr>
        <p:spPr>
          <a:xfrm>
            <a:off x="0" y="1052737"/>
            <a:ext cx="9144000" cy="5693866"/>
          </a:xfrm>
          <a:prstGeom prst="rect">
            <a:avLst/>
          </a:prstGeom>
        </p:spPr>
        <p:txBody>
          <a:bodyPr wrap="square">
            <a:spAutoFit/>
          </a:bodyPr>
          <a:lstStyle/>
          <a:p>
            <a:pPr algn="just"/>
            <a:r>
              <a:rPr lang="ar-IQ" dirty="0"/>
              <a:t> </a:t>
            </a:r>
            <a:r>
              <a:rPr lang="ar-IQ" sz="4000" dirty="0" smtClean="0"/>
              <a:t>1- </a:t>
            </a:r>
            <a:r>
              <a:rPr lang="ar-IQ" sz="3600" dirty="0" smtClean="0"/>
              <a:t>يسعى </a:t>
            </a:r>
            <a:r>
              <a:rPr lang="ar-IQ" sz="3600" dirty="0"/>
              <a:t>الطفل الأناني للاحتفاظ بالحلويات والألعاب وكافة الأغراض التي تخصه ويرفض مشاركتها مع الأطفال الآخرين.</a:t>
            </a:r>
          </a:p>
          <a:p>
            <a:pPr algn="just"/>
            <a:r>
              <a:rPr lang="ar-IQ" sz="3600" dirty="0" smtClean="0"/>
              <a:t>2- عند </a:t>
            </a:r>
            <a:r>
              <a:rPr lang="ar-IQ" sz="3600" dirty="0"/>
              <a:t>رفض طلبات الطفل الأناني، كرفض شراء لعبة معينة أثناء التسوق مع والديه فإنه يدخل في حالة من الغضب والصراخ والبكاء الشديد.</a:t>
            </a:r>
          </a:p>
          <a:p>
            <a:pPr algn="just"/>
            <a:r>
              <a:rPr lang="ar-IQ" sz="3600" dirty="0" smtClean="0"/>
              <a:t>3- قد </a:t>
            </a:r>
            <a:r>
              <a:rPr lang="ar-IQ" sz="3600" dirty="0"/>
              <a:t>يقوم الطفل الأناني بضرب أقرانه أو الأطفال الآخرين في حالة طلبهم مشاركته شيئاً ما.</a:t>
            </a:r>
          </a:p>
          <a:p>
            <a:pPr algn="just"/>
            <a:r>
              <a:rPr lang="ar-IQ" sz="3600" dirty="0" smtClean="0"/>
              <a:t>4- يسعى </a:t>
            </a:r>
            <a:r>
              <a:rPr lang="ar-IQ" sz="3600" dirty="0"/>
              <a:t>الطفل الأناني لأن يكون دوماً محور اهتمام من حوله فيحاول لفت الانتباه بأي شكل.</a:t>
            </a:r>
          </a:p>
        </p:txBody>
      </p:sp>
    </p:spTree>
    <p:extLst>
      <p:ext uri="{BB962C8B-B14F-4D97-AF65-F5344CB8AC3E}">
        <p14:creationId xmlns:p14="http://schemas.microsoft.com/office/powerpoint/2010/main" val="229826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642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47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IQ" b="1" dirty="0">
                <a:solidFill>
                  <a:srgbClr val="FF0000"/>
                </a:solidFill>
              </a:rPr>
              <a:t>طرق الوقاية</a:t>
            </a:r>
          </a:p>
        </p:txBody>
      </p:sp>
      <p:sp>
        <p:nvSpPr>
          <p:cNvPr id="3" name="مستطيل 2"/>
          <p:cNvSpPr/>
          <p:nvPr/>
        </p:nvSpPr>
        <p:spPr>
          <a:xfrm>
            <a:off x="179512" y="980728"/>
            <a:ext cx="8784976" cy="6186309"/>
          </a:xfrm>
          <a:prstGeom prst="rect">
            <a:avLst/>
          </a:prstGeom>
        </p:spPr>
        <p:txBody>
          <a:bodyPr wrap="square">
            <a:spAutoFit/>
          </a:bodyPr>
          <a:lstStyle/>
          <a:p>
            <a:pPr algn="just"/>
            <a:r>
              <a:rPr lang="ar-IQ" sz="4400" b="1" dirty="0" smtClean="0">
                <a:solidFill>
                  <a:srgbClr val="FF0000"/>
                </a:solidFill>
              </a:rPr>
              <a:t>1- تشجيع </a:t>
            </a:r>
            <a:r>
              <a:rPr lang="ar-IQ" sz="4400" b="1" dirty="0">
                <a:solidFill>
                  <a:srgbClr val="FF0000"/>
                </a:solidFill>
              </a:rPr>
              <a:t>تقبل النفس: </a:t>
            </a:r>
            <a:r>
              <a:rPr lang="ar-IQ" sz="4400" dirty="0"/>
              <a:t>وهو أن تجعل للطفل قيمة وأن يشعر بأنه محبوب و توفير الأمان لهم، فإن توافرت للطفل القيمة والمحبة والأمان يصبح عنده استعداد للإهتمام بمصالح الآخرين.</a:t>
            </a:r>
          </a:p>
          <a:p>
            <a:pPr algn="just"/>
            <a:r>
              <a:rPr lang="ar-IQ" sz="4400" dirty="0" smtClean="0"/>
              <a:t>2- </a:t>
            </a:r>
            <a:r>
              <a:rPr lang="ar-IQ" sz="4400" b="1" dirty="0" smtClean="0">
                <a:solidFill>
                  <a:srgbClr val="FF0000"/>
                </a:solidFill>
              </a:rPr>
              <a:t>تعليم </a:t>
            </a:r>
            <a:r>
              <a:rPr lang="ar-IQ" sz="4400" b="1" dirty="0">
                <a:solidFill>
                  <a:srgbClr val="FF0000"/>
                </a:solidFill>
              </a:rPr>
              <a:t>الأطفال الاهتمام بالآخرين: </a:t>
            </a:r>
            <a:r>
              <a:rPr lang="ar-IQ" sz="4400" dirty="0"/>
              <a:t>" حقق سعادة الآخرين تحقق سعادتك " إن إظهار الاهتمام بأطفالك وبالآخرين يمثل نموذجاً رئيساً يعتبرها الطفل قدوة، بعكس أن يكون الأبوان أنانيان.</a:t>
            </a:r>
          </a:p>
        </p:txBody>
      </p:sp>
    </p:spTree>
    <p:extLst>
      <p:ext uri="{BB962C8B-B14F-4D97-AF65-F5344CB8AC3E}">
        <p14:creationId xmlns:p14="http://schemas.microsoft.com/office/powerpoint/2010/main" val="2543695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88</TotalTime>
  <Words>774</Words>
  <Application>Microsoft Office PowerPoint</Application>
  <PresentationFormat>عرض على الشاشة (3:4)‏</PresentationFormat>
  <Paragraphs>35</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شكل موجة</vt:lpstr>
      <vt:lpstr>مشكلة الأنانية عند الأطفال</vt:lpstr>
      <vt:lpstr>تعريف الأنانية</vt:lpstr>
      <vt:lpstr>عرض تقديمي في PowerPoint</vt:lpstr>
      <vt:lpstr>أسباب الأنانية</vt:lpstr>
      <vt:lpstr>عرض تقديمي في PowerPoint</vt:lpstr>
      <vt:lpstr>عرض تقديمي في PowerPoint</vt:lpstr>
      <vt:lpstr>علامات الأنانية عند الأطفال</vt:lpstr>
      <vt:lpstr>عرض تقديمي في PowerPoint</vt:lpstr>
      <vt:lpstr>طرق الوقاية</vt:lpstr>
      <vt:lpstr>عرض تقديمي في PowerPoint</vt:lpstr>
      <vt:lpstr>عرض تقديمي في PowerPoint</vt:lpstr>
      <vt:lpstr>الأرشاد والعلاج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مشكلة الأنانية عند الأطفال</dc:title>
  <dc:creator>almadar</dc:creator>
  <cp:lastModifiedBy>almadar</cp:lastModifiedBy>
  <cp:revision>6</cp:revision>
  <dcterms:created xsi:type="dcterms:W3CDTF">2020-03-07T17:42:58Z</dcterms:created>
  <dcterms:modified xsi:type="dcterms:W3CDTF">2020-03-07T19:25:49Z</dcterms:modified>
</cp:coreProperties>
</file>