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68" r:id="rId2"/>
    <p:sldId id="269" r:id="rId3"/>
    <p:sldId id="271" r:id="rId4"/>
    <p:sldId id="272" r:id="rId5"/>
    <p:sldId id="273" r:id="rId6"/>
    <p:sldId id="274" r:id="rId7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835696" y="1563638"/>
            <a:ext cx="5616624" cy="500135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2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2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الثانية و </a:t>
            </a:r>
            <a:r>
              <a:rPr lang="ar-IQ" sz="2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العشرون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4400" dirty="0" smtClean="0">
                <a:cs typeface="B Jadid" pitchFamily="2" charset="-78"/>
              </a:rPr>
              <a:t>22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979712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731922" y="83195"/>
            <a:ext cx="2550199" cy="807911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24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أحكام </a:t>
            </a:r>
            <a:r>
              <a:rPr lang="ar-IQ" sz="24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النون </a:t>
            </a:r>
            <a:r>
              <a:rPr lang="ar-IQ" sz="24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الساكنة والتنوين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963973" y="1508529"/>
            <a:ext cx="8071634" cy="879085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marL="244475" indent="-226695" algn="justLow">
              <a:lnSpc>
                <a:spcPts val="2100"/>
              </a:lnSpc>
              <a:tabLst>
                <a:tab pos="130810" algn="l"/>
              </a:tabLst>
            </a:pP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إدخال الشيء في الشيء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ومنه يقال: أدغمت الثياب في الوعاء، إذا أدخلتها.</a:t>
            </a:r>
            <a:r>
              <a:rPr lang="en-US" dirty="0"/>
              <a:t> </a:t>
            </a:r>
            <a:endParaRPr lang="en-US" dirty="0" smtClean="0"/>
          </a:p>
          <a:p>
            <a:pPr marL="244475" indent="-226695" algn="justLow">
              <a:lnSpc>
                <a:spcPts val="2100"/>
              </a:lnSpc>
              <a:tabLst>
                <a:tab pos="130810" algn="l"/>
              </a:tabLst>
            </a:pPr>
            <a:endParaRPr lang="en-US" sz="1400" baseline="30000" dirty="0">
              <a:latin typeface="Times New Roman"/>
              <a:ea typeface="Times New Roman"/>
              <a:cs typeface="Simplified Arabic"/>
            </a:endParaRPr>
          </a:p>
          <a:p>
            <a:pPr marL="244475" indent="-226695" algn="justLow">
              <a:lnSpc>
                <a:spcPts val="2100"/>
              </a:lnSpc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التعريفات: 13.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891106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547664" y="2859782"/>
            <a:ext cx="7416824" cy="1379222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هو أن تصل حرفاً ساكناً بحرف متحرك مثله أو مقاربة بحيث يصيران حرفاً واحداً مشدداً من جنس الثاني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وحروف الإدغام ستة تجمعها كلمة ( يرملون 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).</a:t>
            </a:r>
          </a:p>
          <a:p>
            <a:pPr algn="justLow"/>
            <a:endParaRPr lang="en-US" sz="1400" dirty="0">
              <a:latin typeface="Times New Roman"/>
              <a:ea typeface="Times New Roman"/>
            </a:endParaRPr>
          </a:p>
          <a:p>
            <a:pPr marL="244475" indent="-226695" algn="justLow">
              <a:lnSpc>
                <a:spcPts val="2100"/>
              </a:lnSpc>
              <a:tabLst>
                <a:tab pos="130810" algn="l"/>
              </a:tabLst>
            </a:pPr>
            <a:r>
              <a:rPr lang="ar-IQ" sz="16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600" dirty="0">
                <a:latin typeface="Times New Roman"/>
                <a:ea typeface="Times New Roman"/>
                <a:cs typeface="Simplified Arabic"/>
              </a:rPr>
              <a:t>الجوانب الصوتية في كتب الاحتجاج للقراءات: 102.</a:t>
            </a:r>
            <a:endParaRPr lang="en-US" sz="105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7351449" y="574809"/>
            <a:ext cx="1684158" cy="34624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الادغام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7770707" y="1033121"/>
            <a:ext cx="1281395" cy="34624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lvl="0" algn="justLow"/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الادغام لغة</a:t>
            </a:r>
            <a:endParaRPr lang="en-US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092280" y="2427735"/>
            <a:ext cx="1934083" cy="34624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الادغام اصطلاحا</a:t>
            </a:r>
            <a:endParaRPr lang="en-US" sz="1600" b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3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371706" y="1347614"/>
            <a:ext cx="7560841" cy="3375281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marL="457200" indent="-457200"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1ـ	إدغام 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ناقص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 إدغام بغنة ) وحروفه (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ي، ن، م، و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) وتجمعها كلمة </a:t>
            </a:r>
            <a:endParaRPr lang="en-US" dirty="0">
              <a:latin typeface="Times New Roman"/>
              <a:ea typeface="Times New Roman"/>
            </a:endParaRPr>
          </a:p>
          <a:p>
            <a:pPr marL="457200" indent="-457200"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 ينمو ) ويتحقق في كلمتين عند التقاء النون الساكنة والتنوين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marL="457200" indent="-457200" algn="justLow"/>
            <a:endParaRPr lang="en-US" dirty="0">
              <a:latin typeface="Times New Roman"/>
              <a:ea typeface="Times New Roman"/>
            </a:endParaRPr>
          </a:p>
          <a:p>
            <a:pPr marL="457200" indent="-457200"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2ـ	إدغام 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كامل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(إدغام بلا غنة) وحرفاه (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ل، ر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) ويتحقق في كلمتين عند النون الساكنة والتنوين.</a:t>
            </a:r>
            <a:endParaRPr lang="en-US" dirty="0">
              <a:latin typeface="Times New Roman"/>
              <a:ea typeface="Times New Roman"/>
            </a:endParaRPr>
          </a:p>
          <a:p>
            <a:pPr marL="16510"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وتذهب الغنة عند إدغام النون الساكنة والتنوين في اللام والراء للمبالغة في التخفيف، وسبب ذلك قلبهما حرفاً ليس فيه غنه، ولا شبيه بما فيه 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غنة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marL="16510" algn="justLow"/>
            <a:endParaRPr lang="en-US" dirty="0">
              <a:latin typeface="Times New Roman"/>
              <a:ea typeface="Times New Roman"/>
            </a:endParaRPr>
          </a:p>
          <a:p>
            <a:pPr marL="244475" indent="-226695" algn="justLow">
              <a:lnSpc>
                <a:spcPts val="2100"/>
              </a:lnSpc>
              <a:tabLst>
                <a:tab pos="130810" algn="l"/>
                <a:tab pos="2451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" سُمَّي ناقصاً لأنَّ الإدغام لم يتم حيث بقي من الحرف الأول صفته، وهي الغنة فوجود الغنة نقَّصه عن كمال التشديد ".  فن التجويد:27.</a:t>
            </a:r>
            <a:endParaRPr lang="en-US" sz="1400" dirty="0">
              <a:latin typeface="Times New Roman"/>
              <a:ea typeface="Times New Roman"/>
            </a:endParaRPr>
          </a:p>
          <a:p>
            <a:pPr marL="244475" indent="-226695" algn="justLow">
              <a:lnSpc>
                <a:spcPts val="2100"/>
              </a:lnSpc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" سمي بالكامل لأن الحرف الأول ادخل على الحرف الثاني بذاته وصفته الغنة ". فن   التجويد:29.</a:t>
            </a:r>
            <a:endParaRPr lang="en-US" sz="1400" dirty="0">
              <a:latin typeface="Times New Roman"/>
              <a:ea typeface="Times New Roman"/>
            </a:endParaRPr>
          </a:p>
          <a:p>
            <a:pPr marL="244475" indent="-226695" algn="justLow">
              <a:lnSpc>
                <a:spcPts val="2200"/>
              </a:lnSpc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تجويد القرآن من منظور علم الأصوات الحديث: 124.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7596336" y="123478"/>
            <a:ext cx="1281395" cy="684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اقسام الادغام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511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442987"/>
              </p:ext>
            </p:extLst>
          </p:nvPr>
        </p:nvGraphicFramePr>
        <p:xfrm>
          <a:off x="2860497" y="799554"/>
          <a:ext cx="5609595" cy="3703019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860197"/>
                <a:gridCol w="1969263"/>
                <a:gridCol w="719224"/>
                <a:gridCol w="1134199"/>
                <a:gridCol w="926712"/>
              </a:tblGrid>
              <a:tr h="18551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IQ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الحرف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IQ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في كلمتين عند النون الساكنة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IQ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Simplified Arabic"/>
                        </a:rPr>
                        <a:t>التطبيق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IQ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  عند التنوين 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IQ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التطبيق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88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ي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منْ يَوم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مِيَّوم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   وجوهٌ </a:t>
                      </a:r>
                      <a:r>
                        <a:rPr lang="ar-IQ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يومئذٍ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وجوهَّيموئذٍ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88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ن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منْ نَار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مِنَّار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     خيرٌ </a:t>
                      </a:r>
                      <a:r>
                        <a:rPr lang="ar-IQ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نُزلاً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خَيرن نُزلاً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88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منْ مَاء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مِمَّاء 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   رسولاً </a:t>
                      </a:r>
                      <a:r>
                        <a:rPr lang="ar-IQ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منهم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رسولَمنّهم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88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و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منْ وَال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مِوَّال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 صيحةً واحدة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صيحتوّاحدة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88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ل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منْ لَدنا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ملَّدنُا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   فسلامٌ </a:t>
                      </a:r>
                      <a:r>
                        <a:rPr lang="ar-IQ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لك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فسلامُلّك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499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ر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منْ ربَك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مِرَّبك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  محمدٌ</a:t>
                      </a:r>
                      <a:r>
                        <a:rPr lang="ar-IQ" sz="18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IQ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رسول </a:t>
                      </a:r>
                      <a:r>
                        <a:rPr lang="ar-IQ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الله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محمدُ رسول </a:t>
                      </a:r>
                      <a:r>
                        <a:rPr lang="ar-IQ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الله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6804248" y="339502"/>
            <a:ext cx="148790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أمثلة تطبيقية: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410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403648" y="627534"/>
            <a:ext cx="7560841" cy="2787941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لا يكون الإدغام إلا في كلمتين، أما إذا اجتمعت النون الساكنة مع الواو أو الياء في كلمة واحدة نحو (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الدنيا، قنوان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 فلا يجوز الإدغام أي يكون حكمه الإظهار والسبب في ذلك لئلا يصير لفظ : دنيا (</a:t>
            </a:r>
            <a:r>
              <a:rPr lang="ar-IQ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دُيَّا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 وقنوان (</a:t>
            </a:r>
            <a:r>
              <a:rPr lang="ar-IQ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قُوَّان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)، وعندها سيلتبس على السامع، فلا يدري ما أصل النون وما أصل التضعيف، فأبقيت النون مظهرة مخافة أن يشبه المضاعف في كونه ثقيلاً 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حيث الأصل في الإدغام: نْ + وَ = وَّ فمعنى أن يشبه المضاعف أن يكون أصل أل ( وَّ ) من وْ + وَ 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 </a:t>
            </a:r>
            <a:endParaRPr lang="en-US" sz="1100" dirty="0">
              <a:latin typeface="Times New Roman"/>
              <a:ea typeface="Times New Roman"/>
            </a:endParaRPr>
          </a:p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 </a:t>
            </a:r>
            <a:endParaRPr lang="en-US" dirty="0">
              <a:latin typeface="Times New Roman"/>
              <a:ea typeface="Times New Roman"/>
            </a:endParaRPr>
          </a:p>
          <a:p>
            <a:pPr marL="244475" indent="-226695" algn="justLow">
              <a:lnSpc>
                <a:spcPts val="2200"/>
              </a:lnSpc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الوافي في شرح </a:t>
            </a:r>
            <a:r>
              <a:rPr lang="ar-IQ" sz="1400" dirty="0" err="1">
                <a:latin typeface="Times New Roman"/>
                <a:ea typeface="Times New Roman"/>
                <a:cs typeface="Simplified Arabic"/>
              </a:rPr>
              <a:t>الشاطبية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 في القراءات السبع: 138-139.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lnSpc>
                <a:spcPts val="2200"/>
              </a:lnSpc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نزهة القارئ وتحفة البارئ: 35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.</a:t>
            </a:r>
            <a:endParaRPr lang="en-US" sz="14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682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مربع نص 2"/>
          <p:cNvSpPr txBox="1"/>
          <p:nvPr/>
        </p:nvSpPr>
        <p:spPr>
          <a:xfrm>
            <a:off x="1475655" y="483518"/>
            <a:ext cx="7560841" cy="3731789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وردت النون الساكنة وبعدها واو أو ياء في كلمة واحدة في القرآن الكريم في أربعة كلمات هي:</a:t>
            </a:r>
            <a:endParaRPr lang="en-US" sz="14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685800" algn="l"/>
              </a:tabLst>
            </a:pPr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دُنْيا</a:t>
            </a:r>
            <a:r>
              <a:rPr lang="ar-IQ" sz="1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4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685800" algn="l"/>
              </a:tabLst>
            </a:pP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صِنْوان</a:t>
            </a:r>
            <a:r>
              <a:rPr lang="ar-IQ" sz="1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4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685800" algn="l"/>
              </a:tabLst>
            </a:pP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قِنْوان</a:t>
            </a:r>
            <a:r>
              <a:rPr lang="ar-IQ" sz="1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4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685800" algn="l"/>
              </a:tabLst>
            </a:pP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بُنْيان</a:t>
            </a:r>
            <a:r>
              <a:rPr lang="ar-IQ" sz="1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(4)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400" dirty="0">
              <a:latin typeface="Times New Roman"/>
              <a:ea typeface="Times New Roman"/>
            </a:endParaRPr>
          </a:p>
          <a:p>
            <a:pPr indent="228600" algn="justLow"/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استثنى حفص في بعض طرقه إدغام النون الساكنة الواقعة في آخر كلمة مع الواو الواقعة في أول كلمة أخرى نحو: " يس والقرآن الحكيم " و" نون والقلم "، لأجل الفرق بين الحرف والاسم </a:t>
            </a:r>
            <a:r>
              <a:rPr lang="ar-IQ" sz="1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(5)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400" dirty="0">
              <a:latin typeface="Times New Roman"/>
              <a:ea typeface="Times New Roman"/>
            </a:endParaRPr>
          </a:p>
          <a:p>
            <a:pPr indent="228600" algn="justLow"/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فيجب إظهارهما في الموضعين </a:t>
            </a:r>
            <a:r>
              <a:rPr lang="ar-IQ" sz="1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(6)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indent="228600" algn="justLow"/>
            <a:endParaRPr lang="ar-IQ" sz="1400" dirty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indent="228600" algn="justLow"/>
            <a:endParaRPr lang="ar-IQ" sz="14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وردت في 115 موضع.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وردت في موضع واحد.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وردت في موضع واحد.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(4)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وردت في سبعة مواضع.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(5)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تجويد القرآن الكريم من منظور علم الأصوات الحديث: 124.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(6)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المنح الفكرية على متن الجزرية: 46.</a:t>
            </a:r>
            <a:endParaRPr lang="en-US" sz="1400" dirty="0">
              <a:latin typeface="Times New Roman"/>
              <a:ea typeface="Times New Roman"/>
            </a:endParaRPr>
          </a:p>
          <a:p>
            <a:pPr indent="228600" algn="justLow"/>
            <a:endParaRPr lang="ar-IQ" sz="1400" dirty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77732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355</Words>
  <Application>Microsoft Office PowerPoint</Application>
  <PresentationFormat>عرض على الشاشة (9:16)‏</PresentationFormat>
  <Paragraphs>88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1_ربطة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95</cp:revision>
  <dcterms:created xsi:type="dcterms:W3CDTF">2018-09-14T18:51:34Z</dcterms:created>
  <dcterms:modified xsi:type="dcterms:W3CDTF">2020-03-08T13:57:25Z</dcterms:modified>
</cp:coreProperties>
</file>