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0" r:id="rId4"/>
    <p:sldId id="271" r:id="rId5"/>
    <p:sldId id="272" r:id="rId6"/>
    <p:sldId id="273" r:id="rId7"/>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102" y="-2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3/8/2020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907704" y="627534"/>
            <a:ext cx="5616624" cy="1546575"/>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smtClean="0">
                <a:solidFill>
                  <a:srgbClr val="000000"/>
                </a:solidFill>
                <a:latin typeface="Times New Roman"/>
                <a:ea typeface="Times New Roman"/>
                <a:cs typeface="Monotype Koufi"/>
              </a:rPr>
              <a:t>المحاضرة </a:t>
            </a:r>
            <a:r>
              <a:rPr lang="ar-IQ" sz="4800" dirty="0" err="1" smtClean="0">
                <a:solidFill>
                  <a:srgbClr val="000000"/>
                </a:solidFill>
                <a:latin typeface="Times New Roman"/>
                <a:ea typeface="Times New Roman"/>
                <a:cs typeface="Monotype Koufi"/>
              </a:rPr>
              <a:t>الحاديةو</a:t>
            </a:r>
            <a:r>
              <a:rPr lang="ar-IQ" sz="4800" dirty="0" smtClean="0">
                <a:solidFill>
                  <a:srgbClr val="000000"/>
                </a:solidFill>
                <a:latin typeface="Times New Roman"/>
                <a:ea typeface="Times New Roman"/>
                <a:cs typeface="Monotype Koufi"/>
              </a:rPr>
              <a:t> </a:t>
            </a:r>
            <a:r>
              <a:rPr lang="ar-IQ" sz="4800" dirty="0" smtClean="0">
                <a:solidFill>
                  <a:srgbClr val="000000"/>
                </a:solidFill>
                <a:latin typeface="Times New Roman"/>
                <a:ea typeface="Times New Roman"/>
                <a:cs typeface="Monotype Koufi"/>
              </a:rPr>
              <a:t>العشرون</a:t>
            </a:r>
            <a:endParaRPr lang="en-US" sz="40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dirty="0" smtClean="0">
                <a:cs typeface="B Jadid" pitchFamily="2" charset="-78"/>
              </a:rPr>
              <a:t>21</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731922" y="83195"/>
            <a:ext cx="2550199" cy="807911"/>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400" dirty="0">
                <a:solidFill>
                  <a:srgbClr val="000000"/>
                </a:solidFill>
                <a:latin typeface="Times New Roman"/>
                <a:ea typeface="Times New Roman"/>
                <a:cs typeface="Monotype Koufi"/>
              </a:rPr>
              <a:t>أحكام النون والميم الساكنة والتنوين</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71205" y="1203598"/>
            <a:ext cx="8071634" cy="674542"/>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marL="245110" indent="-228600" algn="justLow">
              <a:tabLst>
                <a:tab pos="130810" algn="l"/>
              </a:tabLst>
            </a:pPr>
            <a:r>
              <a:rPr lang="ar-IQ" sz="1600" dirty="0">
                <a:solidFill>
                  <a:srgbClr val="000000"/>
                </a:solidFill>
                <a:latin typeface="Times New Roman"/>
                <a:ea typeface="Times New Roman"/>
                <a:cs typeface="Simplified Arabic"/>
              </a:rPr>
              <a:t>" وهي النون التي تثبت لفظاً وخطاً ووصلاً ووقفاً وتكون في الاسم والفعل والحرف متوسطة ومتطرفة </a:t>
            </a:r>
            <a:r>
              <a:rPr lang="ar-IQ" sz="16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(1)</a:t>
            </a:r>
            <a:r>
              <a:rPr lang="ar-IQ" sz="1600" dirty="0" smtClean="0">
                <a:solidFill>
                  <a:srgbClr val="000000"/>
                </a:solidFill>
                <a:latin typeface="Times New Roman"/>
                <a:ea typeface="Times New Roman"/>
                <a:cs typeface="Simplified Arabic"/>
              </a:rPr>
              <a:t>.</a:t>
            </a:r>
            <a:r>
              <a:rPr lang="en-US" sz="1600" dirty="0" smtClean="0"/>
              <a:t> </a:t>
            </a:r>
            <a:endParaRPr lang="ar-IQ" sz="1600" dirty="0" smtClean="0"/>
          </a:p>
          <a:p>
            <a:pPr marL="245110" indent="-228600" algn="justLow">
              <a:tabLst>
                <a:tab pos="130810" algn="l"/>
              </a:tabLst>
            </a:pPr>
            <a:endParaRPr lang="ar-IQ" sz="1400" baseline="30000" dirty="0">
              <a:latin typeface="Times New Roman"/>
              <a:ea typeface="Times New Roman"/>
              <a:cs typeface="Simplified Arabic"/>
            </a:endParaRPr>
          </a:p>
          <a:p>
            <a:pPr marL="245110" indent="-228600" algn="justLow">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المنح الفكرية على متن الجزرية: 64</a:t>
            </a:r>
            <a:r>
              <a:rPr lang="ar-IQ" sz="1200" dirty="0">
                <a:latin typeface="Times New Roman"/>
                <a:ea typeface="Times New Roman"/>
                <a:cs typeface="Simplified Arabic"/>
              </a:rPr>
              <a:t>.</a:t>
            </a:r>
            <a:endParaRPr lang="en-US" sz="900" dirty="0">
              <a:effectLst/>
              <a:latin typeface="Times New Roman"/>
              <a:ea typeface="Times New Roman"/>
            </a:endParaRPr>
          </a:p>
        </p:txBody>
      </p:sp>
      <p:sp>
        <p:nvSpPr>
          <p:cNvPr id="7" name="مربع نص 6"/>
          <p:cNvSpPr txBox="1"/>
          <p:nvPr/>
        </p:nvSpPr>
        <p:spPr>
          <a:xfrm>
            <a:off x="5519854" y="891106"/>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13" name="مربع نص 12"/>
          <p:cNvSpPr txBox="1"/>
          <p:nvPr/>
        </p:nvSpPr>
        <p:spPr>
          <a:xfrm>
            <a:off x="1555220" y="2643758"/>
            <a:ext cx="7416824" cy="1608131"/>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marL="245110" indent="-228600" algn="justLow">
              <a:tabLst>
                <a:tab pos="130810" algn="l"/>
              </a:tabLst>
            </a:pPr>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 نون ساكنة زائدة تلحق آخر </a:t>
            </a:r>
            <a:r>
              <a:rPr lang="ar-IQ" dirty="0" smtClean="0">
                <a:solidFill>
                  <a:srgbClr val="000000"/>
                </a:solidFill>
                <a:latin typeface="Times New Roman"/>
                <a:ea typeface="Times New Roman"/>
                <a:cs typeface="Simplified Arabic"/>
              </a:rPr>
              <a:t>الاسم </a:t>
            </a:r>
            <a:r>
              <a:rPr lang="ar-IQ" dirty="0">
                <a:solidFill>
                  <a:srgbClr val="000000"/>
                </a:solidFill>
                <a:latin typeface="Times New Roman"/>
                <a:ea typeface="Times New Roman"/>
                <a:cs typeface="Simplified Arabic"/>
              </a:rPr>
              <a:t>تثبت لفظاً ووصلاً وتسقط وقفاً كالفتحتين والضمَّتين والكسرتين نحو (قولاً، قولٌ، قولٍ)، وحكم التنوين مع حروف الهجاء كحكم النون الساكنة </a:t>
            </a:r>
            <a:r>
              <a:rPr lang="ar-IQ"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a:t>
            </a:r>
            <a:endParaRPr lang="en-US" dirty="0" smtClean="0">
              <a:solidFill>
                <a:srgbClr val="000000"/>
              </a:solidFill>
              <a:latin typeface="Times New Roman"/>
              <a:ea typeface="Times New Roman"/>
              <a:cs typeface="Simplified Arabic"/>
            </a:endParaRPr>
          </a:p>
          <a:p>
            <a:pPr marL="245110" indent="-228600" algn="justLow">
              <a:tabLst>
                <a:tab pos="130810" algn="l"/>
              </a:tabLst>
            </a:pPr>
            <a:endParaRPr lang="en-US" dirty="0">
              <a:solidFill>
                <a:srgbClr val="000000"/>
              </a:solidFill>
              <a:latin typeface="Times New Roman"/>
              <a:cs typeface="Simplified Arabic"/>
            </a:endParaRPr>
          </a:p>
          <a:p>
            <a:pPr marL="245110" indent="-228600" algn="justLow">
              <a:tabLst>
                <a:tab pos="130810" algn="l"/>
              </a:tabLst>
            </a:pPr>
            <a:r>
              <a:rPr lang="en-US" dirty="0" smtClean="0"/>
              <a:t> </a:t>
            </a:r>
            <a:r>
              <a:rPr lang="ar-IQ" sz="1600" baseline="30000" dirty="0" smtClean="0">
                <a:latin typeface="Times New Roman"/>
                <a:ea typeface="Times New Roman"/>
                <a:cs typeface="Simplified Arabic"/>
              </a:rPr>
              <a:t>(2)</a:t>
            </a:r>
            <a:r>
              <a:rPr lang="ar-IQ" sz="1600" dirty="0" smtClean="0">
                <a:latin typeface="Times New Roman"/>
                <a:ea typeface="Times New Roman"/>
                <a:cs typeface="Simplified Arabic"/>
              </a:rPr>
              <a:t>   </a:t>
            </a:r>
            <a:r>
              <a:rPr lang="ar-IQ" sz="1600" dirty="0">
                <a:latin typeface="Times New Roman"/>
                <a:ea typeface="Times New Roman"/>
                <a:cs typeface="Simplified Arabic"/>
              </a:rPr>
              <a:t>فن التجويد: 23.</a:t>
            </a:r>
            <a:endParaRPr lang="en-US" sz="1050" dirty="0">
              <a:latin typeface="Times New Roman"/>
              <a:ea typeface="Times New Roman"/>
            </a:endParaRPr>
          </a:p>
          <a:p>
            <a:pPr algn="justLow"/>
            <a:r>
              <a:rPr lang="ar-IQ" dirty="0" smtClean="0">
                <a:solidFill>
                  <a:srgbClr val="000000"/>
                </a:solidFill>
                <a:latin typeface="Times New Roman"/>
                <a:ea typeface="Times New Roman"/>
                <a:cs typeface="Simplified Arabic"/>
              </a:rPr>
              <a:t>    </a:t>
            </a:r>
          </a:p>
          <a:p>
            <a:pPr algn="justLow"/>
            <a:endParaRPr lang="en-US" sz="1000" dirty="0">
              <a:effectLst/>
              <a:latin typeface="Times New Roman"/>
              <a:ea typeface="Times New Roman"/>
            </a:endParaRPr>
          </a:p>
        </p:txBody>
      </p:sp>
      <p:sp>
        <p:nvSpPr>
          <p:cNvPr id="8" name="مربع نص 7"/>
          <p:cNvSpPr txBox="1"/>
          <p:nvPr/>
        </p:nvSpPr>
        <p:spPr>
          <a:xfrm>
            <a:off x="6436170" y="826247"/>
            <a:ext cx="2562789" cy="284691"/>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400" b="1" dirty="0">
                <a:solidFill>
                  <a:srgbClr val="000000"/>
                </a:solidFill>
                <a:latin typeface="Times New Roman"/>
                <a:ea typeface="Times New Roman"/>
                <a:cs typeface="Monotype Koufi"/>
              </a:rPr>
              <a:t>النون الساكنة:</a:t>
            </a:r>
            <a:endParaRPr lang="en-US" sz="1100" dirty="0">
              <a:effectLst/>
              <a:latin typeface="Times New Roman"/>
              <a:ea typeface="Times New Roman"/>
            </a:endParaRPr>
          </a:p>
        </p:txBody>
      </p:sp>
      <p:sp>
        <p:nvSpPr>
          <p:cNvPr id="9" name="مربع نص 8"/>
          <p:cNvSpPr txBox="1"/>
          <p:nvPr/>
        </p:nvSpPr>
        <p:spPr>
          <a:xfrm>
            <a:off x="6436169" y="2283718"/>
            <a:ext cx="2562789" cy="284691"/>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400" dirty="0">
                <a:solidFill>
                  <a:srgbClr val="000000"/>
                </a:solidFill>
                <a:latin typeface="Times New Roman"/>
                <a:ea typeface="Times New Roman"/>
                <a:cs typeface="Monotype Koufi"/>
              </a:rPr>
              <a:t>التنويـن:</a:t>
            </a:r>
            <a:endParaRPr lang="en-US" sz="1100" dirty="0">
              <a:effectLst/>
              <a:latin typeface="Times New Roman"/>
              <a:ea typeface="Times New Roman"/>
            </a:endParaRPr>
          </a:p>
        </p:txBody>
      </p:sp>
      <p:sp>
        <p:nvSpPr>
          <p:cNvPr id="10" name="مربع نص 9"/>
          <p:cNvSpPr txBox="1"/>
          <p:nvPr/>
        </p:nvSpPr>
        <p:spPr>
          <a:xfrm>
            <a:off x="6480050" y="4299942"/>
            <a:ext cx="2562789" cy="561690"/>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600" b="1" dirty="0">
                <a:solidFill>
                  <a:srgbClr val="000000"/>
                </a:solidFill>
                <a:latin typeface="Times New Roman"/>
                <a:ea typeface="Times New Roman"/>
                <a:cs typeface="Simplified Arabic"/>
              </a:rPr>
              <a:t>وللنون الساكنة والتنوين مع حروف اللغة العربية، أربعة أحكام هي:</a:t>
            </a:r>
            <a:endParaRPr lang="en-US" sz="1600" b="1"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13"/>
                                        </p:tgtEl>
                                        <p:attrNameLst>
                                          <p:attrName>style.visibility</p:attrName>
                                        </p:attrNameLst>
                                      </p:cBhvr>
                                      <p:to>
                                        <p:strVal val="visible"/>
                                      </p:to>
                                    </p:set>
                                    <p:animScale>
                                      <p:cBhvr>
                                        <p:cTn id="32"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13"/>
                                        </p:tgtEl>
                                        <p:attrNameLst>
                                          <p:attrName>ppt_x</p:attrName>
                                          <p:attrName>ppt_y</p:attrName>
                                        </p:attrNameLst>
                                      </p:cBhvr>
                                    </p:animMotion>
                                    <p:animEffect transition="in" filter="fade">
                                      <p:cBhvr>
                                        <p:cTn id="34" dur="1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2" dur="1000" fill="hold"/>
                                        <p:tgtEl>
                                          <p:spTgt spid="8"/>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54" dur="1000" fill="hold"/>
                                        <p:tgtEl>
                                          <p:spTgt spid="9"/>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66" dur="1000" fill="hold"/>
                                        <p:tgtEl>
                                          <p:spTgt spid="10"/>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13"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مستطيل 6"/>
          <p:cNvSpPr/>
          <p:nvPr/>
        </p:nvSpPr>
        <p:spPr>
          <a:xfrm>
            <a:off x="5428608" y="771550"/>
            <a:ext cx="3448973" cy="1177243"/>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IQ" b="1" dirty="0" smtClean="0">
                <a:solidFill>
                  <a:srgbClr val="000000"/>
                </a:solidFill>
                <a:latin typeface="Times New Roman"/>
                <a:ea typeface="Times New Roman"/>
                <a:cs typeface="Simplified Arabic"/>
              </a:rPr>
              <a:t>1ـ  الإظهار</a:t>
            </a:r>
            <a:r>
              <a:rPr lang="ar-IQ" b="1" dirty="0">
                <a:solidFill>
                  <a:srgbClr val="000000"/>
                </a:solidFill>
                <a:latin typeface="Times New Roman"/>
                <a:ea typeface="Times New Roman"/>
                <a:cs typeface="Simplified Arabic"/>
              </a:rPr>
              <a:t>.</a:t>
            </a:r>
            <a:endParaRPr lang="en-US" b="1" dirty="0">
              <a:latin typeface="Times New Roman"/>
              <a:ea typeface="Times New Roman"/>
            </a:endParaRPr>
          </a:p>
          <a:p>
            <a:pPr algn="justLow"/>
            <a:r>
              <a:rPr lang="ar-IQ" b="1" dirty="0" smtClean="0">
                <a:solidFill>
                  <a:srgbClr val="000000"/>
                </a:solidFill>
                <a:latin typeface="Times New Roman"/>
                <a:ea typeface="Times New Roman"/>
                <a:cs typeface="Simplified Arabic"/>
              </a:rPr>
              <a:t>2ـ  الإدغام</a:t>
            </a:r>
            <a:r>
              <a:rPr lang="ar-IQ" b="1" dirty="0">
                <a:solidFill>
                  <a:srgbClr val="000000"/>
                </a:solidFill>
                <a:latin typeface="Times New Roman"/>
                <a:ea typeface="Times New Roman"/>
                <a:cs typeface="Simplified Arabic"/>
              </a:rPr>
              <a:t>.</a:t>
            </a:r>
            <a:endParaRPr lang="en-US" b="1" dirty="0">
              <a:latin typeface="Times New Roman"/>
              <a:ea typeface="Times New Roman"/>
            </a:endParaRPr>
          </a:p>
          <a:p>
            <a:pPr algn="justLow"/>
            <a:r>
              <a:rPr lang="ar-IQ" b="1" dirty="0" smtClean="0">
                <a:solidFill>
                  <a:srgbClr val="000000"/>
                </a:solidFill>
                <a:latin typeface="Times New Roman"/>
                <a:ea typeface="Times New Roman"/>
                <a:cs typeface="Simplified Arabic"/>
              </a:rPr>
              <a:t>3ـ  الإقلا </a:t>
            </a:r>
            <a:r>
              <a:rPr lang="ar-IQ" b="1" dirty="0">
                <a:solidFill>
                  <a:srgbClr val="000000"/>
                </a:solidFill>
                <a:latin typeface="Times New Roman"/>
                <a:ea typeface="Times New Roman"/>
                <a:cs typeface="Simplified Arabic"/>
              </a:rPr>
              <a:t>ب.</a:t>
            </a:r>
            <a:endParaRPr lang="en-US" b="1" dirty="0">
              <a:latin typeface="Times New Roman"/>
              <a:ea typeface="Times New Roman"/>
            </a:endParaRPr>
          </a:p>
          <a:p>
            <a:pPr algn="justLow"/>
            <a:r>
              <a:rPr lang="ar-IQ" b="1" dirty="0" smtClean="0">
                <a:solidFill>
                  <a:srgbClr val="000000"/>
                </a:solidFill>
                <a:latin typeface="Times New Roman"/>
                <a:ea typeface="Times New Roman"/>
                <a:cs typeface="Simplified Arabic"/>
              </a:rPr>
              <a:t>4ـ  الإخفاء. </a:t>
            </a:r>
            <a:endParaRPr lang="en-US" b="1" dirty="0">
              <a:effectLst/>
              <a:latin typeface="Times New Roman"/>
              <a:ea typeface="Times New Roman"/>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5957" y="57746"/>
            <a:ext cx="2841625" cy="78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ربع نص 4"/>
          <p:cNvSpPr txBox="1"/>
          <p:nvPr/>
        </p:nvSpPr>
        <p:spPr>
          <a:xfrm>
            <a:off x="7245866" y="2240295"/>
            <a:ext cx="1281395"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2000" b="1" dirty="0" smtClean="0">
                <a:solidFill>
                  <a:srgbClr val="000000"/>
                </a:solidFill>
                <a:latin typeface="Times New Roman"/>
                <a:ea typeface="Times New Roman"/>
                <a:cs typeface="Monotype Koufi"/>
              </a:rPr>
              <a:t>الاظهار:</a:t>
            </a:r>
            <a:endParaRPr lang="en-US" sz="2000" dirty="0">
              <a:effectLst/>
              <a:latin typeface="Times New Roman"/>
              <a:ea typeface="Times New Roman"/>
            </a:endParaRPr>
          </a:p>
        </p:txBody>
      </p:sp>
      <p:sp>
        <p:nvSpPr>
          <p:cNvPr id="6" name="مستطيل 5"/>
          <p:cNvSpPr/>
          <p:nvPr/>
        </p:nvSpPr>
        <p:spPr>
          <a:xfrm>
            <a:off x="1693912" y="2621428"/>
            <a:ext cx="6833349" cy="1361909"/>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indent="457200" algn="justLow"/>
            <a:r>
              <a:rPr lang="ar-IQ" sz="2000" dirty="0">
                <a:solidFill>
                  <a:srgbClr val="000000"/>
                </a:solidFill>
                <a:latin typeface="Times New Roman"/>
                <a:ea typeface="Times New Roman"/>
                <a:cs typeface="Simplified Arabic"/>
              </a:rPr>
              <a:t> الإظهار لغةً: </a:t>
            </a:r>
            <a:r>
              <a:rPr lang="ar-IQ" sz="2000" dirty="0" smtClean="0">
                <a:solidFill>
                  <a:srgbClr val="000000"/>
                </a:solidFill>
                <a:latin typeface="Times New Roman"/>
                <a:ea typeface="Times New Roman"/>
                <a:cs typeface="Simplified Arabic"/>
              </a:rPr>
              <a:t>التَّبيين</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r>
              <a:rPr lang="ar-IQ" sz="2000" dirty="0" smtClean="0">
                <a:solidFill>
                  <a:srgbClr val="000000"/>
                </a:solidFill>
                <a:latin typeface="Times New Roman"/>
                <a:ea typeface="Times New Roman"/>
                <a:cs typeface="Simplified Arabic"/>
              </a:rPr>
              <a:t> </a:t>
            </a:r>
            <a:r>
              <a:rPr lang="ar-IQ" sz="2000" dirty="0">
                <a:solidFill>
                  <a:srgbClr val="000000"/>
                </a:solidFill>
                <a:latin typeface="Times New Roman"/>
                <a:ea typeface="Times New Roman"/>
                <a:cs typeface="Simplified Arabic"/>
              </a:rPr>
              <a:t>ومنه أظهر الشيء أي بيّنه.</a:t>
            </a:r>
            <a:endParaRPr lang="en-US" sz="1600" dirty="0">
              <a:latin typeface="Times New Roman"/>
              <a:ea typeface="Times New Roman"/>
            </a:endParaRPr>
          </a:p>
          <a:p>
            <a:pPr algn="justLow"/>
            <a:r>
              <a:rPr lang="ar-IQ" sz="2000" dirty="0" err="1">
                <a:solidFill>
                  <a:srgbClr val="000000"/>
                </a:solidFill>
                <a:latin typeface="Times New Roman"/>
                <a:ea typeface="Times New Roman"/>
                <a:cs typeface="Simplified Arabic"/>
              </a:rPr>
              <a:t>وإصطلاحاً</a:t>
            </a:r>
            <a:r>
              <a:rPr lang="ar-IQ" sz="2000" dirty="0">
                <a:solidFill>
                  <a:srgbClr val="000000"/>
                </a:solidFill>
                <a:latin typeface="Times New Roman"/>
                <a:ea typeface="Times New Roman"/>
                <a:cs typeface="Simplified Arabic"/>
              </a:rPr>
              <a:t>: " إخراج كل حرف من مخرجه من غير غُنة </a:t>
            </a:r>
            <a:r>
              <a:rPr lang="ar-IQ" sz="2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(2)</a:t>
            </a:r>
            <a:r>
              <a:rPr lang="ar-IQ" sz="2000" dirty="0" smtClean="0">
                <a:solidFill>
                  <a:srgbClr val="000000"/>
                </a:solidFill>
                <a:latin typeface="Times New Roman"/>
                <a:ea typeface="Times New Roman"/>
                <a:cs typeface="Simplified Arabic"/>
              </a:rPr>
              <a:t>.</a:t>
            </a:r>
          </a:p>
          <a:p>
            <a:pPr algn="justLow"/>
            <a:endParaRPr lang="en-US" sz="16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الصحاح تاج اللغة وصحاح العربية، مادة (ظهر): 2/ 732، و لسان العرب، مادة (ظهر): 8/ 279.</a:t>
            </a:r>
            <a:endParaRPr lang="en-US" sz="14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التجويد وآداب التلاوة: 24.</a:t>
            </a:r>
            <a:endParaRPr lang="en-US" sz="14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6" dur="1000" fill="hold"/>
                                        <p:tgtEl>
                                          <p:spTgt spid="5"/>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4" name="مربع نص 3"/>
          <p:cNvSpPr txBox="1"/>
          <p:nvPr/>
        </p:nvSpPr>
        <p:spPr>
          <a:xfrm>
            <a:off x="1403648" y="411510"/>
            <a:ext cx="7560841" cy="3978010"/>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a:solidFill>
                  <a:srgbClr val="000000"/>
                </a:solidFill>
                <a:latin typeface="Times New Roman"/>
                <a:ea typeface="Times New Roman"/>
                <a:cs typeface="Simplified Arabic"/>
              </a:rPr>
              <a:t>وقيل في معنى الإظهار هو أن يكون مخرج النون الساكنة والتنوين من </a:t>
            </a:r>
            <a:r>
              <a:rPr lang="ar-IQ" dirty="0" smtClean="0">
                <a:solidFill>
                  <a:srgbClr val="000000"/>
                </a:solidFill>
                <a:latin typeface="Times New Roman"/>
                <a:ea typeface="Times New Roman"/>
                <a:cs typeface="Simplified Arabic"/>
              </a:rPr>
              <a:t>الفم</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مع المحافظة على غُنة </a:t>
            </a:r>
            <a:r>
              <a:rPr lang="ar-IQ" dirty="0" smtClean="0">
                <a:solidFill>
                  <a:srgbClr val="000000"/>
                </a:solidFill>
                <a:latin typeface="Times New Roman"/>
                <a:ea typeface="Times New Roman"/>
                <a:cs typeface="Simplified Arabic"/>
              </a:rPr>
              <a:t>ناقصة</a:t>
            </a:r>
            <a:r>
              <a:rPr lang="ar-IQ"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indent="457200" algn="justLow"/>
            <a:r>
              <a:rPr lang="ar-IQ" dirty="0">
                <a:solidFill>
                  <a:srgbClr val="000000"/>
                </a:solidFill>
                <a:latin typeface="Times New Roman"/>
                <a:ea typeface="Times New Roman"/>
                <a:cs typeface="Simplified Arabic"/>
              </a:rPr>
              <a:t>وحروف الإظهار ستة تعرف بحروف الحلق لأنها تخرج منه وهي:</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a:t>
            </a:r>
            <a:r>
              <a:rPr lang="ar-IQ" b="1" dirty="0">
                <a:solidFill>
                  <a:srgbClr val="000000"/>
                </a:solidFill>
                <a:latin typeface="Times New Roman"/>
                <a:ea typeface="Times New Roman"/>
                <a:cs typeface="Simplified Arabic"/>
              </a:rPr>
              <a:t> ء ، هـ، ع، ح، غ، خ</a:t>
            </a:r>
            <a:r>
              <a:rPr lang="ar-IQ" dirty="0">
                <a:solidFill>
                  <a:srgbClr val="000000"/>
                </a:solidFill>
                <a:latin typeface="Times New Roman"/>
                <a:ea typeface="Times New Roman"/>
                <a:cs typeface="Simplified Arabic"/>
              </a:rPr>
              <a:t> ) تجمعها أوائل هذه الكلمات:</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a:t>
            </a:r>
            <a:r>
              <a:rPr lang="ar-IQ" b="1" dirty="0">
                <a:solidFill>
                  <a:srgbClr val="000000"/>
                </a:solidFill>
                <a:latin typeface="Times New Roman"/>
                <a:ea typeface="Times New Roman"/>
                <a:cs typeface="Simplified Arabic"/>
              </a:rPr>
              <a:t>أخي هاك علماً </a:t>
            </a:r>
            <a:r>
              <a:rPr lang="ar-IQ" b="1" dirty="0" err="1">
                <a:solidFill>
                  <a:srgbClr val="000000"/>
                </a:solidFill>
                <a:latin typeface="Times New Roman"/>
                <a:ea typeface="Times New Roman"/>
                <a:cs typeface="Simplified Arabic"/>
              </a:rPr>
              <a:t>حازه</a:t>
            </a:r>
            <a:r>
              <a:rPr lang="ar-IQ" b="1" dirty="0">
                <a:solidFill>
                  <a:srgbClr val="000000"/>
                </a:solidFill>
                <a:latin typeface="Times New Roman"/>
                <a:ea typeface="Times New Roman"/>
                <a:cs typeface="Simplified Arabic"/>
              </a:rPr>
              <a:t> غير خاسر</a:t>
            </a:r>
            <a:r>
              <a:rPr lang="ar-IQ" dirty="0">
                <a:solidFill>
                  <a:srgbClr val="000000"/>
                </a:solidFill>
                <a:latin typeface="Times New Roman"/>
                <a:ea typeface="Times New Roman"/>
                <a:cs typeface="Simplified Arabic"/>
              </a:rPr>
              <a:t>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(3)</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وللإظهار ثلاث مراتب هي:</a:t>
            </a:r>
            <a:endParaRPr lang="en-US" dirty="0">
              <a:latin typeface="Times New Roman"/>
              <a:ea typeface="Times New Roman"/>
            </a:endParaRPr>
          </a:p>
          <a:p>
            <a:pPr marL="342900" lvl="0" indent="-342900" algn="justLow">
              <a:buFont typeface="+mj-lt"/>
              <a:buAutoNum type="arabicPeriod"/>
              <a:tabLst>
                <a:tab pos="685800" algn="l"/>
              </a:tabLst>
            </a:pPr>
            <a:r>
              <a:rPr lang="ar-IQ" dirty="0">
                <a:solidFill>
                  <a:srgbClr val="000000"/>
                </a:solidFill>
                <a:latin typeface="Times New Roman"/>
                <a:ea typeface="Times New Roman"/>
                <a:cs typeface="Simplified Arabic"/>
              </a:rPr>
              <a:t>أعلى عند: ( ء، هـ ).</a:t>
            </a:r>
            <a:endParaRPr lang="en-US" dirty="0">
              <a:latin typeface="Times New Roman"/>
              <a:ea typeface="Times New Roman"/>
            </a:endParaRPr>
          </a:p>
          <a:p>
            <a:pPr marL="342900" lvl="0" indent="-342900" algn="justLow">
              <a:buFont typeface="+mj-lt"/>
              <a:buAutoNum type="arabicPeriod"/>
              <a:tabLst>
                <a:tab pos="685800" algn="l"/>
              </a:tabLst>
            </a:pPr>
            <a:r>
              <a:rPr lang="ar-IQ" dirty="0">
                <a:solidFill>
                  <a:srgbClr val="000000"/>
                </a:solidFill>
                <a:latin typeface="Times New Roman"/>
                <a:ea typeface="Times New Roman"/>
                <a:cs typeface="Simplified Arabic"/>
              </a:rPr>
              <a:t>أوسط عند: ( ع، ح ).</a:t>
            </a:r>
            <a:endParaRPr lang="en-US" dirty="0">
              <a:latin typeface="Times New Roman"/>
              <a:ea typeface="Times New Roman"/>
            </a:endParaRPr>
          </a:p>
          <a:p>
            <a:pPr marL="342900" lvl="0" indent="-342900" algn="justLow">
              <a:buFont typeface="+mj-lt"/>
              <a:buAutoNum type="arabicPeriod"/>
              <a:tabLst>
                <a:tab pos="685800" algn="l"/>
              </a:tabLst>
            </a:pPr>
            <a:r>
              <a:rPr lang="ar-IQ" dirty="0">
                <a:solidFill>
                  <a:srgbClr val="000000"/>
                </a:solidFill>
                <a:latin typeface="Times New Roman"/>
                <a:ea typeface="Times New Roman"/>
                <a:cs typeface="Simplified Arabic"/>
              </a:rPr>
              <a:t>أدنى عند: ( غ، خ ).</a:t>
            </a:r>
            <a:endParaRPr lang="en-US" dirty="0">
              <a:latin typeface="Times New Roman"/>
              <a:ea typeface="Times New Roman"/>
            </a:endParaRPr>
          </a:p>
          <a:p>
            <a:pPr marL="228600" algn="justLow"/>
            <a:r>
              <a:rPr lang="ar-IQ" dirty="0">
                <a:solidFill>
                  <a:srgbClr val="000000"/>
                </a:solidFill>
                <a:latin typeface="Times New Roman"/>
                <a:ea typeface="Times New Roman"/>
                <a:cs typeface="Simplified Arabic"/>
              </a:rPr>
              <a:t>	فكلما بعد الحرف كان التبيين </a:t>
            </a:r>
            <a:r>
              <a:rPr lang="ar-IQ" dirty="0" smtClean="0">
                <a:solidFill>
                  <a:srgbClr val="000000"/>
                </a:solidFill>
                <a:latin typeface="Times New Roman"/>
                <a:ea typeface="Times New Roman"/>
                <a:cs typeface="Simplified Arabic"/>
              </a:rPr>
              <a:t>أظهر</a:t>
            </a:r>
            <a:r>
              <a:rPr lang="ar-IQ" baseline="30000" dirty="0" smtClean="0">
                <a:solidFill>
                  <a:srgbClr val="000000"/>
                </a:solidFill>
                <a:latin typeface="Times New Roman"/>
                <a:ea typeface="Times New Roman"/>
                <a:cs typeface="Simplified Arabic"/>
              </a:rPr>
              <a:t>(4)</a:t>
            </a:r>
            <a:r>
              <a:rPr lang="ar-IQ" dirty="0" smtClean="0">
                <a:solidFill>
                  <a:srgbClr val="000000"/>
                </a:solidFill>
                <a:latin typeface="Times New Roman"/>
                <a:ea typeface="Times New Roman"/>
                <a:cs typeface="Simplified Arabic"/>
              </a:rPr>
              <a:t>.</a:t>
            </a:r>
          </a:p>
          <a:p>
            <a:pPr marL="228600" algn="justLow"/>
            <a:endParaRPr lang="en-US"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الدراسات الصوتية عند علماء التجويد، 428.</a:t>
            </a:r>
            <a:endParaRPr lang="en-US" sz="14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أطلس التجويد، 110.</a:t>
            </a:r>
            <a:endParaRPr lang="en-US" sz="14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IQ" sz="1400" dirty="0">
                <a:latin typeface="Times New Roman"/>
                <a:ea typeface="Times New Roman"/>
                <a:cs typeface="Simplified Arabic"/>
              </a:rPr>
              <a:t>فن التجويد: 24.</a:t>
            </a:r>
            <a:endParaRPr lang="en-US" sz="14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(4)</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الأصوات الحلقية عند سيبويه والاخفش الأوسط:223.</a:t>
            </a:r>
            <a:endParaRPr lang="en-US" sz="1400" dirty="0">
              <a:effectLst/>
              <a:latin typeface="Times New Roman"/>
              <a:ea typeface="Times New Roman"/>
            </a:endParaRPr>
          </a:p>
        </p:txBody>
      </p:sp>
    </p:spTree>
    <p:extLst>
      <p:ext uri="{BB962C8B-B14F-4D97-AF65-F5344CB8AC3E}">
        <p14:creationId xmlns:p14="http://schemas.microsoft.com/office/powerpoint/2010/main" val="226511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مربع نص 3"/>
          <p:cNvSpPr txBox="1"/>
          <p:nvPr/>
        </p:nvSpPr>
        <p:spPr>
          <a:xfrm>
            <a:off x="2771801" y="267494"/>
            <a:ext cx="5256584" cy="4593563"/>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en-US" sz="1400" dirty="0">
              <a:effectLst/>
              <a:latin typeface="Times New Roman"/>
              <a:ea typeface="Times New Roman"/>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4807" y="266974"/>
            <a:ext cx="5416549" cy="3645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105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4" name="مربع نص 3"/>
          <p:cNvSpPr txBox="1"/>
          <p:nvPr/>
        </p:nvSpPr>
        <p:spPr>
          <a:xfrm>
            <a:off x="1403648" y="411510"/>
            <a:ext cx="7560841" cy="2823848"/>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b="1" dirty="0">
                <a:solidFill>
                  <a:srgbClr val="000000"/>
                </a:solidFill>
                <a:latin typeface="Times New Roman"/>
                <a:ea typeface="Times New Roman"/>
                <a:cs typeface="Simplified Arabic"/>
              </a:rPr>
              <a:t>علة الإظهار:</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 إنَّ السبب في إظهار النون الساكنة والتنوين عند حروف الحلق الستة، هو أنَّ النون والتنوين بَعُدَ مخرجهما من مخرج حروف الحلق، وإنَّما يقع الإدغام في أكثر الكلام لتقارب مخارج الحروف، فلما تباعدت المخارج وتباينت وجب الإظهار الذي هو الأصل ولم يحسن غيره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 وكلما بعد الحرف كان التبيين أظهر، فتظهر النون الساكنة والتنوين عند الهمزة والهاء إظهاراً بيناً ويقال له أعلى، وعند العين والحاء إظهاراً أوسط، وعند الغين والخاء إظهاراً أدنى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a:t>
            </a:r>
          </a:p>
          <a:p>
            <a:pPr algn="justLow"/>
            <a:endParaRPr lang="ar-IQ" dirty="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marL="244475" indent="-226695" algn="justLow">
              <a:lnSpc>
                <a:spcPts val="2100"/>
              </a:lnSpc>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الرعاية لتجويد القراءة وتحقيق لفظ التلاوة: 236، 237.</a:t>
            </a:r>
            <a:endParaRPr lang="en-US" sz="1400" dirty="0">
              <a:latin typeface="Times New Roman"/>
              <a:ea typeface="Times New Roman"/>
            </a:endParaRPr>
          </a:p>
          <a:p>
            <a:pPr marL="244475" indent="-226695" algn="justLow">
              <a:lnSpc>
                <a:spcPts val="2100"/>
              </a:lnSpc>
              <a:tabLst>
                <a:tab pos="130810" algn="l"/>
              </a:tabLst>
            </a:pPr>
            <a:r>
              <a:rPr lang="ar-IQ" sz="1400" baseline="30000" smtClean="0">
                <a:latin typeface="Times New Roman"/>
                <a:ea typeface="Times New Roman"/>
                <a:cs typeface="Simplified Arabic"/>
              </a:rPr>
              <a:t>(2)</a:t>
            </a:r>
            <a:r>
              <a:rPr lang="ar-IQ" sz="1400" smtClean="0">
                <a:latin typeface="Times New Roman"/>
                <a:ea typeface="Times New Roman"/>
                <a:cs typeface="Simplified Arabic"/>
              </a:rPr>
              <a:t>   </a:t>
            </a:r>
            <a:r>
              <a:rPr lang="ar-IQ" sz="1400" dirty="0">
                <a:latin typeface="Times New Roman"/>
                <a:ea typeface="Times New Roman"/>
                <a:cs typeface="Simplified Arabic"/>
              </a:rPr>
              <a:t>فن التجويد: 25.</a:t>
            </a:r>
            <a:endParaRPr lang="en-US" sz="1400" dirty="0">
              <a:effectLst/>
              <a:latin typeface="Times New Roman"/>
              <a:ea typeface="Times New Roman"/>
            </a:endParaRPr>
          </a:p>
        </p:txBody>
      </p:sp>
    </p:spTree>
    <p:extLst>
      <p:ext uri="{BB962C8B-B14F-4D97-AF65-F5344CB8AC3E}">
        <p14:creationId xmlns:p14="http://schemas.microsoft.com/office/powerpoint/2010/main" val="305682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1110</TotalTime>
  <Words>258</Words>
  <Application>Microsoft Office PowerPoint</Application>
  <PresentationFormat>عرض على الشاشة (9:16)‏</PresentationFormat>
  <Paragraphs>71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1_ربطة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88</cp:revision>
  <dcterms:created xsi:type="dcterms:W3CDTF">2018-09-14T18:51:34Z</dcterms:created>
  <dcterms:modified xsi:type="dcterms:W3CDTF">2020-03-08T13:06:05Z</dcterms:modified>
</cp:coreProperties>
</file>