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0" r:id="rId4"/>
    <p:sldId id="271" r:id="rId5"/>
    <p:sldId id="272" r:id="rId6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907704" y="627534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العشرون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dirty="0" smtClean="0">
                <a:cs typeface="B Jadid" pitchFamily="2" charset="-78"/>
              </a:rPr>
              <a:t>20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665041" y="83195"/>
            <a:ext cx="2550199" cy="807911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السكت في القرآن الكريم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71205" y="1384299"/>
            <a:ext cx="8071634" cy="982318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خلاف المنطق وهو الصمت. وقيل: سَكَتَ تعمدَّ السكُوتُ، ويقال: تكلم الرجل ثم سكت، بغير ألف، فإذا انقطع كلامه فلم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يتكلم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r>
              <a:rPr lang="en-US" dirty="0" smtClean="0"/>
              <a:t> </a:t>
            </a:r>
          </a:p>
          <a:p>
            <a:pPr algn="justLow"/>
            <a:endParaRPr lang="en-US" sz="1400" baseline="30000" dirty="0">
              <a:latin typeface="Times New Roman"/>
              <a:ea typeface="Times New Roman"/>
              <a:cs typeface="Simplified Arabic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لسان العرب، مادة (سكت):6: 303.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891106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331640" y="2931790"/>
            <a:ext cx="7698288" cy="1556834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 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قطع الصوت زمناً يسيراً دون زمن الوقف من غير تنفس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أو " هي سكتة لطيفة دون قطع النفس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3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أوجبها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حفص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4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في أربع مواضع في القرآن واختلف عن الباقين فيها، وهي:</a:t>
            </a:r>
            <a:r>
              <a:rPr lang="en-US" dirty="0"/>
              <a:t> </a:t>
            </a:r>
            <a:endParaRPr lang="en-US" dirty="0" smtClean="0"/>
          </a:p>
          <a:p>
            <a:pPr algn="justLow"/>
            <a:endParaRPr lang="en-US" sz="1400" baseline="30000" dirty="0"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400" baseline="30000" dirty="0" smtClean="0">
              <a:latin typeface="Times New Roman"/>
              <a:ea typeface="Times New Roman"/>
              <a:cs typeface="Simplified Arabic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التجويد وآداب التلاوة: 49.</a:t>
            </a:r>
            <a:endParaRPr lang="en-US" sz="10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نزهة القارئ وتحفة البارئ: 81.</a:t>
            </a:r>
            <a:endParaRPr lang="en-US" sz="10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التيسير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القراءات السبع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: 142.</a:t>
            </a:r>
            <a:endParaRPr lang="en-US" sz="1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36170" y="826247"/>
            <a:ext cx="2562789" cy="3154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أولاً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ــ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السكت لغة: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467139" y="2499742"/>
            <a:ext cx="2562789" cy="3154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ثانياً ــ 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سكت اصطلاحا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: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3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1979636" y="843558"/>
            <a:ext cx="6897946" cy="265457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أولاً: في سورة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الكهف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فنقول: "عوجاً" وتسكت بقدر حركتين ثم تقول "قَيّماً"، في قوله تعالى: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508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ﲭ ﲮ ﲯ ﲰ ﲱ ﲲ ﲳ ﲴ ﲵ ﲶ </a:t>
            </a:r>
            <a:r>
              <a:rPr lang="ar-SA" b="1" dirty="0" err="1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ﲷ</a:t>
            </a:r>
            <a:r>
              <a:rPr lang="ar-SA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r>
              <a:rPr lang="ar-SA" b="1" dirty="0" err="1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ﲺ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 ﲻ ﲼ ﲽ ﲾ ﲿ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43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الكهف: 1-2.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إنَّ السكتة على ألف عوجاً من غير تنوين لبيان أن ما بعده وهو قوله تعالى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ﲺ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ليس متصلاً بما قبله، لأن عوجاً مفعول به للفعل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508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ﲵ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baseline="30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508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ﲺ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منصوب على انه حال، " والتقدير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QCF2BSML"/>
                <a:ea typeface="Times New Roman"/>
                <a:cs typeface="Simplified Arabic"/>
              </a:rPr>
              <a:t>: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ﲭ ﲮ ﲯ ﲰ ﲱ ﲲ ﲳ ﲺ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ﲴ ﲵ ﲶ ﲷ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43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baseline="30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القراءات العشر المتواترة، 293.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معاني القرآن للأخفش: 2/616، ومعاني القرآن للفراء: 2/133.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87574"/>
            <a:ext cx="7602537" cy="279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511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835694" y="195486"/>
            <a:ext cx="7163263" cy="225446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ثالثاً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 في سورة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القيامة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فتقول: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ﱡ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وتسكت بقدر حركتين وتقول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ﱣ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في قوله تعالى: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ﱠ </a:t>
            </a:r>
            <a:r>
              <a:rPr lang="ar-SA" sz="1600" b="1" dirty="0" err="1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ﱡﱢ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 ﱣ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sz="1600" baseline="30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القيامة: 27.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قرء حفص عن عاصم بسكتة لطيفة من غير تنفس على نون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ﱡ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كي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لا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يتوهم السامع بأنها (مَرَاق)،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إسم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فاعل من المروق وهو الخروج، في حين أنَّ الله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عزَّوجل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يوضح في الآية المباركة حال المحتضر في ساعة الموت ووصول روحه إلى( التراقي) جمع ترقوة، وهي عظم في أعلى الصدر والراقي: الشافي يعالج المريض بالرقية أو بالدواء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والحال إنَّها ساعة الموت والفراق لا المرض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dirty="0">
              <a:latin typeface="Times New Roman"/>
              <a:ea typeface="Times New Roman"/>
            </a:endParaRPr>
          </a:p>
          <a:p>
            <a:pPr marL="245110" indent="-245110"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القراءات العشر المتواترة، 578.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45110"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التفسير المبين: 579، وينظر: التيسير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القراءات السبع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: 142، والنشر</a:t>
            </a:r>
            <a:r>
              <a:rPr lang="ar-SA" sz="1400" dirty="0">
                <a:latin typeface="Traditional Arabic"/>
                <a:ea typeface="Times New Roman"/>
                <a:cs typeface="Simplified Arabic"/>
              </a:rPr>
              <a:t>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في القراءات العشـر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: 1/426.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043607" y="2643758"/>
            <a:ext cx="7955349" cy="2192906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rtl="0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رابعاً: في سورة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المطففين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3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فنقول: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 err="1">
                <a:solidFill>
                  <a:srgbClr val="000000"/>
                </a:solidFill>
                <a:latin typeface="Times New Roman"/>
                <a:ea typeface="Times New Roman"/>
                <a:cs typeface="QCF2588"/>
              </a:rPr>
              <a:t>ﱲﱳ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88"/>
              </a:rPr>
              <a:t> </a:t>
            </a:r>
            <a:r>
              <a:rPr lang="ar-SA" sz="1600" b="1" dirty="0" err="1">
                <a:solidFill>
                  <a:srgbClr val="000000"/>
                </a:solidFill>
                <a:latin typeface="Times New Roman"/>
                <a:ea typeface="Times New Roman"/>
                <a:cs typeface="QCF2588"/>
              </a:rPr>
              <a:t>ﱴﱵ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وتسكت بقدر حركتين ثم تقول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88"/>
              </a:rPr>
              <a:t>ﱶ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في قوله </a:t>
            </a:r>
            <a:r>
              <a:rPr lang="ar-SA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تعالى</a:t>
            </a:r>
            <a:r>
              <a:rPr lang="ar-SA" sz="1600" b="1" dirty="0" err="1">
                <a:latin typeface="Times New Roman"/>
                <a:ea typeface="Times New Roman"/>
                <a:cs typeface="Simplified Arabic"/>
              </a:rPr>
              <a:t>:</a:t>
            </a:r>
            <a:r>
              <a:rPr lang="ar-SA" sz="1600" b="1" dirty="0" err="1">
                <a:latin typeface="Times New Roman"/>
                <a:ea typeface="Times New Roman"/>
                <a:cs typeface="QCF2BSML"/>
              </a:rPr>
              <a:t>ﱡﭐ</a:t>
            </a:r>
            <a:r>
              <a:rPr lang="ar-SA" sz="1600" b="1" dirty="0" err="1">
                <a:latin typeface="Times New Roman"/>
                <a:ea typeface="Times New Roman"/>
                <a:cs typeface="QCF2588"/>
              </a:rPr>
              <a:t>ﱲﱳ</a:t>
            </a:r>
            <a:r>
              <a:rPr lang="ar-SA" sz="1600" b="1" dirty="0">
                <a:latin typeface="Times New Roman"/>
                <a:ea typeface="Times New Roman"/>
                <a:cs typeface="QCF2588"/>
              </a:rPr>
              <a:t> </a:t>
            </a:r>
            <a:r>
              <a:rPr lang="ar-SA" sz="1600" b="1" dirty="0" err="1">
                <a:latin typeface="Times New Roman"/>
                <a:ea typeface="Times New Roman"/>
                <a:cs typeface="QCF2588"/>
              </a:rPr>
              <a:t>ﱴﱵ</a:t>
            </a:r>
            <a:r>
              <a:rPr lang="ar-SA" sz="1600" b="1" dirty="0">
                <a:latin typeface="Times New Roman"/>
                <a:ea typeface="Times New Roman"/>
                <a:cs typeface="QCF2588"/>
              </a:rPr>
              <a:t> ﱶ ﱷ ﱸ ﱹ ﱺ ﱻ </a:t>
            </a:r>
            <a:r>
              <a:rPr lang="ar-SA" sz="1600" b="1" dirty="0"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المطففين:14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r>
              <a:rPr lang="ar-IQ" sz="1600" dirty="0" smtClean="0">
                <a:latin typeface="Times New Roman"/>
                <a:ea typeface="Times New Roman"/>
              </a:rPr>
              <a:t>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إنَّ السكتة على لام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b="1" dirty="0" err="1">
                <a:solidFill>
                  <a:srgbClr val="000000"/>
                </a:solidFill>
                <a:latin typeface="Times New Roman"/>
                <a:ea typeface="Times New Roman"/>
                <a:cs typeface="QCF2588"/>
              </a:rPr>
              <a:t>ﱴﱵ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لئلا تدغم مع الراء للتقارب وتصبح العبارة (بَرَانَ) مثنى (بر) ويصبح المعنى غير صحيح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4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ويجوز للقارئ أن يقف على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293"/>
              </a:rPr>
              <a:t>ﲷ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وعلى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443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443"/>
              </a:rPr>
              <a:t>ﲼ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وعندئذٍ فلا سكت، أما في حالة الوصل فيجب السكت، أما عند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ﱡ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78"/>
              </a:rPr>
              <a:t>ﱣ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 err="1">
                <a:solidFill>
                  <a:srgbClr val="000000"/>
                </a:solidFill>
                <a:latin typeface="Times New Roman"/>
                <a:ea typeface="Times New Roman"/>
                <a:cs typeface="QCF2588"/>
              </a:rPr>
              <a:t>ﱴﱵ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588"/>
              </a:rPr>
              <a:t> ﱶ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فليس له إلا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السكت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5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القراءات العشر المتواترة: 588.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نزهة القارئ وتحفة البارئ: 82.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(5)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النشر</a:t>
            </a:r>
            <a:r>
              <a:rPr lang="ar-SA" sz="1400" dirty="0">
                <a:latin typeface="Traditional Arabic"/>
                <a:ea typeface="Times New Roman"/>
                <a:cs typeface="Simplified Arabic"/>
              </a:rPr>
              <a:t> 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في القراءات العشـر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: 1/267.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105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270</Words>
  <Application>Microsoft Office PowerPoint</Application>
  <PresentationFormat>عرض على الشاشة (9:16)‏</PresentationFormat>
  <Paragraphs>38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1_ربطة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80</cp:revision>
  <dcterms:created xsi:type="dcterms:W3CDTF">2018-09-14T18:51:34Z</dcterms:created>
  <dcterms:modified xsi:type="dcterms:W3CDTF">2020-03-08T12:01:20Z</dcterms:modified>
</cp:coreProperties>
</file>