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4" r:id="rId1"/>
  </p:sldMasterIdLst>
  <p:sldIdLst>
    <p:sldId id="268" r:id="rId2"/>
    <p:sldId id="269" r:id="rId3"/>
    <p:sldId id="270" r:id="rId4"/>
  </p:sldIdLst>
  <p:sldSz cx="9144000" cy="5143500" type="screen16x9"/>
  <p:notesSz cx="6858000" cy="9144000"/>
  <p:defaultTextStyle>
    <a:defPPr>
      <a:defRPr lang="ar-AE"/>
    </a:defPPr>
    <a:lvl1pPr marL="0" algn="r" defTabSz="914355" rtl="1" eaLnBrk="1" latinLnBrk="0" hangingPunct="1">
      <a:defRPr sz="1800" kern="1200">
        <a:solidFill>
          <a:schemeClr val="tx1"/>
        </a:solidFill>
        <a:latin typeface="+mn-lt"/>
        <a:ea typeface="+mn-ea"/>
        <a:cs typeface="+mn-cs"/>
      </a:defRPr>
    </a:lvl1pPr>
    <a:lvl2pPr marL="457178" algn="r" defTabSz="914355" rtl="1" eaLnBrk="1" latinLnBrk="0" hangingPunct="1">
      <a:defRPr sz="1800" kern="1200">
        <a:solidFill>
          <a:schemeClr val="tx1"/>
        </a:solidFill>
        <a:latin typeface="+mn-lt"/>
        <a:ea typeface="+mn-ea"/>
        <a:cs typeface="+mn-cs"/>
      </a:defRPr>
    </a:lvl2pPr>
    <a:lvl3pPr marL="914355" algn="r" defTabSz="914355" rtl="1" eaLnBrk="1" latinLnBrk="0" hangingPunct="1">
      <a:defRPr sz="1800" kern="1200">
        <a:solidFill>
          <a:schemeClr val="tx1"/>
        </a:solidFill>
        <a:latin typeface="+mn-lt"/>
        <a:ea typeface="+mn-ea"/>
        <a:cs typeface="+mn-cs"/>
      </a:defRPr>
    </a:lvl3pPr>
    <a:lvl4pPr marL="1371532" algn="r" defTabSz="914355" rtl="1" eaLnBrk="1" latinLnBrk="0" hangingPunct="1">
      <a:defRPr sz="1800" kern="1200">
        <a:solidFill>
          <a:schemeClr val="tx1"/>
        </a:solidFill>
        <a:latin typeface="+mn-lt"/>
        <a:ea typeface="+mn-ea"/>
        <a:cs typeface="+mn-cs"/>
      </a:defRPr>
    </a:lvl4pPr>
    <a:lvl5pPr marL="1828709" algn="r" defTabSz="914355" rtl="1" eaLnBrk="1" latinLnBrk="0" hangingPunct="1">
      <a:defRPr sz="1800" kern="1200">
        <a:solidFill>
          <a:schemeClr val="tx1"/>
        </a:solidFill>
        <a:latin typeface="+mn-lt"/>
        <a:ea typeface="+mn-ea"/>
        <a:cs typeface="+mn-cs"/>
      </a:defRPr>
    </a:lvl5pPr>
    <a:lvl6pPr marL="2285886" algn="r" defTabSz="914355" rtl="1" eaLnBrk="1" latinLnBrk="0" hangingPunct="1">
      <a:defRPr sz="1800" kern="1200">
        <a:solidFill>
          <a:schemeClr val="tx1"/>
        </a:solidFill>
        <a:latin typeface="+mn-lt"/>
        <a:ea typeface="+mn-ea"/>
        <a:cs typeface="+mn-cs"/>
      </a:defRPr>
    </a:lvl6pPr>
    <a:lvl7pPr marL="2743064" algn="r" defTabSz="914355" rtl="1" eaLnBrk="1" latinLnBrk="0" hangingPunct="1">
      <a:defRPr sz="1800" kern="1200">
        <a:solidFill>
          <a:schemeClr val="tx1"/>
        </a:solidFill>
        <a:latin typeface="+mn-lt"/>
        <a:ea typeface="+mn-ea"/>
        <a:cs typeface="+mn-cs"/>
      </a:defRPr>
    </a:lvl7pPr>
    <a:lvl8pPr marL="3200240" algn="r" defTabSz="914355" rtl="1" eaLnBrk="1" latinLnBrk="0" hangingPunct="1">
      <a:defRPr sz="1800" kern="1200">
        <a:solidFill>
          <a:schemeClr val="tx1"/>
        </a:solidFill>
        <a:latin typeface="+mn-lt"/>
        <a:ea typeface="+mn-ea"/>
        <a:cs typeface="+mn-cs"/>
      </a:defRPr>
    </a:lvl8pPr>
    <a:lvl9pPr marL="3657418" algn="r" defTabSz="914355"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06" autoAdjust="0"/>
    <p:restoredTop sz="94636" autoAdjust="0"/>
  </p:normalViewPr>
  <p:slideViewPr>
    <p:cSldViewPr>
      <p:cViewPr>
        <p:scale>
          <a:sx n="121" d="100"/>
          <a:sy n="121" d="100"/>
        </p:scale>
        <p:origin x="-90" y="-26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597821"/>
            <a:ext cx="7772400" cy="1102519"/>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4D3F877-0FF9-432D-AB52-28C2482279E8}" type="datetime1">
              <a:rPr lang="en-US" smtClean="0">
                <a:solidFill>
                  <a:prstClr val="black">
                    <a:tint val="75000"/>
                  </a:prstClr>
                </a:solidFill>
              </a:rPr>
              <a:pPr/>
              <a:t>3/8/2020</a:t>
            </a:fld>
            <a:endParaRPr lang="en-US" dirty="0">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dirty="0">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2005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5AE1D48-3893-4E09-A3A3-BA57A8DFB6EC}" type="datetime1">
              <a:rPr lang="en-US" smtClean="0">
                <a:solidFill>
                  <a:prstClr val="black">
                    <a:tint val="75000"/>
                  </a:prstClr>
                </a:solidFill>
              </a:rPr>
              <a:pPr/>
              <a:t>3/8/2020</a:t>
            </a:fld>
            <a:endParaRPr lang="en-US" dirty="0">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dirty="0">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9948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154783"/>
            <a:ext cx="2057400" cy="329088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154783"/>
            <a:ext cx="6019800" cy="329088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156CF9C-1549-4FFC-B8A7-BA3055155CFB}" type="datetime1">
              <a:rPr lang="en-US" smtClean="0">
                <a:solidFill>
                  <a:prstClr val="black">
                    <a:tint val="75000"/>
                  </a:prstClr>
                </a:solidFill>
              </a:rPr>
              <a:pPr/>
              <a:t>3/8/2020</a:t>
            </a:fld>
            <a:endParaRPr lang="en-US" dirty="0">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dirty="0">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343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10E7254-0E66-4EEF-969F-7BEFC23BC78D}" type="datetime1">
              <a:rPr lang="en-US" smtClean="0">
                <a:solidFill>
                  <a:prstClr val="black">
                    <a:tint val="75000"/>
                  </a:prstClr>
                </a:solidFill>
              </a:rPr>
              <a:pPr/>
              <a:t>3/8/2020</a:t>
            </a:fld>
            <a:endParaRPr lang="en-US" dirty="0">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dirty="0">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4961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3305176"/>
            <a:ext cx="7772400" cy="1021556"/>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519E588-DF5E-41B6-8F1B-8A68EE66B010}" type="datetime1">
              <a:rPr lang="en-US" smtClean="0">
                <a:solidFill>
                  <a:prstClr val="black">
                    <a:tint val="75000"/>
                  </a:prstClr>
                </a:solidFill>
              </a:rPr>
              <a:pPr/>
              <a:t>3/8/2020</a:t>
            </a:fld>
            <a:endParaRPr lang="en-US" dirty="0">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dirty="0">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96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pPr defTabSz="342900" rtl="0"/>
            <a:fld id="{42983E2D-9EAA-468D-8FE1-63A08348F7A8}" type="datetime1">
              <a:rPr lang="en-US" smtClean="0">
                <a:solidFill>
                  <a:prstClr val="black">
                    <a:tint val="75000"/>
                  </a:prstClr>
                </a:solidFill>
              </a:rPr>
              <a:pPr defTabSz="342900" rtl="0"/>
              <a:t>3/8/2020</a:t>
            </a:fld>
            <a:endParaRPr lang="en-US" dirty="0">
              <a:solidFill>
                <a:prstClr val="black">
                  <a:tint val="75000"/>
                </a:prstClr>
              </a:solidFill>
            </a:endParaRPr>
          </a:p>
        </p:txBody>
      </p:sp>
      <p:sp>
        <p:nvSpPr>
          <p:cNvPr id="6" name="عنصر نائب للتذييل 5"/>
          <p:cNvSpPr>
            <a:spLocks noGrp="1"/>
          </p:cNvSpPr>
          <p:nvPr>
            <p:ph type="ftr" sz="quarter" idx="11"/>
          </p:nvPr>
        </p:nvSpPr>
        <p:spPr/>
        <p:txBody>
          <a:bodyPr/>
          <a:lstStyle/>
          <a:p>
            <a:pPr defTabSz="342900" rtl="0"/>
            <a:endParaRPr lang="en-US" dirty="0">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defTabSz="342900" rtl="0"/>
            <a:fld id="{D57F1E4F-1CFF-5643-939E-217C01CDF565}" type="slidenum">
              <a:rPr lang="en-US" smtClean="0"/>
              <a:pPr defTabSz="342900" rtl="0"/>
              <a:t>‹#›</a:t>
            </a:fld>
            <a:endParaRPr lang="en-US" dirty="0"/>
          </a:p>
        </p:txBody>
      </p:sp>
    </p:spTree>
    <p:extLst>
      <p:ext uri="{BB962C8B-B14F-4D97-AF65-F5344CB8AC3E}">
        <p14:creationId xmlns:p14="http://schemas.microsoft.com/office/powerpoint/2010/main" val="25807495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05979"/>
            <a:ext cx="8229600" cy="857250"/>
          </a:xfrm>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8BB7B628-15B0-4666-9630-35F969A508FF}" type="datetime1">
              <a:rPr lang="en-US" smtClean="0">
                <a:solidFill>
                  <a:prstClr val="black">
                    <a:tint val="75000"/>
                  </a:prstClr>
                </a:solidFill>
              </a:rPr>
              <a:pPr/>
              <a:t>3/8/2020</a:t>
            </a:fld>
            <a:endParaRPr lang="en-US" dirty="0">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en-US" dirty="0">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6265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9D2B8CF3-5A1F-4FAD-9935-2613ECAED084}" type="datetime1">
              <a:rPr lang="en-US" smtClean="0">
                <a:solidFill>
                  <a:prstClr val="black">
                    <a:tint val="75000"/>
                  </a:prstClr>
                </a:solidFill>
              </a:rPr>
              <a:pPr/>
              <a:t>3/8/2020</a:t>
            </a:fld>
            <a:endParaRPr lang="en-US" dirty="0">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en-US" dirty="0">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7829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8ACC8AD-2E10-40E6-BFEF-0A7C71B525C9}" type="datetime1">
              <a:rPr lang="en-US" smtClean="0">
                <a:solidFill>
                  <a:prstClr val="black">
                    <a:tint val="75000"/>
                  </a:prstClr>
                </a:solidFill>
              </a:rPr>
              <a:pPr/>
              <a:t>3/8/2020</a:t>
            </a:fld>
            <a:endParaRPr lang="en-US" dirty="0">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en-US" dirty="0">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3483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5" y="204787"/>
            <a:ext cx="3008313" cy="8715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pPr defTabSz="342900" rtl="0"/>
            <a:fld id="{42983E2D-9EAA-468D-8FE1-63A08348F7A8}" type="datetime1">
              <a:rPr lang="en-US" smtClean="0">
                <a:solidFill>
                  <a:prstClr val="black">
                    <a:tint val="75000"/>
                  </a:prstClr>
                </a:solidFill>
              </a:rPr>
              <a:pPr defTabSz="342900" rtl="0"/>
              <a:t>3/8/2020</a:t>
            </a:fld>
            <a:endParaRPr lang="en-US" dirty="0">
              <a:solidFill>
                <a:prstClr val="black">
                  <a:tint val="75000"/>
                </a:prstClr>
              </a:solidFill>
            </a:endParaRPr>
          </a:p>
        </p:txBody>
      </p:sp>
      <p:sp>
        <p:nvSpPr>
          <p:cNvPr id="6" name="عنصر نائب للتذييل 5"/>
          <p:cNvSpPr>
            <a:spLocks noGrp="1"/>
          </p:cNvSpPr>
          <p:nvPr>
            <p:ph type="ftr" sz="quarter" idx="11"/>
          </p:nvPr>
        </p:nvSpPr>
        <p:spPr/>
        <p:txBody>
          <a:bodyPr/>
          <a:lstStyle/>
          <a:p>
            <a:pPr defTabSz="342900" rtl="0"/>
            <a:endParaRPr lang="en-US" dirty="0">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defTabSz="342900" rtl="0"/>
            <a:fld id="{D57F1E4F-1CFF-5643-939E-217C01CDF565}" type="slidenum">
              <a:rPr lang="en-US" smtClean="0"/>
              <a:pPr defTabSz="342900" rtl="0"/>
              <a:t>‹#›</a:t>
            </a:fld>
            <a:endParaRPr lang="en-US" dirty="0"/>
          </a:p>
        </p:txBody>
      </p:sp>
    </p:spTree>
    <p:extLst>
      <p:ext uri="{BB962C8B-B14F-4D97-AF65-F5344CB8AC3E}">
        <p14:creationId xmlns:p14="http://schemas.microsoft.com/office/powerpoint/2010/main" val="115000282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3600451"/>
            <a:ext cx="5486400" cy="425054"/>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pPr defTabSz="342900" rtl="0"/>
            <a:fld id="{42983E2D-9EAA-468D-8FE1-63A08348F7A8}" type="datetime1">
              <a:rPr lang="en-US" smtClean="0">
                <a:solidFill>
                  <a:prstClr val="black">
                    <a:tint val="75000"/>
                  </a:prstClr>
                </a:solidFill>
              </a:rPr>
              <a:pPr defTabSz="342900" rtl="0"/>
              <a:t>3/8/2020</a:t>
            </a:fld>
            <a:endParaRPr lang="en-US" dirty="0">
              <a:solidFill>
                <a:prstClr val="black">
                  <a:tint val="75000"/>
                </a:prstClr>
              </a:solidFill>
            </a:endParaRPr>
          </a:p>
        </p:txBody>
      </p:sp>
      <p:sp>
        <p:nvSpPr>
          <p:cNvPr id="6" name="عنصر نائب للتذييل 5"/>
          <p:cNvSpPr>
            <a:spLocks noGrp="1"/>
          </p:cNvSpPr>
          <p:nvPr>
            <p:ph type="ftr" sz="quarter" idx="11"/>
          </p:nvPr>
        </p:nvSpPr>
        <p:spPr/>
        <p:txBody>
          <a:bodyPr/>
          <a:lstStyle/>
          <a:p>
            <a:pPr defTabSz="342900" rtl="0"/>
            <a:endParaRPr lang="en-US" dirty="0">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defTabSz="342900" rtl="0"/>
            <a:fld id="{D57F1E4F-1CFF-5643-939E-217C01CDF565}" type="slidenum">
              <a:rPr lang="en-US" smtClean="0"/>
              <a:pPr defTabSz="342900" rtl="0"/>
              <a:t>‹#›</a:t>
            </a:fld>
            <a:endParaRPr lang="en-US" dirty="0"/>
          </a:p>
        </p:txBody>
      </p:sp>
    </p:spTree>
    <p:extLst>
      <p:ext uri="{BB962C8B-B14F-4D97-AF65-F5344CB8AC3E}">
        <p14:creationId xmlns:p14="http://schemas.microsoft.com/office/powerpoint/2010/main" val="77331948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05979"/>
            <a:ext cx="8229600" cy="85725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200151"/>
            <a:ext cx="8229600" cy="3394472"/>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4767264"/>
            <a:ext cx="2133600" cy="273844"/>
          </a:xfrm>
          <a:prstGeom prst="rect">
            <a:avLst/>
          </a:prstGeom>
        </p:spPr>
        <p:txBody>
          <a:bodyPr vert="horz" lIns="91440" tIns="45720" rIns="91440" bIns="45720" rtlCol="1" anchor="ctr"/>
          <a:lstStyle>
            <a:lvl1pPr algn="r">
              <a:defRPr sz="1200">
                <a:solidFill>
                  <a:schemeClr val="tx1">
                    <a:tint val="75000"/>
                  </a:schemeClr>
                </a:solidFill>
              </a:defRPr>
            </a:lvl1pPr>
          </a:lstStyle>
          <a:p>
            <a:pPr defTabSz="342900" rtl="0"/>
            <a:fld id="{42983E2D-9EAA-468D-8FE1-63A08348F7A8}" type="datetime1">
              <a:rPr lang="en-US" smtClean="0">
                <a:solidFill>
                  <a:prstClr val="black">
                    <a:tint val="75000"/>
                  </a:prstClr>
                </a:solidFill>
              </a:rPr>
              <a:pPr defTabSz="342900" rtl="0"/>
              <a:t>3/8/2020</a:t>
            </a:fld>
            <a:endParaRPr lang="en-US" dirty="0">
              <a:solidFill>
                <a:prstClr val="black">
                  <a:tint val="75000"/>
                </a:prstClr>
              </a:solidFill>
            </a:endParaRPr>
          </a:p>
        </p:txBody>
      </p:sp>
      <p:sp>
        <p:nvSpPr>
          <p:cNvPr id="5" name="عنصر نائب للتذييل 4"/>
          <p:cNvSpPr>
            <a:spLocks noGrp="1"/>
          </p:cNvSpPr>
          <p:nvPr>
            <p:ph type="ftr" sz="quarter" idx="3"/>
          </p:nvPr>
        </p:nvSpPr>
        <p:spPr>
          <a:xfrm>
            <a:off x="3124200" y="4767264"/>
            <a:ext cx="2895600" cy="273844"/>
          </a:xfrm>
          <a:prstGeom prst="rect">
            <a:avLst/>
          </a:prstGeom>
        </p:spPr>
        <p:txBody>
          <a:bodyPr vert="horz" lIns="91440" tIns="45720" rIns="91440" bIns="45720" rtlCol="1" anchor="ctr"/>
          <a:lstStyle>
            <a:lvl1pPr algn="ctr">
              <a:defRPr sz="1200">
                <a:solidFill>
                  <a:schemeClr val="tx1">
                    <a:tint val="75000"/>
                  </a:schemeClr>
                </a:solidFill>
              </a:defRPr>
            </a:lvl1pPr>
          </a:lstStyle>
          <a:p>
            <a:pPr defTabSz="342900" rtl="0"/>
            <a:endParaRPr lang="en-US" dirty="0">
              <a:solidFill>
                <a:prstClr val="black">
                  <a:tint val="75000"/>
                </a:prstClr>
              </a:solidFill>
            </a:endParaRPr>
          </a:p>
        </p:txBody>
      </p:sp>
      <p:sp>
        <p:nvSpPr>
          <p:cNvPr id="6" name="عنصر نائب لرقم الشريحة 5"/>
          <p:cNvSpPr>
            <a:spLocks noGrp="1"/>
          </p:cNvSpPr>
          <p:nvPr>
            <p:ph type="sldNum" sz="quarter" idx="4"/>
          </p:nvPr>
        </p:nvSpPr>
        <p:spPr>
          <a:xfrm>
            <a:off x="457200" y="4767264"/>
            <a:ext cx="2133600" cy="273844"/>
          </a:xfrm>
          <a:prstGeom prst="rect">
            <a:avLst/>
          </a:prstGeom>
        </p:spPr>
        <p:txBody>
          <a:bodyPr vert="horz" lIns="91440" tIns="45720" rIns="91440" bIns="45720" rtlCol="1" anchor="ctr"/>
          <a:lstStyle>
            <a:lvl1pPr algn="l">
              <a:defRPr sz="1200">
                <a:solidFill>
                  <a:schemeClr val="tx1">
                    <a:tint val="75000"/>
                  </a:schemeClr>
                </a:solidFill>
              </a:defRPr>
            </a:lvl1pPr>
          </a:lstStyle>
          <a:p>
            <a:pPr defTabSz="342900" rtl="0"/>
            <a:fld id="{D57F1E4F-1CFF-5643-939E-217C01CDF565}" type="slidenum">
              <a:rPr lang="en-US" smtClean="0"/>
              <a:pPr defTabSz="342900" rtl="0"/>
              <a:t>‹#›</a:t>
            </a:fld>
            <a:endParaRPr lang="en-US" dirty="0"/>
          </a:p>
        </p:txBody>
      </p:sp>
    </p:spTree>
    <p:extLst>
      <p:ext uri="{BB962C8B-B14F-4D97-AF65-F5344CB8AC3E}">
        <p14:creationId xmlns:p14="http://schemas.microsoft.com/office/powerpoint/2010/main" val="262149130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رقم الشريحة 2"/>
          <p:cNvSpPr>
            <a:spLocks noGrp="1"/>
          </p:cNvSpPr>
          <p:nvPr>
            <p:ph type="sldNum" sz="quarter" idx="12"/>
          </p:nvPr>
        </p:nvSpPr>
        <p:spPr/>
        <p:txBody>
          <a:bodyPr/>
          <a:lstStyle/>
          <a:p>
            <a:fld id="{D57F1E4F-1CFF-5643-939E-217C01CDF565}" type="slidenum">
              <a:rPr lang="en-US" smtClean="0"/>
              <a:pPr/>
              <a:t>1</a:t>
            </a:fld>
            <a:endParaRPr lang="en-US" dirty="0"/>
          </a:p>
        </p:txBody>
      </p:sp>
      <p:sp>
        <p:nvSpPr>
          <p:cNvPr id="4" name="مستطيل 3"/>
          <p:cNvSpPr/>
          <p:nvPr/>
        </p:nvSpPr>
        <p:spPr>
          <a:xfrm>
            <a:off x="1763689" y="864681"/>
            <a:ext cx="5616624" cy="807911"/>
          </a:xfrm>
          <a:prstGeom prst="rect">
            <a:avLst/>
          </a:prstGeom>
          <a:solidFill>
            <a:srgbClr val="FFFF99"/>
          </a:solidFill>
        </p:spPr>
        <p:txBody>
          <a:bodyPr wrap="square" lIns="68579" tIns="34289" rIns="68579" bIns="34289">
            <a:spAutoFit/>
            <a:scene3d>
              <a:camera prst="orthographicFront"/>
              <a:lightRig rig="harsh" dir="t"/>
            </a:scene3d>
            <a:sp3d extrusionH="57150" prstMaterial="matte">
              <a:bevelT w="63500" h="12700" prst="angle"/>
              <a:contourClr>
                <a:schemeClr val="bg1">
                  <a:lumMod val="65000"/>
                </a:schemeClr>
              </a:contourClr>
            </a:sp3d>
          </a:bodyPr>
          <a:lstStyle/>
          <a:p>
            <a:pPr algn="ctr"/>
            <a:r>
              <a:rPr lang="ar-IQ" sz="4800">
                <a:solidFill>
                  <a:srgbClr val="000000"/>
                </a:solidFill>
                <a:latin typeface="Times New Roman"/>
                <a:ea typeface="Times New Roman"/>
                <a:cs typeface="Monotype Koufi"/>
              </a:rPr>
              <a:t>المحاضرة </a:t>
            </a:r>
            <a:r>
              <a:rPr lang="ar-IQ" sz="4800" smtClean="0">
                <a:solidFill>
                  <a:srgbClr val="000000"/>
                </a:solidFill>
                <a:latin typeface="Times New Roman"/>
                <a:ea typeface="Times New Roman"/>
                <a:cs typeface="Monotype Koufi"/>
              </a:rPr>
              <a:t>الخامسة عشرة</a:t>
            </a:r>
            <a:endParaRPr lang="en-US" sz="4000" dirty="0">
              <a:effectLst/>
              <a:latin typeface="Times New Roman"/>
              <a:ea typeface="Times New Roman"/>
            </a:endParaRPr>
          </a:p>
        </p:txBody>
      </p:sp>
      <p:sp>
        <p:nvSpPr>
          <p:cNvPr id="2" name="مربع نص 1"/>
          <p:cNvSpPr txBox="1"/>
          <p:nvPr/>
        </p:nvSpPr>
        <p:spPr>
          <a:xfrm>
            <a:off x="7668344" y="411510"/>
            <a:ext cx="1080120"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4400" dirty="0" smtClean="0">
                <a:cs typeface="B Jadid" pitchFamily="2" charset="-78"/>
              </a:rPr>
              <a:t>15</a:t>
            </a:r>
            <a:endParaRPr lang="ar-IQ" sz="4400" dirty="0">
              <a:cs typeface="B Jadid" pitchFamily="2" charset="-78"/>
            </a:endParaRPr>
          </a:p>
        </p:txBody>
      </p:sp>
      <p:sp>
        <p:nvSpPr>
          <p:cNvPr id="6" name="مربع نص 5"/>
          <p:cNvSpPr txBox="1"/>
          <p:nvPr/>
        </p:nvSpPr>
        <p:spPr>
          <a:xfrm>
            <a:off x="2123728" y="2715766"/>
            <a:ext cx="5184576"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1">
            <a:spAutoFit/>
          </a:bodyPr>
          <a:lstStyle/>
          <a:p>
            <a:pPr algn="ctr"/>
            <a:r>
              <a:rPr lang="ar-IQ" dirty="0">
                <a:solidFill>
                  <a:srgbClr val="000000"/>
                </a:solidFill>
                <a:latin typeface="Times New Roman"/>
                <a:ea typeface="Times New Roman"/>
                <a:cs typeface="Simple Bold Jut Out" pitchFamily="2" charset="-78"/>
              </a:rPr>
              <a:t>م. د. قيس عبدالله أحمد </a:t>
            </a:r>
            <a:endParaRPr lang="ar-IQ" dirty="0">
              <a:cs typeface="Simple Bold Jut Out" pitchFamily="2" charset="-78"/>
            </a:endParaRPr>
          </a:p>
        </p:txBody>
      </p:sp>
      <p:sp>
        <p:nvSpPr>
          <p:cNvPr id="8" name="مربع نص 7"/>
          <p:cNvSpPr txBox="1"/>
          <p:nvPr/>
        </p:nvSpPr>
        <p:spPr>
          <a:xfrm>
            <a:off x="3851920" y="1923678"/>
            <a:ext cx="1224136" cy="369332"/>
          </a:xfrm>
          <a:prstGeom prst="rect">
            <a:avLst/>
          </a:prstGeom>
          <a:noFill/>
        </p:spPr>
        <p:txBody>
          <a:bodyPr wrap="square" rtlCol="1">
            <a:spAutoFit/>
          </a:bodyPr>
          <a:lstStyle/>
          <a:p>
            <a:pPr algn="ctr"/>
            <a:r>
              <a:rPr lang="ar-IQ" dirty="0" smtClean="0">
                <a:cs typeface="Simple Bold Jut Out" pitchFamily="2" charset="-78"/>
              </a:rPr>
              <a:t>اعداد</a:t>
            </a:r>
            <a:endParaRPr lang="ar-IQ" dirty="0">
              <a:cs typeface="Simple Bold Jut Out" pitchFamily="2" charset="-78"/>
            </a:endParaRPr>
          </a:p>
        </p:txBody>
      </p:sp>
    </p:spTree>
    <p:extLst>
      <p:ext uri="{BB962C8B-B14F-4D97-AF65-F5344CB8AC3E}">
        <p14:creationId xmlns:p14="http://schemas.microsoft.com/office/powerpoint/2010/main" val="13979127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707904" y="136591"/>
            <a:ext cx="2550199" cy="438580"/>
          </a:xfrm>
          <a:prstGeom prst="rect">
            <a:avLst/>
          </a:prstGeom>
          <a:effectLst>
            <a:glow rad="101600">
              <a:schemeClr val="accent6">
                <a:satMod val="175000"/>
                <a:alpha val="40000"/>
              </a:schemeClr>
            </a:glow>
          </a:effectLst>
        </p:spPr>
        <p:style>
          <a:lnRef idx="1">
            <a:schemeClr val="accent4"/>
          </a:lnRef>
          <a:fillRef idx="2">
            <a:schemeClr val="accent4"/>
          </a:fillRef>
          <a:effectRef idx="1">
            <a:schemeClr val="accent4"/>
          </a:effectRef>
          <a:fontRef idx="minor">
            <a:schemeClr val="dk1"/>
          </a:fontRef>
        </p:style>
        <p:txBody>
          <a:bodyPr wrap="square" lIns="68579" tIns="34289" rIns="68579" bIns="34289">
            <a:spAutoFit/>
            <a:scene3d>
              <a:camera prst="orthographicFront"/>
              <a:lightRig rig="harsh" dir="t"/>
            </a:scene3d>
            <a:sp3d extrusionH="57150" prstMaterial="matte">
              <a:bevelT w="63500" h="12700" prst="angle"/>
              <a:contourClr>
                <a:schemeClr val="bg1">
                  <a:lumMod val="65000"/>
                </a:schemeClr>
              </a:contourClr>
            </a:sp3d>
          </a:bodyPr>
          <a:lstStyle/>
          <a:p>
            <a:pPr algn="ctr"/>
            <a:r>
              <a:rPr lang="ar-IQ" sz="2400" dirty="0">
                <a:solidFill>
                  <a:srgbClr val="000000"/>
                </a:solidFill>
                <a:latin typeface="Times New Roman"/>
                <a:ea typeface="Times New Roman"/>
                <a:cs typeface="Monotype Koufi"/>
              </a:rPr>
              <a:t>أحكام </a:t>
            </a:r>
            <a:r>
              <a:rPr lang="ar-IQ" sz="2400" dirty="0" smtClean="0">
                <a:solidFill>
                  <a:srgbClr val="000000"/>
                </a:solidFill>
                <a:latin typeface="Times New Roman"/>
                <a:ea typeface="Times New Roman"/>
                <a:cs typeface="Monotype Koufi"/>
              </a:rPr>
              <a:t> البسملة</a:t>
            </a:r>
            <a:endParaRPr lang="en-US" sz="2400" dirty="0">
              <a:effectLst/>
              <a:latin typeface="Times New Roman"/>
              <a:ea typeface="Times New Roman"/>
            </a:endParaRPr>
          </a:p>
        </p:txBody>
      </p:sp>
      <p:sp>
        <p:nvSpPr>
          <p:cNvPr id="3" name="عنصر نائب لرقم الشريحة 2"/>
          <p:cNvSpPr>
            <a:spLocks noGrp="1"/>
          </p:cNvSpPr>
          <p:nvPr>
            <p:ph type="sldNum" sz="quarter" idx="12"/>
          </p:nvPr>
        </p:nvSpPr>
        <p:spPr/>
        <p:txBody>
          <a:bodyPr/>
          <a:lstStyle/>
          <a:p>
            <a:fld id="{D57F1E4F-1CFF-5643-939E-217C01CDF565}" type="slidenum">
              <a:rPr lang="en-US" smtClean="0"/>
              <a:pPr/>
              <a:t>2</a:t>
            </a:fld>
            <a:endParaRPr lang="en-US" dirty="0"/>
          </a:p>
        </p:txBody>
      </p:sp>
      <p:sp>
        <p:nvSpPr>
          <p:cNvPr id="6" name="مربع نص 5"/>
          <p:cNvSpPr txBox="1"/>
          <p:nvPr/>
        </p:nvSpPr>
        <p:spPr>
          <a:xfrm>
            <a:off x="947186" y="1707654"/>
            <a:ext cx="8071634" cy="2062101"/>
          </a:xfrm>
          <a:prstGeom prst="rect">
            <a:avLst/>
          </a:prstGeom>
          <a:effectLst>
            <a:glow rad="139700">
              <a:schemeClr val="accent5">
                <a:satMod val="175000"/>
                <a:alpha val="40000"/>
              </a:schemeClr>
            </a:glow>
          </a:effectLst>
        </p:spPr>
        <p:style>
          <a:lnRef idx="1">
            <a:schemeClr val="accent6"/>
          </a:lnRef>
          <a:fillRef idx="2">
            <a:schemeClr val="accent6"/>
          </a:fillRef>
          <a:effectRef idx="1">
            <a:schemeClr val="accent6"/>
          </a:effectRef>
          <a:fontRef idx="minor">
            <a:schemeClr val="dk1"/>
          </a:fontRef>
        </p:style>
        <p:txBody>
          <a:bodyPr wrap="square" lIns="68579" tIns="34289" rIns="68579" bIns="34289" rtlCol="1">
            <a:spAutoFit/>
          </a:bodyPr>
          <a:lstStyle/>
          <a:p>
            <a:pPr algn="justLow"/>
            <a:r>
              <a:rPr lang="ar-SA" sz="1600" dirty="0">
                <a:solidFill>
                  <a:srgbClr val="000000"/>
                </a:solidFill>
                <a:latin typeface="Simplified Arabic"/>
                <a:ea typeface="Times New Roman"/>
                <a:cs typeface="Simplified Arabic"/>
              </a:rPr>
              <a:t>البسـملة مصدر مولد: بسمل، إذ قال:</a:t>
            </a:r>
            <a:r>
              <a:rPr lang="ar-SA" sz="1600" b="1" dirty="0">
                <a:solidFill>
                  <a:srgbClr val="000000"/>
                </a:solidFill>
                <a:latin typeface="Times New Roman"/>
                <a:ea typeface="Times New Roman"/>
                <a:cs typeface="QCF2BSML"/>
              </a:rPr>
              <a:t> </a:t>
            </a:r>
            <a:r>
              <a:rPr lang="ar-IQ" sz="1600" b="1" dirty="0">
                <a:solidFill>
                  <a:srgbClr val="000000"/>
                </a:solidFill>
                <a:latin typeface="Times New Roman"/>
                <a:ea typeface="Times New Roman"/>
                <a:cs typeface="QCF2BSML"/>
              </a:rPr>
              <a:t>ﱡ</a:t>
            </a:r>
            <a:r>
              <a:rPr lang="ar-IQ" sz="1600" dirty="0">
                <a:solidFill>
                  <a:srgbClr val="000000"/>
                </a:solidFill>
                <a:latin typeface="Simplified Arabic"/>
                <a:ea typeface="Times New Roman"/>
                <a:cs typeface="Simplified Arabic"/>
              </a:rPr>
              <a:t> </a:t>
            </a:r>
            <a:r>
              <a:rPr lang="ar-SA" sz="1600" b="1" dirty="0">
                <a:solidFill>
                  <a:srgbClr val="000000"/>
                </a:solidFill>
                <a:latin typeface="Times New Roman"/>
                <a:ea typeface="Times New Roman"/>
                <a:cs typeface="QCF2001"/>
              </a:rPr>
              <a:t>ﱁ ﱂ </a:t>
            </a:r>
            <a:r>
              <a:rPr lang="ar-SA" sz="1600" dirty="0">
                <a:solidFill>
                  <a:srgbClr val="000000"/>
                </a:solidFill>
                <a:latin typeface="Simplified Arabic"/>
                <a:ea typeface="Times New Roman"/>
                <a:cs typeface="Simplified Arabic"/>
              </a:rPr>
              <a:t> </a:t>
            </a:r>
            <a:r>
              <a:rPr lang="ar-IQ" sz="1600" b="1" dirty="0">
                <a:solidFill>
                  <a:srgbClr val="000000"/>
                </a:solidFill>
                <a:latin typeface="Times New Roman"/>
                <a:ea typeface="Times New Roman"/>
                <a:cs typeface="QCF2BSML"/>
              </a:rPr>
              <a:t>ﱠ</a:t>
            </a:r>
            <a:r>
              <a:rPr lang="ar-IQ" sz="1600" baseline="30000" dirty="0">
                <a:solidFill>
                  <a:srgbClr val="000000"/>
                </a:solidFill>
                <a:latin typeface="Simplified Arabic"/>
                <a:ea typeface="Times New Roman"/>
                <a:cs typeface="Simplified Arabic"/>
              </a:rPr>
              <a:t> </a:t>
            </a:r>
            <a:r>
              <a:rPr lang="ar-SA" sz="1600" baseline="30000" dirty="0" smtClean="0">
                <a:solidFill>
                  <a:srgbClr val="000000"/>
                </a:solidFill>
                <a:latin typeface="Simplified Arabic"/>
                <a:ea typeface="Times New Roman"/>
                <a:cs typeface="Simplified Arabic"/>
              </a:rPr>
              <a:t>(</a:t>
            </a:r>
            <a:r>
              <a:rPr lang="ar-IQ" sz="1600" baseline="30000" dirty="0" smtClean="0">
                <a:solidFill>
                  <a:srgbClr val="000000"/>
                </a:solidFill>
                <a:latin typeface="Simplified Arabic"/>
                <a:ea typeface="Times New Roman"/>
                <a:cs typeface="Simplified Arabic"/>
              </a:rPr>
              <a:t>1</a:t>
            </a:r>
            <a:r>
              <a:rPr lang="ar-SA" sz="1600" baseline="30000" dirty="0" smtClean="0">
                <a:solidFill>
                  <a:srgbClr val="000000"/>
                </a:solidFill>
                <a:latin typeface="Simplified Arabic"/>
                <a:ea typeface="Times New Roman"/>
                <a:cs typeface="Simplified Arabic"/>
              </a:rPr>
              <a:t>)</a:t>
            </a:r>
            <a:r>
              <a:rPr lang="ar-SA" sz="1600" dirty="0" smtClean="0">
                <a:solidFill>
                  <a:srgbClr val="000000"/>
                </a:solidFill>
                <a:latin typeface="Simplified Arabic"/>
                <a:ea typeface="Times New Roman"/>
                <a:cs typeface="Simplified Arabic"/>
              </a:rPr>
              <a:t>، </a:t>
            </a:r>
            <a:r>
              <a:rPr lang="ar-SA" sz="1600" dirty="0">
                <a:solidFill>
                  <a:srgbClr val="000000"/>
                </a:solidFill>
                <a:latin typeface="Simplified Arabic"/>
                <a:ea typeface="Times New Roman"/>
                <a:cs typeface="Simplified Arabic"/>
              </a:rPr>
              <a:t>مثل </a:t>
            </a:r>
            <a:r>
              <a:rPr lang="ar-SA" sz="1600" dirty="0" err="1">
                <a:solidFill>
                  <a:srgbClr val="000000"/>
                </a:solidFill>
                <a:latin typeface="Simplified Arabic"/>
                <a:ea typeface="Times New Roman"/>
                <a:cs typeface="Simplified Arabic"/>
              </a:rPr>
              <a:t>هيلل</a:t>
            </a:r>
            <a:r>
              <a:rPr lang="ar-SA" sz="1600" dirty="0">
                <a:solidFill>
                  <a:srgbClr val="000000"/>
                </a:solidFill>
                <a:latin typeface="Simplified Arabic"/>
                <a:ea typeface="Times New Roman"/>
                <a:cs typeface="Simplified Arabic"/>
              </a:rPr>
              <a:t>، إذا قـال ( لا اله إلا الله ) وحمدل، إذ قال: </a:t>
            </a:r>
            <a:r>
              <a:rPr lang="ar-IQ" sz="1600" b="1" dirty="0">
                <a:solidFill>
                  <a:srgbClr val="000000"/>
                </a:solidFill>
                <a:latin typeface="Times New Roman"/>
                <a:ea typeface="Times New Roman"/>
                <a:cs typeface="QCF2BSML"/>
              </a:rPr>
              <a:t>ﱡ</a:t>
            </a:r>
            <a:r>
              <a:rPr lang="ar-IQ" sz="1600" b="1" dirty="0">
                <a:solidFill>
                  <a:srgbClr val="000000"/>
                </a:solidFill>
                <a:latin typeface="Times New Roman"/>
                <a:ea typeface="Times New Roman"/>
                <a:cs typeface="QCF2001"/>
              </a:rPr>
              <a:t> </a:t>
            </a:r>
            <a:r>
              <a:rPr lang="ar-SA" sz="1600" b="1" dirty="0">
                <a:solidFill>
                  <a:srgbClr val="000000"/>
                </a:solidFill>
                <a:latin typeface="Times New Roman"/>
                <a:ea typeface="Times New Roman"/>
                <a:cs typeface="QCF2001"/>
              </a:rPr>
              <a:t>ﱆ ﱇ</a:t>
            </a:r>
            <a:r>
              <a:rPr lang="ar-IQ" sz="1600" b="1" dirty="0" smtClean="0">
                <a:solidFill>
                  <a:srgbClr val="000000"/>
                </a:solidFill>
                <a:latin typeface="Times New Roman"/>
                <a:ea typeface="Times New Roman"/>
                <a:cs typeface="QCF2BSML"/>
              </a:rPr>
              <a:t>ﱠ</a:t>
            </a:r>
          </a:p>
          <a:p>
            <a:pPr algn="justLow"/>
            <a:r>
              <a:rPr lang="ar-SA" sz="1600" dirty="0" smtClean="0">
                <a:solidFill>
                  <a:srgbClr val="000000"/>
                </a:solidFill>
                <a:latin typeface="Simplified Arabic"/>
                <a:ea typeface="Times New Roman"/>
                <a:cs typeface="Monotype Koufi"/>
              </a:rPr>
              <a:t>السنة في البسملة:</a:t>
            </a:r>
            <a:endParaRPr lang="en-US" sz="1600" dirty="0" smtClean="0">
              <a:latin typeface="Times New Roman"/>
              <a:ea typeface="Times New Roman"/>
            </a:endParaRPr>
          </a:p>
          <a:p>
            <a:pPr algn="justLow"/>
            <a:r>
              <a:rPr lang="ar-SA" sz="1600" dirty="0" smtClean="0">
                <a:solidFill>
                  <a:srgbClr val="000000"/>
                </a:solidFill>
                <a:latin typeface="Simplified Arabic"/>
                <a:ea typeface="Times New Roman"/>
                <a:cs typeface="Simplified Arabic"/>
              </a:rPr>
              <a:t>	البسملة أول كل سورة غير سورة التوبة، فإن من قرأ بإثبات البسملة بين كل سورتين، يرجع إلى ما ثبت في الأحاديث الصحيحة أن رسول الله </a:t>
            </a:r>
            <a:r>
              <a:rPr lang="ar-IQ" sz="1600" dirty="0" smtClean="0">
                <a:solidFill>
                  <a:srgbClr val="000000"/>
                </a:solidFill>
                <a:latin typeface="Simplified Arabic"/>
                <a:ea typeface="Times New Roman"/>
                <a:cs typeface="Simplified Arabic"/>
              </a:rPr>
              <a:t>(</a:t>
            </a:r>
            <a:r>
              <a:rPr lang="ar-IQ" sz="1600" dirty="0" smtClean="0">
                <a:solidFill>
                  <a:srgbClr val="000000"/>
                </a:solidFill>
                <a:latin typeface="Cambria Math"/>
                <a:ea typeface="Times New Roman"/>
                <a:cs typeface="Simplified Arabic"/>
                <a:sym typeface="V_Symbols"/>
              </a:rPr>
              <a:t></a:t>
            </a:r>
            <a:r>
              <a:rPr lang="ar-IQ" sz="1600" dirty="0" smtClean="0">
                <a:solidFill>
                  <a:srgbClr val="000000"/>
                </a:solidFill>
                <a:latin typeface="Simplified Arabic"/>
                <a:ea typeface="Times New Roman"/>
                <a:cs typeface="Simplified Arabic"/>
              </a:rPr>
              <a:t>)</a:t>
            </a:r>
            <a:r>
              <a:rPr lang="ar-SA" sz="1600" dirty="0" smtClean="0">
                <a:solidFill>
                  <a:srgbClr val="000000"/>
                </a:solidFill>
                <a:latin typeface="Simplified Arabic"/>
                <a:ea typeface="Times New Roman"/>
                <a:cs typeface="Simplified Arabic"/>
              </a:rPr>
              <a:t>، كان لا يعلم انقضاء السورة حتى تنزل عليه </a:t>
            </a:r>
            <a:r>
              <a:rPr lang="ar-SA" sz="1600" dirty="0" smtClean="0">
                <a:solidFill>
                  <a:srgbClr val="000000"/>
                </a:solidFill>
                <a:latin typeface="Times New Roman"/>
                <a:ea typeface="Times New Roman"/>
                <a:cs typeface="Simplified Arabic"/>
              </a:rPr>
              <a:t> وهو ما أخرجه أبو داود (ت:هـ275) والحاكم (ت:405هـ) والبيهقي (ت:458هـ)، وقد اختلف العلماء في البسملة على أقوال هي:</a:t>
            </a:r>
            <a:endParaRPr lang="ar-IQ" sz="1600" dirty="0" smtClean="0">
              <a:solidFill>
                <a:srgbClr val="000000"/>
              </a:solidFill>
              <a:latin typeface="Times New Roman"/>
              <a:ea typeface="Times New Roman"/>
              <a:cs typeface="Simplified Arabic"/>
            </a:endParaRPr>
          </a:p>
          <a:p>
            <a:pPr algn="justLow"/>
            <a:endParaRPr lang="en-US" sz="1600" dirty="0" smtClean="0">
              <a:latin typeface="Times New Roman"/>
              <a:ea typeface="Times New Roman"/>
            </a:endParaRPr>
          </a:p>
          <a:p>
            <a:pPr marL="245110" indent="-245110" algn="justLow">
              <a:lnSpc>
                <a:spcPts val="2100"/>
              </a:lnSpc>
              <a:tabLst>
                <a:tab pos="245110" algn="l"/>
              </a:tabLst>
            </a:pPr>
            <a:r>
              <a:rPr lang="ar-IQ" sz="1400" baseline="30000" dirty="0" smtClean="0">
                <a:latin typeface="Times New Roman"/>
                <a:ea typeface="Times New Roman"/>
                <a:cs typeface="Simplified Arabic"/>
              </a:rPr>
              <a:t>(1)</a:t>
            </a:r>
            <a:r>
              <a:rPr lang="ar-IQ" sz="1400" dirty="0" smtClean="0">
                <a:latin typeface="Times New Roman"/>
                <a:ea typeface="Times New Roman"/>
                <a:cs typeface="Simplified Arabic"/>
              </a:rPr>
              <a:t> </a:t>
            </a:r>
            <a:r>
              <a:rPr lang="ar-SA" sz="1400" dirty="0" smtClean="0">
                <a:latin typeface="Times New Roman"/>
                <a:ea typeface="Times New Roman"/>
                <a:cs typeface="Simplified Arabic"/>
              </a:rPr>
              <a:t>  ينظر: </a:t>
            </a:r>
            <a:r>
              <a:rPr lang="ar-IQ" sz="1400" dirty="0" smtClean="0">
                <a:latin typeface="Traditional Arabic"/>
                <a:ea typeface="Times New Roman"/>
                <a:cs typeface="Simplified Arabic"/>
              </a:rPr>
              <a:t>الوافي في شرح </a:t>
            </a:r>
            <a:r>
              <a:rPr lang="ar-IQ" sz="1400" dirty="0" err="1" smtClean="0">
                <a:latin typeface="Traditional Arabic"/>
                <a:ea typeface="Times New Roman"/>
                <a:cs typeface="Simplified Arabic"/>
              </a:rPr>
              <a:t>الشاطبية</a:t>
            </a:r>
            <a:r>
              <a:rPr lang="ar-IQ" sz="1400" dirty="0" smtClean="0">
                <a:latin typeface="Traditional Arabic"/>
                <a:ea typeface="Times New Roman"/>
                <a:cs typeface="Simplified Arabic"/>
              </a:rPr>
              <a:t> في القراءات السبع</a:t>
            </a:r>
            <a:r>
              <a:rPr lang="ar-SA" sz="1400" dirty="0" smtClean="0">
                <a:latin typeface="Times New Roman"/>
                <a:ea typeface="Times New Roman"/>
                <a:cs typeface="Simplified Arabic"/>
              </a:rPr>
              <a:t>: 34، </a:t>
            </a:r>
            <a:r>
              <a:rPr lang="ar-IQ" sz="1400" dirty="0" smtClean="0">
                <a:latin typeface="Traditional Arabic"/>
                <a:ea typeface="Times New Roman"/>
                <a:cs typeface="Simplified Arabic"/>
              </a:rPr>
              <a:t>والمهذب في القراءات العشر</a:t>
            </a:r>
            <a:r>
              <a:rPr lang="ar-SA" sz="1400" dirty="0" smtClean="0">
                <a:latin typeface="Times New Roman"/>
                <a:ea typeface="Times New Roman"/>
                <a:cs typeface="Simplified Arabic"/>
              </a:rPr>
              <a:t>:33.</a:t>
            </a:r>
            <a:endParaRPr lang="en-US" sz="1400" dirty="0">
              <a:effectLst/>
              <a:latin typeface="Times New Roman"/>
              <a:ea typeface="Times New Roman"/>
            </a:endParaRPr>
          </a:p>
        </p:txBody>
      </p:sp>
      <p:sp>
        <p:nvSpPr>
          <p:cNvPr id="7" name="مربع نص 6"/>
          <p:cNvSpPr txBox="1"/>
          <p:nvPr/>
        </p:nvSpPr>
        <p:spPr>
          <a:xfrm>
            <a:off x="5519854" y="1131590"/>
            <a:ext cx="225060" cy="484746"/>
          </a:xfrm>
          <a:prstGeom prst="rect">
            <a:avLst/>
          </a:prstGeom>
          <a:noFill/>
        </p:spPr>
        <p:txBody>
          <a:bodyPr wrap="none" lIns="68579" tIns="34289" rIns="68579" bIns="34289" rtlCol="1">
            <a:spAutoFit/>
          </a:bodyPr>
          <a:lstStyle/>
          <a:p>
            <a:pPr defTabSz="342892"/>
            <a:r>
              <a:rPr lang="ar-AE" sz="2700" dirty="0" smtClean="0">
                <a:solidFill>
                  <a:prstClr val="black"/>
                </a:solidFill>
                <a:cs typeface="Akhbar MT" pitchFamily="2" charset="-78"/>
              </a:rPr>
              <a:t> </a:t>
            </a:r>
            <a:endParaRPr lang="ar-AE" sz="2700" dirty="0">
              <a:solidFill>
                <a:prstClr val="black"/>
              </a:solidFill>
              <a:cs typeface="Akhbar MT" pitchFamily="2" charset="-78"/>
            </a:endParaRPr>
          </a:p>
        </p:txBody>
      </p:sp>
      <p:sp>
        <p:nvSpPr>
          <p:cNvPr id="8" name="مربع نص 7"/>
          <p:cNvSpPr txBox="1"/>
          <p:nvPr/>
        </p:nvSpPr>
        <p:spPr>
          <a:xfrm>
            <a:off x="6444208" y="1239312"/>
            <a:ext cx="2544427" cy="315469"/>
          </a:xfrm>
          <a:prstGeom prst="rect">
            <a:avLst/>
          </a:prstGeom>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lIns="68579" tIns="34289" rIns="68579" bIns="34289" rtlCol="1">
            <a:spAutoFit/>
          </a:bodyPr>
          <a:lstStyle/>
          <a:p>
            <a:pPr algn="ctr"/>
            <a:r>
              <a:rPr lang="ar-SA" sz="1600" dirty="0">
                <a:solidFill>
                  <a:srgbClr val="000000"/>
                </a:solidFill>
                <a:latin typeface="Simplified Arabic"/>
                <a:ea typeface="Times New Roman"/>
                <a:cs typeface="Monotype Koufi"/>
              </a:rPr>
              <a:t>البســملة </a:t>
            </a:r>
            <a:r>
              <a:rPr lang="ar-SA" sz="1600" dirty="0" smtClean="0">
                <a:solidFill>
                  <a:srgbClr val="000000"/>
                </a:solidFill>
                <a:latin typeface="Simplified Arabic"/>
                <a:ea typeface="Times New Roman"/>
                <a:cs typeface="Monotype Koufi"/>
              </a:rPr>
              <a:t>وحكمــه</a:t>
            </a:r>
            <a:endParaRPr lang="en-US" sz="1200" dirty="0">
              <a:effectLst/>
              <a:latin typeface="Times New Roman"/>
              <a:ea typeface="Times New Roman"/>
            </a:endParaRPr>
          </a:p>
        </p:txBody>
      </p:sp>
    </p:spTree>
    <p:extLst>
      <p:ext uri="{BB962C8B-B14F-4D97-AF65-F5344CB8AC3E}">
        <p14:creationId xmlns:p14="http://schemas.microsoft.com/office/powerpoint/2010/main" val="112794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5"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14"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15"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16" dur="1000" fill="hold"/>
                                        <p:tgtEl>
                                          <p:spTgt spid="7"/>
                                        </p:tgtEl>
                                        <p:attrNameLst>
                                          <p:attrName>ppt_h</p:attrName>
                                        </p:attrNameLst>
                                      </p:cBhvr>
                                      <p:tavLst>
                                        <p:tav tm="0">
                                          <p:val>
                                            <p:strVal val="#ppt_h"/>
                                          </p:val>
                                        </p:tav>
                                        <p:tav tm="100000">
                                          <p:val>
                                            <p:strVal val="#ppt_h"/>
                                          </p:val>
                                        </p:tav>
                                      </p:tavLst>
                                    </p:anim>
                                    <p:anim calcmode="lin" valueType="num">
                                      <p:cBhvr>
                                        <p:cTn id="17"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18"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19"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20" dur="1000" decel="50000">
                                          <p:stCondLst>
                                            <p:cond delay="0"/>
                                          </p:stCondLst>
                                        </p:cTn>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52" presetClass="entr" presetSubtype="0" fill="hold" grpId="0" nodeType="clickEffect">
                                  <p:stCondLst>
                                    <p:cond delay="0"/>
                                  </p:stCondLst>
                                  <p:iterate type="wd">
                                    <p:tmPct val="10000"/>
                                  </p:iterate>
                                  <p:childTnLst>
                                    <p:set>
                                      <p:cBhvr>
                                        <p:cTn id="24" dur="1" fill="hold">
                                          <p:stCondLst>
                                            <p:cond delay="0"/>
                                          </p:stCondLst>
                                        </p:cTn>
                                        <p:tgtEl>
                                          <p:spTgt spid="6"/>
                                        </p:tgtEl>
                                        <p:attrNameLst>
                                          <p:attrName>style.visibility</p:attrName>
                                        </p:attrNameLst>
                                      </p:cBhvr>
                                      <p:to>
                                        <p:strVal val="visible"/>
                                      </p:to>
                                    </p:set>
                                    <p:animScale>
                                      <p:cBhvr>
                                        <p:cTn id="25"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6"/>
                                        </p:tgtEl>
                                        <p:attrNameLst>
                                          <p:attrName>ppt_x</p:attrName>
                                          <p:attrName>ppt_y</p:attrName>
                                        </p:attrNameLst>
                                      </p:cBhvr>
                                    </p:animMotion>
                                    <p:animEffect transition="in" filter="fade">
                                      <p:cBhvr>
                                        <p:cTn id="27" dur="1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5"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33"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34"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35" dur="1000" fill="hold"/>
                                        <p:tgtEl>
                                          <p:spTgt spid="8"/>
                                        </p:tgtEl>
                                        <p:attrNameLst>
                                          <p:attrName>ppt_h</p:attrName>
                                        </p:attrNameLst>
                                      </p:cBhvr>
                                      <p:tavLst>
                                        <p:tav tm="0">
                                          <p:val>
                                            <p:strVal val="#ppt_h"/>
                                          </p:val>
                                        </p:tav>
                                        <p:tav tm="100000">
                                          <p:val>
                                            <p:strVal val="#ppt_h"/>
                                          </p:val>
                                        </p:tav>
                                      </p:tavLst>
                                    </p:anim>
                                    <p:anim calcmode="lin" valueType="num">
                                      <p:cBhvr>
                                        <p:cTn id="36"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37"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38"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39" dur="1000" decel="50000">
                                          <p:stCondLst>
                                            <p:cond delay="0"/>
                                          </p:stCondLst>
                                        </p:cTn>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رقم الشريحة 2"/>
          <p:cNvSpPr>
            <a:spLocks noGrp="1"/>
          </p:cNvSpPr>
          <p:nvPr>
            <p:ph type="sldNum" sz="quarter" idx="12"/>
          </p:nvPr>
        </p:nvSpPr>
        <p:spPr/>
        <p:txBody>
          <a:bodyPr/>
          <a:lstStyle/>
          <a:p>
            <a:fld id="{D57F1E4F-1CFF-5643-939E-217C01CDF565}" type="slidenum">
              <a:rPr lang="en-US" smtClean="0"/>
              <a:pPr/>
              <a:t>3</a:t>
            </a:fld>
            <a:endParaRPr lang="en-US" dirty="0"/>
          </a:p>
        </p:txBody>
      </p:sp>
      <p:sp>
        <p:nvSpPr>
          <p:cNvPr id="6" name="مربع نص 5"/>
          <p:cNvSpPr txBox="1"/>
          <p:nvPr/>
        </p:nvSpPr>
        <p:spPr>
          <a:xfrm>
            <a:off x="323528" y="123478"/>
            <a:ext cx="8676456" cy="4560221"/>
          </a:xfrm>
          <a:prstGeom prst="rect">
            <a:avLst/>
          </a:prstGeom>
          <a:effectLst>
            <a:glow rad="63500">
              <a:schemeClr val="accent1">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68579" tIns="34289" rIns="68579" bIns="34289" rtlCol="1">
            <a:spAutoFit/>
          </a:bodyPr>
          <a:lstStyle/>
          <a:p>
            <a:pPr algn="justLow"/>
            <a:r>
              <a:rPr lang="ar-IQ" sz="1400" dirty="0" smtClean="0">
                <a:solidFill>
                  <a:srgbClr val="000000"/>
                </a:solidFill>
                <a:latin typeface="Times New Roman"/>
                <a:ea typeface="Times New Roman"/>
                <a:cs typeface="Simplified Arabic"/>
              </a:rPr>
              <a:t>   </a:t>
            </a:r>
            <a:r>
              <a:rPr lang="ar-SA" sz="1600" dirty="0" smtClean="0">
                <a:solidFill>
                  <a:srgbClr val="000000"/>
                </a:solidFill>
                <a:latin typeface="Times New Roman"/>
                <a:ea typeface="Times New Roman"/>
                <a:cs typeface="Simplified Arabic"/>
              </a:rPr>
              <a:t>الأول</a:t>
            </a:r>
            <a:r>
              <a:rPr lang="ar-SA" sz="1600" dirty="0">
                <a:solidFill>
                  <a:srgbClr val="000000"/>
                </a:solidFill>
                <a:latin typeface="Times New Roman"/>
                <a:ea typeface="Times New Roman"/>
                <a:cs typeface="Simplified Arabic"/>
              </a:rPr>
              <a:t>: إنَّها ليست بآية، لا من الفاتحة ولا من غيرها، وهو قول مالك وأبي حنيفة والأوزاعي </a:t>
            </a:r>
            <a:r>
              <a:rPr lang="ar-SA" sz="1600" dirty="0" smtClean="0">
                <a:solidFill>
                  <a:srgbClr val="000000"/>
                </a:solidFill>
                <a:latin typeface="Times New Roman"/>
                <a:ea typeface="Times New Roman"/>
                <a:cs typeface="Simplified Arabic"/>
              </a:rPr>
              <a:t>وداود</a:t>
            </a:r>
            <a:r>
              <a:rPr lang="ar-SA" sz="1600" baseline="30000" dirty="0" smtClean="0">
                <a:solidFill>
                  <a:srgbClr val="000000"/>
                </a:solidFill>
                <a:latin typeface="Times New Roman"/>
                <a:ea typeface="Times New Roman"/>
                <a:cs typeface="Simplified Arabic"/>
              </a:rPr>
              <a:t>(</a:t>
            </a:r>
            <a:r>
              <a:rPr lang="ar-IQ" sz="1600" baseline="30000" dirty="0" smtClean="0">
                <a:solidFill>
                  <a:srgbClr val="000000"/>
                </a:solidFill>
                <a:latin typeface="Times New Roman"/>
                <a:ea typeface="Times New Roman"/>
                <a:cs typeface="Simplified Arabic"/>
              </a:rPr>
              <a:t>1</a:t>
            </a:r>
            <a:r>
              <a:rPr lang="ar-SA" sz="1600" baseline="30000" dirty="0" smtClean="0">
                <a:solidFill>
                  <a:srgbClr val="000000"/>
                </a:solidFill>
                <a:latin typeface="Times New Roman"/>
                <a:ea typeface="Times New Roman"/>
                <a:cs typeface="Simplified Arabic"/>
              </a:rPr>
              <a:t>)</a:t>
            </a:r>
            <a:r>
              <a:rPr lang="ar-SA" sz="1600" dirty="0" smtClean="0">
                <a:solidFill>
                  <a:srgbClr val="000000"/>
                </a:solidFill>
                <a:latin typeface="Times New Roman"/>
                <a:ea typeface="Times New Roman"/>
                <a:cs typeface="Simplified Arabic"/>
              </a:rPr>
              <a:t>.</a:t>
            </a:r>
            <a:r>
              <a:rPr lang="ar-IQ" sz="1600" dirty="0" smtClean="0">
                <a:solidFill>
                  <a:srgbClr val="000000"/>
                </a:solidFill>
                <a:latin typeface="Times New Roman"/>
                <a:ea typeface="Times New Roman"/>
                <a:cs typeface="Simplified Arabic"/>
              </a:rPr>
              <a:t>  </a:t>
            </a:r>
            <a:endParaRPr lang="en-US" sz="1600" dirty="0">
              <a:latin typeface="Times New Roman"/>
              <a:ea typeface="Times New Roman"/>
            </a:endParaRPr>
          </a:p>
          <a:p>
            <a:pPr algn="justLow"/>
            <a:r>
              <a:rPr lang="ar-IQ" sz="1600" dirty="0" smtClean="0">
                <a:solidFill>
                  <a:srgbClr val="000000"/>
                </a:solidFill>
                <a:latin typeface="Times New Roman"/>
                <a:ea typeface="Times New Roman"/>
                <a:cs typeface="Simplified Arabic"/>
              </a:rPr>
              <a:t>   </a:t>
            </a:r>
            <a:r>
              <a:rPr lang="ar-SA" sz="1600" dirty="0" smtClean="0">
                <a:solidFill>
                  <a:srgbClr val="000000"/>
                </a:solidFill>
                <a:latin typeface="Times New Roman"/>
                <a:ea typeface="Times New Roman"/>
                <a:cs typeface="Simplified Arabic"/>
              </a:rPr>
              <a:t>الثاني</a:t>
            </a:r>
            <a:r>
              <a:rPr lang="ar-SA" sz="1600" dirty="0">
                <a:solidFill>
                  <a:srgbClr val="000000"/>
                </a:solidFill>
                <a:latin typeface="Times New Roman"/>
                <a:ea typeface="Times New Roman"/>
                <a:cs typeface="Simplified Arabic"/>
              </a:rPr>
              <a:t>: إنَّها آية من كل سورة بدأت بها، وهو قول الشيعة </a:t>
            </a:r>
            <a:r>
              <a:rPr lang="ar-SA" sz="1600" dirty="0" err="1">
                <a:solidFill>
                  <a:srgbClr val="000000"/>
                </a:solidFill>
                <a:latin typeface="Times New Roman"/>
                <a:ea typeface="Times New Roman"/>
                <a:cs typeface="Simplified Arabic"/>
              </a:rPr>
              <a:t>الإمامية</a:t>
            </a:r>
            <a:r>
              <a:rPr lang="ar-SA" sz="1600" dirty="0">
                <a:solidFill>
                  <a:srgbClr val="000000"/>
                </a:solidFill>
                <a:latin typeface="Times New Roman"/>
                <a:ea typeface="Times New Roman"/>
                <a:cs typeface="Simplified Arabic"/>
              </a:rPr>
              <a:t> وأحمد </a:t>
            </a:r>
            <a:r>
              <a:rPr lang="ar-SA" sz="1600" dirty="0" smtClean="0">
                <a:solidFill>
                  <a:srgbClr val="000000"/>
                </a:solidFill>
                <a:latin typeface="Times New Roman"/>
                <a:ea typeface="Times New Roman"/>
                <a:cs typeface="Simplified Arabic"/>
              </a:rPr>
              <a:t>وإسحاق</a:t>
            </a:r>
            <a:r>
              <a:rPr lang="ar-SA" sz="1600" b="1" baseline="30000" dirty="0" smtClean="0">
                <a:solidFill>
                  <a:srgbClr val="000000"/>
                </a:solidFill>
                <a:latin typeface="KFGQPC Uthman Taha Naskh"/>
                <a:ea typeface="Times New Roman"/>
                <a:cs typeface="Simplified Arabic"/>
              </a:rPr>
              <a:t>(</a:t>
            </a:r>
            <a:r>
              <a:rPr lang="ar-IQ" sz="1600" b="1" baseline="30000" dirty="0" smtClean="0">
                <a:solidFill>
                  <a:srgbClr val="000000"/>
                </a:solidFill>
                <a:latin typeface="KFGQPC Uthman Taha Naskh"/>
                <a:ea typeface="Times New Roman"/>
                <a:cs typeface="Simplified Arabic"/>
              </a:rPr>
              <a:t>2</a:t>
            </a:r>
            <a:r>
              <a:rPr lang="ar-SA" sz="1600" b="1" baseline="30000" dirty="0" smtClean="0">
                <a:solidFill>
                  <a:srgbClr val="000000"/>
                </a:solidFill>
                <a:latin typeface="KFGQPC Uthman Taha Naskh"/>
                <a:ea typeface="Times New Roman"/>
                <a:cs typeface="Simplified Arabic"/>
              </a:rPr>
              <a:t>)</a:t>
            </a:r>
            <a:r>
              <a:rPr lang="ar-SA" sz="1600" dirty="0" smtClean="0">
                <a:solidFill>
                  <a:srgbClr val="000000"/>
                </a:solidFill>
                <a:latin typeface="Times New Roman"/>
                <a:ea typeface="Times New Roman"/>
                <a:cs typeface="Simplified Arabic"/>
              </a:rPr>
              <a:t> وعطاء</a:t>
            </a:r>
            <a:r>
              <a:rPr lang="ar-SA" sz="1600" b="1" baseline="30000" dirty="0" smtClean="0">
                <a:solidFill>
                  <a:srgbClr val="000000"/>
                </a:solidFill>
                <a:latin typeface="KFGQPC Uthman Taha Naskh"/>
                <a:ea typeface="Times New Roman"/>
                <a:cs typeface="Simplified Arabic"/>
              </a:rPr>
              <a:t>(</a:t>
            </a:r>
            <a:r>
              <a:rPr lang="ar-IQ" sz="1600" b="1" baseline="30000" dirty="0" smtClean="0">
                <a:solidFill>
                  <a:srgbClr val="000000"/>
                </a:solidFill>
                <a:latin typeface="KFGQPC Uthman Taha Naskh"/>
                <a:ea typeface="Times New Roman"/>
                <a:cs typeface="Simplified Arabic"/>
              </a:rPr>
              <a:t>3</a:t>
            </a:r>
            <a:r>
              <a:rPr lang="ar-SA" sz="1600" b="1" baseline="30000" dirty="0" smtClean="0">
                <a:solidFill>
                  <a:srgbClr val="000000"/>
                </a:solidFill>
                <a:latin typeface="KFGQPC Uthman Taha Naskh"/>
                <a:ea typeface="Times New Roman"/>
                <a:cs typeface="Simplified Arabic"/>
              </a:rPr>
              <a:t>)</a:t>
            </a:r>
            <a:r>
              <a:rPr lang="ar-SA" sz="1600" dirty="0" smtClean="0">
                <a:solidFill>
                  <a:srgbClr val="000000"/>
                </a:solidFill>
                <a:latin typeface="Times New Roman"/>
                <a:ea typeface="Times New Roman"/>
                <a:cs typeface="Simplified Arabic"/>
              </a:rPr>
              <a:t> والزهري</a:t>
            </a:r>
            <a:r>
              <a:rPr lang="ar-SA" sz="1600" b="1" baseline="30000" dirty="0" smtClean="0">
                <a:solidFill>
                  <a:srgbClr val="000000"/>
                </a:solidFill>
                <a:latin typeface="KFGQPC Uthman Taha Naskh"/>
                <a:ea typeface="Times New Roman"/>
                <a:cs typeface="Simplified Arabic"/>
              </a:rPr>
              <a:t>(</a:t>
            </a:r>
            <a:r>
              <a:rPr lang="ar-IQ" sz="1600" b="1" baseline="30000" dirty="0" smtClean="0">
                <a:solidFill>
                  <a:srgbClr val="000000"/>
                </a:solidFill>
                <a:latin typeface="KFGQPC Uthman Taha Naskh"/>
                <a:ea typeface="Times New Roman"/>
                <a:cs typeface="Simplified Arabic"/>
              </a:rPr>
              <a:t>4</a:t>
            </a:r>
            <a:r>
              <a:rPr lang="ar-SA" sz="1600" b="1" baseline="30000" dirty="0" smtClean="0">
                <a:solidFill>
                  <a:srgbClr val="000000"/>
                </a:solidFill>
                <a:latin typeface="KFGQPC Uthman Taha Naskh"/>
                <a:ea typeface="Times New Roman"/>
                <a:cs typeface="Simplified Arabic"/>
              </a:rPr>
              <a:t>)</a:t>
            </a:r>
            <a:r>
              <a:rPr lang="ar-SA" sz="1600" dirty="0" smtClean="0">
                <a:solidFill>
                  <a:srgbClr val="000000"/>
                </a:solidFill>
                <a:latin typeface="Times New Roman"/>
                <a:ea typeface="Times New Roman"/>
                <a:cs typeface="Simplified Arabic"/>
              </a:rPr>
              <a:t> </a:t>
            </a:r>
            <a:r>
              <a:rPr lang="ar-SA" sz="1600" dirty="0">
                <a:solidFill>
                  <a:srgbClr val="000000"/>
                </a:solidFill>
                <a:latin typeface="Times New Roman"/>
                <a:ea typeface="Times New Roman"/>
                <a:cs typeface="Simplified Arabic"/>
              </a:rPr>
              <a:t>وعبد الله بن </a:t>
            </a:r>
            <a:r>
              <a:rPr lang="ar-SA" sz="1600" dirty="0" smtClean="0">
                <a:solidFill>
                  <a:srgbClr val="000000"/>
                </a:solidFill>
                <a:latin typeface="Times New Roman"/>
                <a:ea typeface="Times New Roman"/>
                <a:cs typeface="Simplified Arabic"/>
              </a:rPr>
              <a:t>المبارك</a:t>
            </a:r>
            <a:r>
              <a:rPr lang="ar-SA" sz="1600" b="1" baseline="30000" dirty="0" smtClean="0">
                <a:solidFill>
                  <a:srgbClr val="000000"/>
                </a:solidFill>
                <a:latin typeface="KFGQPC Uthman Taha Naskh"/>
                <a:ea typeface="Times New Roman"/>
                <a:cs typeface="Simplified Arabic"/>
              </a:rPr>
              <a:t>(</a:t>
            </a:r>
            <a:r>
              <a:rPr lang="ar-IQ" sz="1600" b="1" baseline="30000" dirty="0" smtClean="0">
                <a:solidFill>
                  <a:srgbClr val="000000"/>
                </a:solidFill>
                <a:latin typeface="KFGQPC Uthman Taha Naskh"/>
                <a:ea typeface="Times New Roman"/>
                <a:cs typeface="Simplified Arabic"/>
              </a:rPr>
              <a:t>5</a:t>
            </a:r>
            <a:r>
              <a:rPr lang="ar-SA" sz="1600" b="1" baseline="30000" dirty="0" smtClean="0">
                <a:solidFill>
                  <a:srgbClr val="000000"/>
                </a:solidFill>
                <a:latin typeface="KFGQPC Uthman Taha Naskh"/>
                <a:ea typeface="Times New Roman"/>
                <a:cs typeface="Simplified Arabic"/>
              </a:rPr>
              <a:t>)</a:t>
            </a:r>
            <a:r>
              <a:rPr lang="ar-SA" sz="1600" dirty="0" smtClean="0">
                <a:solidFill>
                  <a:srgbClr val="000000"/>
                </a:solidFill>
                <a:latin typeface="Times New Roman"/>
                <a:ea typeface="Times New Roman"/>
                <a:cs typeface="Simplified Arabic"/>
              </a:rPr>
              <a:t>، </a:t>
            </a:r>
            <a:r>
              <a:rPr lang="ar-SA" sz="1600" dirty="0">
                <a:solidFill>
                  <a:srgbClr val="000000"/>
                </a:solidFill>
                <a:latin typeface="Times New Roman"/>
                <a:ea typeface="Times New Roman"/>
                <a:cs typeface="Simplified Arabic"/>
              </a:rPr>
              <a:t>وأحد قولي </a:t>
            </a:r>
            <a:r>
              <a:rPr lang="ar-SA" sz="1600" dirty="0" smtClean="0">
                <a:solidFill>
                  <a:srgbClr val="000000"/>
                </a:solidFill>
                <a:latin typeface="Times New Roman"/>
                <a:ea typeface="Times New Roman"/>
                <a:cs typeface="Simplified Arabic"/>
              </a:rPr>
              <a:t>الشافعي،</a:t>
            </a:r>
            <a:r>
              <a:rPr lang="ar-IQ" sz="1600" dirty="0" smtClean="0">
                <a:latin typeface="Times New Roman"/>
                <a:ea typeface="Times New Roman"/>
              </a:rPr>
              <a:t> </a:t>
            </a:r>
            <a:r>
              <a:rPr lang="ar-SA" sz="1600" dirty="0" smtClean="0">
                <a:solidFill>
                  <a:srgbClr val="000000"/>
                </a:solidFill>
                <a:latin typeface="Times New Roman"/>
                <a:ea typeface="Times New Roman"/>
                <a:cs typeface="Simplified Arabic"/>
              </a:rPr>
              <a:t>وقالوا </a:t>
            </a:r>
            <a:r>
              <a:rPr lang="ar-SA" sz="1600" dirty="0">
                <a:solidFill>
                  <a:srgbClr val="000000"/>
                </a:solidFill>
                <a:latin typeface="Times New Roman"/>
                <a:ea typeface="Times New Roman"/>
                <a:cs typeface="Simplified Arabic"/>
              </a:rPr>
              <a:t>من ترك </a:t>
            </a:r>
            <a:r>
              <a:rPr lang="ar-IQ" sz="1600" b="1" dirty="0">
                <a:solidFill>
                  <a:srgbClr val="000000"/>
                </a:solidFill>
                <a:latin typeface="Times New Roman"/>
                <a:ea typeface="Times New Roman"/>
                <a:cs typeface="QCF2BSML"/>
              </a:rPr>
              <a:t>ﱡ</a:t>
            </a:r>
            <a:r>
              <a:rPr lang="ar-SA" sz="1600" b="1" dirty="0">
                <a:solidFill>
                  <a:srgbClr val="000000"/>
                </a:solidFill>
                <a:latin typeface="Times New Roman"/>
                <a:ea typeface="Times New Roman"/>
                <a:cs typeface="QCF2001"/>
              </a:rPr>
              <a:t>ﱁ ﱂ ﱃ ﱄ</a:t>
            </a:r>
            <a:r>
              <a:rPr lang="ar-SA" sz="1600" b="1" dirty="0">
                <a:solidFill>
                  <a:srgbClr val="000000"/>
                </a:solidFill>
                <a:latin typeface="Times New Roman"/>
                <a:ea typeface="Times New Roman"/>
                <a:cs typeface="QCF2BSML"/>
              </a:rPr>
              <a:t> </a:t>
            </a:r>
            <a:r>
              <a:rPr lang="ar-IQ" sz="1600" b="1" dirty="0">
                <a:solidFill>
                  <a:srgbClr val="000000"/>
                </a:solidFill>
                <a:latin typeface="Times New Roman"/>
                <a:ea typeface="Times New Roman"/>
                <a:cs typeface="QCF2BSML"/>
              </a:rPr>
              <a:t>ﱠ</a:t>
            </a:r>
            <a:r>
              <a:rPr lang="ar-IQ" sz="1600" dirty="0">
                <a:solidFill>
                  <a:srgbClr val="000000"/>
                </a:solidFill>
                <a:latin typeface="Times New Roman"/>
                <a:ea typeface="Times New Roman"/>
              </a:rPr>
              <a:t> </a:t>
            </a:r>
            <a:r>
              <a:rPr lang="ar-SA" sz="1600" dirty="0">
                <a:solidFill>
                  <a:srgbClr val="000000"/>
                </a:solidFill>
                <a:latin typeface="Times New Roman"/>
                <a:ea typeface="Times New Roman"/>
              </a:rPr>
              <a:t>، ترك </a:t>
            </a:r>
            <a:r>
              <a:rPr lang="ar-SA" sz="1600" dirty="0">
                <a:solidFill>
                  <a:srgbClr val="000000"/>
                </a:solidFill>
                <a:latin typeface="Times New Roman"/>
                <a:ea typeface="Times New Roman"/>
                <a:cs typeface="Simplified Arabic"/>
              </a:rPr>
              <a:t>مائة وثلاث عشرة </a:t>
            </a:r>
            <a:r>
              <a:rPr lang="ar-SA" sz="1600" dirty="0" smtClean="0">
                <a:solidFill>
                  <a:srgbClr val="000000"/>
                </a:solidFill>
                <a:latin typeface="Times New Roman"/>
                <a:ea typeface="Times New Roman"/>
                <a:cs typeface="Simplified Arabic"/>
              </a:rPr>
              <a:t>آية</a:t>
            </a:r>
            <a:r>
              <a:rPr lang="ar-SA" sz="1600" baseline="30000" dirty="0" smtClean="0">
                <a:solidFill>
                  <a:srgbClr val="000000"/>
                </a:solidFill>
                <a:latin typeface="Times New Roman"/>
                <a:ea typeface="Times New Roman"/>
                <a:cs typeface="Simplified Arabic"/>
              </a:rPr>
              <a:t>(</a:t>
            </a:r>
            <a:r>
              <a:rPr lang="ar-IQ" sz="1600" baseline="30000" dirty="0" smtClean="0">
                <a:solidFill>
                  <a:srgbClr val="000000"/>
                </a:solidFill>
                <a:latin typeface="Times New Roman"/>
                <a:ea typeface="Times New Roman"/>
                <a:cs typeface="Simplified Arabic"/>
              </a:rPr>
              <a:t>6</a:t>
            </a:r>
            <a:r>
              <a:rPr lang="ar-SA" sz="1600" baseline="30000" dirty="0" smtClean="0">
                <a:solidFill>
                  <a:srgbClr val="000000"/>
                </a:solidFill>
                <a:latin typeface="Times New Roman"/>
                <a:ea typeface="Times New Roman"/>
                <a:cs typeface="Simplified Arabic"/>
              </a:rPr>
              <a:t>)</a:t>
            </a:r>
            <a:r>
              <a:rPr lang="ar-SA" sz="1600" dirty="0" smtClean="0">
                <a:solidFill>
                  <a:srgbClr val="000000"/>
                </a:solidFill>
                <a:latin typeface="Times New Roman"/>
                <a:ea typeface="Times New Roman"/>
                <a:cs typeface="Simplified Arabic"/>
              </a:rPr>
              <a:t>.</a:t>
            </a:r>
            <a:endParaRPr lang="en-US" sz="1600" dirty="0">
              <a:latin typeface="Times New Roman"/>
              <a:ea typeface="Times New Roman"/>
            </a:endParaRPr>
          </a:p>
          <a:p>
            <a:pPr algn="justLow"/>
            <a:r>
              <a:rPr lang="ar-IQ" sz="1600" dirty="0" smtClean="0">
                <a:solidFill>
                  <a:srgbClr val="000000"/>
                </a:solidFill>
                <a:latin typeface="Times New Roman"/>
                <a:ea typeface="Times New Roman"/>
                <a:cs typeface="Simplified Arabic"/>
              </a:rPr>
              <a:t>   </a:t>
            </a:r>
            <a:r>
              <a:rPr lang="ar-SA" sz="1600" dirty="0" smtClean="0">
                <a:solidFill>
                  <a:srgbClr val="000000"/>
                </a:solidFill>
                <a:latin typeface="Times New Roman"/>
                <a:ea typeface="Times New Roman"/>
                <a:cs typeface="Simplified Arabic"/>
              </a:rPr>
              <a:t>الثالث</a:t>
            </a:r>
            <a:r>
              <a:rPr lang="ar-SA" sz="1600" dirty="0">
                <a:solidFill>
                  <a:srgbClr val="000000"/>
                </a:solidFill>
                <a:latin typeface="Times New Roman"/>
                <a:ea typeface="Times New Roman"/>
                <a:cs typeface="Simplified Arabic"/>
              </a:rPr>
              <a:t>: أنَّها آية في الفاتحة. وهو القول الآخر للشافعي، وتردد قوله في سائر </a:t>
            </a:r>
            <a:r>
              <a:rPr lang="ar-SA" sz="1600" dirty="0" smtClean="0">
                <a:solidFill>
                  <a:srgbClr val="000000"/>
                </a:solidFill>
                <a:latin typeface="Times New Roman"/>
                <a:ea typeface="Times New Roman"/>
                <a:cs typeface="Simplified Arabic"/>
              </a:rPr>
              <a:t>السور</a:t>
            </a:r>
            <a:r>
              <a:rPr lang="ar-SA" sz="1600" baseline="30000" dirty="0" smtClean="0">
                <a:solidFill>
                  <a:srgbClr val="000000"/>
                </a:solidFill>
                <a:latin typeface="Times New Roman"/>
                <a:ea typeface="Times New Roman"/>
                <a:cs typeface="Simplified Arabic"/>
              </a:rPr>
              <a:t>(</a:t>
            </a:r>
            <a:r>
              <a:rPr lang="ar-IQ" sz="1600" baseline="30000" dirty="0" smtClean="0">
                <a:solidFill>
                  <a:srgbClr val="000000"/>
                </a:solidFill>
                <a:latin typeface="Times New Roman"/>
                <a:ea typeface="Times New Roman"/>
                <a:cs typeface="Simplified Arabic"/>
              </a:rPr>
              <a:t>7</a:t>
            </a:r>
            <a:r>
              <a:rPr lang="ar-SA" sz="1600" baseline="30000" dirty="0" smtClean="0">
                <a:solidFill>
                  <a:srgbClr val="000000"/>
                </a:solidFill>
                <a:latin typeface="Times New Roman"/>
                <a:ea typeface="Times New Roman"/>
                <a:cs typeface="Simplified Arabic"/>
              </a:rPr>
              <a:t>)</a:t>
            </a:r>
            <a:r>
              <a:rPr lang="ar-SA" sz="1600" dirty="0" smtClean="0">
                <a:solidFill>
                  <a:srgbClr val="000000"/>
                </a:solidFill>
                <a:latin typeface="Times New Roman"/>
                <a:ea typeface="Times New Roman"/>
                <a:cs typeface="Simplified Arabic"/>
              </a:rPr>
              <a:t>.</a:t>
            </a:r>
            <a:endParaRPr lang="ar-IQ" sz="1600" dirty="0" smtClean="0">
              <a:solidFill>
                <a:srgbClr val="000000"/>
              </a:solidFill>
              <a:latin typeface="Times New Roman"/>
              <a:ea typeface="Times New Roman"/>
              <a:cs typeface="Simplified Arabic"/>
            </a:endParaRPr>
          </a:p>
          <a:p>
            <a:pPr algn="justLow"/>
            <a:endParaRPr lang="ar-IQ" sz="1400" dirty="0">
              <a:solidFill>
                <a:srgbClr val="000000"/>
              </a:solidFill>
              <a:latin typeface="Times New Roman"/>
              <a:ea typeface="Times New Roman"/>
              <a:cs typeface="Simplified Arabic"/>
            </a:endParaRPr>
          </a:p>
          <a:p>
            <a:pPr algn="justLow"/>
            <a:endParaRPr lang="en-US" sz="1200" dirty="0">
              <a:latin typeface="Times New Roman"/>
              <a:ea typeface="Times New Roman"/>
            </a:endParaRPr>
          </a:p>
          <a:p>
            <a:pPr marL="245110" indent="-245110" algn="justLow">
              <a:lnSpc>
                <a:spcPts val="1900"/>
              </a:lnSpc>
              <a:tabLst>
                <a:tab pos="245110" algn="l"/>
              </a:tabLst>
            </a:pPr>
            <a:r>
              <a:rPr lang="ar-IQ" sz="1200" baseline="30000" dirty="0" smtClean="0">
                <a:latin typeface="Times New Roman"/>
                <a:ea typeface="Times New Roman"/>
                <a:cs typeface="Simplified Arabic"/>
              </a:rPr>
              <a:t>(1)</a:t>
            </a:r>
            <a:r>
              <a:rPr lang="ar-IQ" sz="1200" dirty="0" smtClean="0">
                <a:latin typeface="Times New Roman"/>
                <a:ea typeface="Times New Roman"/>
                <a:cs typeface="Simplified Arabic"/>
              </a:rPr>
              <a:t> </a:t>
            </a:r>
            <a:r>
              <a:rPr lang="ar-SA" sz="1200" dirty="0" smtClean="0">
                <a:latin typeface="Times New Roman"/>
                <a:ea typeface="Times New Roman"/>
                <a:cs typeface="Simplified Arabic"/>
              </a:rPr>
              <a:t>  </a:t>
            </a:r>
            <a:r>
              <a:rPr lang="ar-SA" sz="1200" dirty="0">
                <a:latin typeface="Times New Roman"/>
                <a:ea typeface="Times New Roman"/>
                <a:cs typeface="Simplified Arabic"/>
              </a:rPr>
              <a:t>ينظر: الخلاف: 1/329، والمبسوط: 1/15، وأحكام القرآن لابن العربي: 1/2، والتفسير الكبير: 1/94، والجامع لأحكام القرآن: 1/93 و96.</a:t>
            </a:r>
            <a:endParaRPr lang="en-US" sz="1200" dirty="0">
              <a:latin typeface="Times New Roman"/>
              <a:ea typeface="Times New Roman"/>
            </a:endParaRPr>
          </a:p>
          <a:p>
            <a:pPr marL="245110" indent="-245110" algn="justLow">
              <a:lnSpc>
                <a:spcPts val="1900"/>
              </a:lnSpc>
            </a:pPr>
            <a:r>
              <a:rPr lang="ar-IQ" sz="1200" baseline="30000" dirty="0" smtClean="0">
                <a:latin typeface="Times New Roman"/>
                <a:ea typeface="Times New Roman"/>
                <a:cs typeface="Simplified Arabic"/>
              </a:rPr>
              <a:t>(2)</a:t>
            </a:r>
            <a:r>
              <a:rPr lang="ar-IQ" sz="1200" dirty="0" smtClean="0">
                <a:latin typeface="Times New Roman"/>
                <a:ea typeface="Times New Roman"/>
                <a:cs typeface="Simplified Arabic"/>
              </a:rPr>
              <a:t>  </a:t>
            </a:r>
            <a:r>
              <a:rPr lang="ar-IQ" sz="1200" dirty="0" smtClean="0">
                <a:latin typeface="Simplified Arabic"/>
                <a:ea typeface="Times New Roman"/>
                <a:cs typeface="Simplified Arabic"/>
              </a:rPr>
              <a:t> </a:t>
            </a:r>
            <a:r>
              <a:rPr lang="ar-IQ" sz="1200" dirty="0">
                <a:latin typeface="Simplified Arabic"/>
                <a:ea typeface="Times New Roman"/>
                <a:cs typeface="Simplified Arabic"/>
              </a:rPr>
              <a:t>أبو يعقوب، إسحاق بن </a:t>
            </a:r>
            <a:r>
              <a:rPr lang="ar-IQ" sz="1200" dirty="0" err="1">
                <a:latin typeface="Simplified Arabic"/>
                <a:ea typeface="Times New Roman"/>
                <a:cs typeface="Simplified Arabic"/>
              </a:rPr>
              <a:t>راهويه</a:t>
            </a:r>
            <a:r>
              <a:rPr lang="ar-IQ" sz="1200" dirty="0">
                <a:latin typeface="Simplified Arabic"/>
                <a:ea typeface="Times New Roman"/>
                <a:cs typeface="Simplified Arabic"/>
              </a:rPr>
              <a:t> إبراهيم بن مخلد الحنظلي، التميمي، المروزي عالم    خراسان في عصره. من سكان مرو، وهو أحد كبار الحفاظ ، أخذ عن الإمام أحمد بن حنبل، والبخاري، ومسلم ، والترمذي، والنسائي وغيرهم، مات سنة (238هـ). ينظر: الفهرست لابن النديم: 281، وتاريخ بغداد: 6/ 343، وتهذيب التهذيب: 1/ 216.</a:t>
            </a:r>
            <a:endParaRPr lang="en-US" sz="1200" dirty="0">
              <a:latin typeface="Times New Roman"/>
              <a:ea typeface="Times New Roman"/>
            </a:endParaRPr>
          </a:p>
          <a:p>
            <a:pPr marL="245110" indent="-245110" algn="justLow">
              <a:lnSpc>
                <a:spcPts val="1900"/>
              </a:lnSpc>
            </a:pPr>
            <a:r>
              <a:rPr lang="ar-IQ" sz="1200" baseline="30000" dirty="0" smtClean="0">
                <a:latin typeface="Times New Roman"/>
                <a:ea typeface="Times New Roman"/>
                <a:cs typeface="Simplified Arabic"/>
              </a:rPr>
              <a:t>(3)</a:t>
            </a:r>
            <a:r>
              <a:rPr lang="ar-IQ" sz="1200" dirty="0" smtClean="0">
                <a:latin typeface="Times New Roman"/>
                <a:ea typeface="Times New Roman"/>
                <a:cs typeface="Simplified Arabic"/>
              </a:rPr>
              <a:t>  </a:t>
            </a:r>
            <a:r>
              <a:rPr lang="ar-IQ" sz="1200" dirty="0">
                <a:latin typeface="Simplified Arabic"/>
                <a:ea typeface="Times New Roman"/>
                <a:cs typeface="Simplified Arabic"/>
              </a:rPr>
              <a:t>أبو محمد، عطاء بن أبي رباح، أسلم القرشي، مفتي الحرم ،مولاهم أبو محمد المكي، روى عن ابن عباس وابن عمرو ومعاوية، وأسامة وغيرهم، وروى عنه ابنه يعقوب، وأبو إسحاق السبيعي ومجاهد وغيرهم، مات سنة(114هـ). ينظر: طبقات الفقهاء: 69، وسير أعلام النبلاء: 5/ 78، وتهذيب التهذيب: 7/ 199.</a:t>
            </a:r>
            <a:endParaRPr lang="en-US" sz="1200" dirty="0">
              <a:latin typeface="Times New Roman"/>
              <a:ea typeface="Times New Roman"/>
            </a:endParaRPr>
          </a:p>
          <a:p>
            <a:pPr marL="245110" indent="-245110" algn="justLow">
              <a:lnSpc>
                <a:spcPts val="1900"/>
              </a:lnSpc>
            </a:pPr>
            <a:r>
              <a:rPr lang="ar-IQ" sz="1200" baseline="30000" dirty="0" smtClean="0">
                <a:latin typeface="Times New Roman"/>
                <a:ea typeface="Times New Roman"/>
                <a:cs typeface="Simplified Arabic"/>
              </a:rPr>
              <a:t>(4)</a:t>
            </a:r>
            <a:r>
              <a:rPr lang="ar-IQ" sz="1200" dirty="0" smtClean="0">
                <a:latin typeface="Times New Roman"/>
                <a:ea typeface="Times New Roman"/>
                <a:cs typeface="Simplified Arabic"/>
              </a:rPr>
              <a:t>   </a:t>
            </a:r>
            <a:r>
              <a:rPr lang="ar-IQ" sz="1200" dirty="0">
                <a:latin typeface="Simplified Arabic"/>
                <a:ea typeface="Times New Roman"/>
                <a:cs typeface="Simplified Arabic"/>
              </a:rPr>
              <a:t>أبوبكر، محمد بن مسلم بن </a:t>
            </a:r>
            <a:r>
              <a:rPr lang="ar-IQ" sz="1200" dirty="0" err="1">
                <a:latin typeface="Simplified Arabic"/>
                <a:ea typeface="Times New Roman"/>
                <a:cs typeface="Simplified Arabic"/>
              </a:rPr>
              <a:t>عبيدالله</a:t>
            </a:r>
            <a:r>
              <a:rPr lang="ar-IQ" sz="1200" dirty="0">
                <a:latin typeface="Simplified Arabic"/>
                <a:ea typeface="Times New Roman"/>
                <a:cs typeface="Simplified Arabic"/>
              </a:rPr>
              <a:t> بن عبدالله بن شهاب بن عبدالله بن الحارث الزهري،</a:t>
            </a:r>
            <a:r>
              <a:rPr lang="ar-IQ" sz="1200" dirty="0">
                <a:solidFill>
                  <a:srgbClr val="000000"/>
                </a:solidFill>
                <a:latin typeface="Traditional Arabic"/>
                <a:ea typeface="Times New Roman"/>
                <a:cs typeface="Simplified Arabic"/>
              </a:rPr>
              <a:t>   أحد الأئمة الأعلام ، وعالم الحجاز والشام، وأحد أكابر الحفاظ والفقهاء. تابعي، من أهل المدينة، روى عن عبدالله بن عمر، وعبدالله بن جعفر، وربيعة بن عباد</a:t>
            </a:r>
            <a:r>
              <a:rPr lang="ar-IQ" sz="1200" dirty="0">
                <a:latin typeface="Simplified Arabic"/>
                <a:ea typeface="Times New Roman"/>
                <a:cs typeface="Simplified Arabic"/>
              </a:rPr>
              <a:t>، وغيرهم، وروى عنه عطاء بن أبي رباح وأبو الزبير المكي، وعمر بن عبد العزيز، وغيرهم، مات سنة    ( 123هـ) وقيل: (124هـ). ينظر: سير أعلام النبلاء: 5/</a:t>
            </a:r>
            <a:r>
              <a:rPr lang="ar-IQ" sz="1200" dirty="0">
                <a:latin typeface="Times New Roman"/>
                <a:ea typeface="Times New Roman"/>
                <a:cs typeface="Simplified Arabic"/>
              </a:rPr>
              <a:t> </a:t>
            </a:r>
            <a:r>
              <a:rPr lang="ar-IQ" sz="1200" dirty="0">
                <a:latin typeface="Simplified Arabic"/>
                <a:ea typeface="Times New Roman"/>
                <a:cs typeface="Simplified Arabic"/>
              </a:rPr>
              <a:t>326، وتذكرة الحفاظ: 1/ 83، وتهذيب التهذيب: 9/ 445.</a:t>
            </a:r>
            <a:endParaRPr lang="en-US" sz="1200" dirty="0">
              <a:latin typeface="Times New Roman"/>
              <a:ea typeface="Times New Roman"/>
            </a:endParaRPr>
          </a:p>
          <a:p>
            <a:pPr marL="245110" indent="-245110" algn="justLow">
              <a:lnSpc>
                <a:spcPts val="1900"/>
              </a:lnSpc>
            </a:pPr>
            <a:r>
              <a:rPr lang="ar-SA" sz="1200" baseline="30000" dirty="0" smtClean="0">
                <a:latin typeface="Times New Roman"/>
                <a:ea typeface="Times New Roman"/>
                <a:cs typeface="Simplified Arabic"/>
              </a:rPr>
              <a:t>(</a:t>
            </a:r>
            <a:r>
              <a:rPr lang="ar-IQ" sz="1200" baseline="30000" dirty="0" smtClean="0">
                <a:latin typeface="Times New Roman"/>
                <a:ea typeface="Times New Roman"/>
                <a:cs typeface="Simplified Arabic"/>
              </a:rPr>
              <a:t>5</a:t>
            </a:r>
            <a:r>
              <a:rPr lang="ar-SA" sz="1200" baseline="30000" dirty="0" smtClean="0">
                <a:latin typeface="Times New Roman"/>
                <a:ea typeface="Times New Roman"/>
                <a:cs typeface="Simplified Arabic"/>
              </a:rPr>
              <a:t>)</a:t>
            </a:r>
            <a:r>
              <a:rPr lang="ar-SA" sz="1200" dirty="0" smtClean="0">
                <a:latin typeface="Times New Roman"/>
                <a:ea typeface="Times New Roman"/>
                <a:cs typeface="Simplified Arabic"/>
              </a:rPr>
              <a:t>  </a:t>
            </a:r>
            <a:r>
              <a:rPr lang="ar-SA" sz="1200" dirty="0">
                <a:latin typeface="Times New Roman"/>
                <a:ea typeface="Times New Roman"/>
                <a:cs typeface="Simplified Arabic"/>
              </a:rPr>
              <a:t>أبو عبد الرحمن المروزي، عبد الله بن المبارك بن واضح الحنظلي، مولاهم الفقيه، تفقه  بسفيان و مالك و غيره، روى عن هشام بن عروة و حميد الطويل و أحمد بن حنبل و ابن معين و غيرهم توفي سنة (181هـ)، له الدقائق في الرقائق و السنن في الفقه و رقاع الفتاوى. ينظر: الطبقات الكبرى: 7/</a:t>
            </a:r>
            <a:r>
              <a:rPr lang="ar-SA" sz="1200" dirty="0">
                <a:latin typeface="Times New Roman"/>
                <a:ea typeface="Times New Roman"/>
              </a:rPr>
              <a:t> </a:t>
            </a:r>
            <a:r>
              <a:rPr lang="ar-SA" sz="1200" dirty="0">
                <a:latin typeface="Times New Roman"/>
                <a:ea typeface="Times New Roman"/>
                <a:cs typeface="Simplified Arabic"/>
              </a:rPr>
              <a:t>263، و</a:t>
            </a:r>
            <a:r>
              <a:rPr lang="ar-SA" sz="1200" dirty="0">
                <a:latin typeface="Simplified Arabic"/>
                <a:ea typeface="Times New Roman"/>
                <a:cs typeface="Simplified Arabic"/>
              </a:rPr>
              <a:t> طبقات الفقهاء: 94، و سير أعلام النبلاء:</a:t>
            </a:r>
            <a:r>
              <a:rPr lang="ar-SA" sz="1200" dirty="0">
                <a:latin typeface="Times New Roman"/>
                <a:ea typeface="Times New Roman"/>
                <a:cs typeface="Simplified Arabic"/>
              </a:rPr>
              <a:t> 8/ 378.</a:t>
            </a:r>
            <a:endParaRPr lang="en-US" sz="1200" dirty="0">
              <a:latin typeface="Times New Roman"/>
              <a:ea typeface="Times New Roman"/>
            </a:endParaRPr>
          </a:p>
          <a:p>
            <a:pPr marL="245110" indent="-245110" algn="justLow">
              <a:lnSpc>
                <a:spcPts val="2000"/>
              </a:lnSpc>
              <a:tabLst>
                <a:tab pos="359410" algn="l"/>
              </a:tabLst>
            </a:pPr>
            <a:r>
              <a:rPr lang="ar-IQ" sz="1200" baseline="30000" dirty="0" smtClean="0">
                <a:latin typeface="Times New Roman"/>
                <a:ea typeface="Times New Roman"/>
                <a:cs typeface="Simplified Arabic"/>
              </a:rPr>
              <a:t>(6)</a:t>
            </a:r>
            <a:r>
              <a:rPr lang="ar-IQ" sz="1200" dirty="0" smtClean="0">
                <a:latin typeface="Times New Roman"/>
                <a:ea typeface="Times New Roman"/>
                <a:cs typeface="Simplified Arabic"/>
              </a:rPr>
              <a:t>  </a:t>
            </a:r>
            <a:r>
              <a:rPr lang="ar-SA" sz="1200" dirty="0">
                <a:latin typeface="Times New Roman"/>
                <a:ea typeface="Times New Roman"/>
                <a:cs typeface="Simplified Arabic"/>
              </a:rPr>
              <a:t>ينظر: الخلاف: 1/328، والاستذكار: 2/175، والجامع لأحكام القرآن: 1/93،   والمجموع: 3/333، وعمدة القارئ: 5/291.</a:t>
            </a:r>
            <a:endParaRPr lang="en-US" sz="1200" dirty="0">
              <a:latin typeface="Times New Roman"/>
              <a:ea typeface="Times New Roman"/>
            </a:endParaRPr>
          </a:p>
          <a:p>
            <a:pPr marL="245110" indent="-245110" algn="justLow">
              <a:tabLst>
                <a:tab pos="359410" algn="l"/>
              </a:tabLst>
            </a:pPr>
            <a:r>
              <a:rPr lang="ar-IQ" sz="1200" baseline="30000" dirty="0" smtClean="0">
                <a:latin typeface="Times New Roman"/>
                <a:ea typeface="Times New Roman"/>
                <a:cs typeface="Simplified Arabic"/>
              </a:rPr>
              <a:t>(7)</a:t>
            </a:r>
            <a:r>
              <a:rPr lang="ar-IQ" sz="1200" dirty="0" smtClean="0">
                <a:latin typeface="Times New Roman"/>
                <a:ea typeface="Times New Roman"/>
                <a:cs typeface="Simplified Arabic"/>
              </a:rPr>
              <a:t> </a:t>
            </a:r>
            <a:r>
              <a:rPr lang="ar-SA" sz="1200" dirty="0" smtClean="0">
                <a:latin typeface="Times New Roman"/>
                <a:ea typeface="Times New Roman"/>
                <a:cs typeface="Simplified Arabic"/>
              </a:rPr>
              <a:t>  </a:t>
            </a:r>
            <a:r>
              <a:rPr lang="ar-SA" sz="1200" dirty="0">
                <a:latin typeface="Times New Roman"/>
                <a:ea typeface="Times New Roman"/>
                <a:cs typeface="Simplified Arabic"/>
              </a:rPr>
              <a:t>ينظر: الأم، 1/107، والمجموع: 3/332، وبداية المجتهد: 1/120، والخلاف: 1/328.</a:t>
            </a:r>
            <a:endParaRPr lang="en-US" sz="1200" dirty="0">
              <a:effectLst/>
              <a:latin typeface="Times New Roman"/>
              <a:ea typeface="Times New Roman"/>
            </a:endParaRPr>
          </a:p>
        </p:txBody>
      </p:sp>
    </p:spTree>
    <p:extLst>
      <p:ext uri="{BB962C8B-B14F-4D97-AF65-F5344CB8AC3E}">
        <p14:creationId xmlns:p14="http://schemas.microsoft.com/office/powerpoint/2010/main" val="4015468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iterate type="wd">
                                    <p:tmPct val="10000"/>
                                  </p:iterate>
                                  <p:childTnLst>
                                    <p:set>
                                      <p:cBhvr>
                                        <p:cTn id="6" dur="1" fill="hold">
                                          <p:stCondLst>
                                            <p:cond delay="0"/>
                                          </p:stCondLst>
                                        </p:cTn>
                                        <p:tgtEl>
                                          <p:spTgt spid="6"/>
                                        </p:tgtEl>
                                        <p:attrNameLst>
                                          <p:attrName>style.visibility</p:attrName>
                                        </p:attrNameLst>
                                      </p:cBhvr>
                                      <p:to>
                                        <p:strVal val="visible"/>
                                      </p:to>
                                    </p:set>
                                    <p:animScale>
                                      <p:cBhvr>
                                        <p:cTn id="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gtEl>
                                        <p:attrNameLst>
                                          <p:attrName>ppt_x</p:attrName>
                                          <p:attrName>ppt_y</p:attrName>
                                        </p:attrNameLst>
                                      </p:cBhvr>
                                    </p:animMotion>
                                    <p:animEffect transition="in" filter="fade">
                                      <p:cBhvr>
                                        <p:cTn id="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1089</TotalTime>
  <Words>570</Words>
  <Application>Microsoft Office PowerPoint</Application>
  <PresentationFormat>عرض على الشاشة (9:16)‏</PresentationFormat>
  <Paragraphs>27</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نسق Office</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Moodi Alfayoumy</dc:creator>
  <cp:lastModifiedBy>DR.Ahmed Saker 2o1O</cp:lastModifiedBy>
  <cp:revision>72</cp:revision>
  <dcterms:created xsi:type="dcterms:W3CDTF">2018-09-14T18:51:34Z</dcterms:created>
  <dcterms:modified xsi:type="dcterms:W3CDTF">2020-03-07T23:12:34Z</dcterms:modified>
</cp:coreProperties>
</file>