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3" autoAdjust="0"/>
    <p:restoredTop sz="94660"/>
  </p:normalViewPr>
  <p:slideViewPr>
    <p:cSldViewPr snapToGrid="0">
      <p:cViewPr varScale="1">
        <p:scale>
          <a:sx n="65" d="100"/>
          <a:sy n="65" d="100"/>
        </p:scale>
        <p:origin x="71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5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19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ar-SA"/>
              <a:t>انقر لتحرير أنماط نص الشكل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8324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55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0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8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5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2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2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7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1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2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0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D392CD9-6E76-4578-BF87-D58FD3B31732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C5843-3CFC-4AE4-8D1A-5AACCDAC8E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347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>
            <a:extLst>
              <a:ext uri="{FF2B5EF4-FFF2-40B4-BE49-F238E27FC236}">
                <a16:creationId xmlns:a16="http://schemas.microsoft.com/office/drawing/2014/main" id="{6BBC0926-4095-4EAE-AE03-31B21125CEA7}"/>
              </a:ext>
            </a:extLst>
          </p:cNvPr>
          <p:cNvSpPr/>
          <p:nvPr/>
        </p:nvSpPr>
        <p:spPr>
          <a:xfrm>
            <a:off x="1981200" y="2279936"/>
            <a:ext cx="822373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1595"/>
            <a:r>
              <a:rPr lang="ar-SA" dirty="0">
                <a:effectLst/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 </a:t>
            </a:r>
            <a:endParaRPr lang="en-US" dirty="0">
              <a:effectLst/>
              <a:latin typeface="Simplified Arabic Fixed" panose="02070309020205020404" pitchFamily="49" charset="-78"/>
              <a:ea typeface="Times New Roman" panose="02020603050405020304" pitchFamily="18" charset="0"/>
              <a:cs typeface="AdvertisingBold" pitchFamily="2" charset="-78"/>
            </a:endParaRPr>
          </a:p>
          <a:p>
            <a:pPr algn="just" rtl="1">
              <a:lnSpc>
                <a:spcPts val="2200"/>
              </a:lnSpc>
            </a:pPr>
            <a:r>
              <a:rPr lang="tr-TR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	</a:t>
            </a:r>
            <a:r>
              <a:rPr lang="ar-SA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تُعد معرفة مخارج الحروف وصفاتها، وإتقان إخراج كل حرف من مخرجه الصحيح مع إبراز صفات</a:t>
            </a:r>
            <a:r>
              <a:rPr lang="ar-JO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ه الذاتي</a:t>
            </a:r>
            <a:r>
              <a:rPr lang="ar-JO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ة التي يتصف بها من الأمور الأساسية التي ينبغي على من يرغب ف</a:t>
            </a:r>
            <a:r>
              <a:rPr lang="ar-JO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ي تعلم القراءة الصحيحة أن يبدأ بها حتى يتمكن من النطق السليم للح</a:t>
            </a:r>
            <a:r>
              <a:rPr lang="ar-JO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رو والكلمات، وبخاصة المسلمين من غير الناطقين </a:t>
            </a:r>
            <a:r>
              <a:rPr lang="ar-SA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باللغة</a:t>
            </a:r>
            <a:r>
              <a:rPr lang="ar-SA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 العربية الذين يواجهون صعوب</a:t>
            </a:r>
            <a:r>
              <a:rPr lang="ar-JO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ة ف</a:t>
            </a:r>
            <a:r>
              <a:rPr lang="ar-JO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ي لفظ بعض الح</a:t>
            </a:r>
            <a:r>
              <a:rPr lang="ar-JO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sz="2000" dirty="0">
                <a:latin typeface="Simplified Arabic Fixed" panose="02070309020205020404" pitchFamily="49" charset="-78"/>
                <a:ea typeface="Times New Roman" panose="02020603050405020304" pitchFamily="18" charset="0"/>
                <a:cs typeface="AdvertisingBold" pitchFamily="2" charset="-78"/>
              </a:rPr>
              <a:t>روف. </a:t>
            </a:r>
            <a:endParaRPr lang="tr-TR" sz="2000" dirty="0">
              <a:latin typeface="Simplified Arabic Fixed" panose="02070309020205020404" pitchFamily="49" charset="-78"/>
              <a:ea typeface="Times New Roman" panose="02020603050405020304" pitchFamily="18" charset="0"/>
              <a:cs typeface="AdvertisingBold" pitchFamily="2" charset="-78"/>
            </a:endParaRPr>
          </a:p>
          <a:p>
            <a:pPr algn="r" rtl="1"/>
            <a:endParaRPr lang="tr-TR" sz="2000" dirty="0">
              <a:latin typeface="Simplified Arabic Fixed" panose="02070309020205020404" pitchFamily="49" charset="-78"/>
              <a:cs typeface="AdvertisingBold" pitchFamily="2" charset="-78"/>
            </a:endParaRPr>
          </a:p>
          <a:p>
            <a:pPr algn="r" rtl="1"/>
            <a:r>
              <a:rPr lang="ar-SA" sz="2000" dirty="0">
                <a:latin typeface="Simplified Arabic Fixed" panose="02070309020205020404" pitchFamily="49" charset="-78"/>
                <a:cs typeface="AdvertisingBold" pitchFamily="2" charset="-78"/>
              </a:rPr>
              <a:t>قال ابن الجزري رحمه الله: </a:t>
            </a:r>
            <a:endParaRPr lang="en-US" sz="2000" dirty="0">
              <a:latin typeface="Simplified Arabic Fixed" panose="02070309020205020404" pitchFamily="49" charset="-78"/>
              <a:cs typeface="AdvertisingBold" pitchFamily="2" charset="-78"/>
            </a:endParaRPr>
          </a:p>
          <a:p>
            <a:pPr algn="r" rtl="1"/>
            <a:r>
              <a:rPr lang="ar-SA" sz="2000" dirty="0">
                <a:latin typeface="Simplified Arabic Fixed" panose="02070309020205020404" pitchFamily="49" charset="-78"/>
                <a:cs typeface="AdvertisingBold" pitchFamily="2" charset="-78"/>
              </a:rPr>
              <a:t>    إذ واجـبٌ عليهـم محتـَّمٌ     </a:t>
            </a:r>
            <a:r>
              <a:rPr lang="tr-TR" sz="2000" dirty="0">
                <a:latin typeface="Simplified Arabic Fixed" panose="02070309020205020404" pitchFamily="49" charset="-78"/>
                <a:cs typeface="AdvertisingBold" pitchFamily="2" charset="-78"/>
              </a:rPr>
              <a:t>		 </a:t>
            </a:r>
            <a:r>
              <a:rPr lang="ar-SA" sz="2000" dirty="0">
                <a:latin typeface="Simplified Arabic Fixed" panose="02070309020205020404" pitchFamily="49" charset="-78"/>
                <a:cs typeface="AdvertisingBold" pitchFamily="2" charset="-78"/>
              </a:rPr>
              <a:t>قبل الشروع أولاً  أن يعلموا</a:t>
            </a:r>
            <a:endParaRPr lang="en-US" sz="2000" dirty="0">
              <a:latin typeface="Simplified Arabic Fixed" panose="02070309020205020404" pitchFamily="49" charset="-78"/>
              <a:cs typeface="AdvertisingBold" pitchFamily="2" charset="-78"/>
            </a:endParaRPr>
          </a:p>
          <a:p>
            <a:pPr algn="r" rtl="1"/>
            <a:r>
              <a:rPr lang="ar-SA" sz="2000" dirty="0">
                <a:latin typeface="Simplified Arabic Fixed" panose="02070309020205020404" pitchFamily="49" charset="-78"/>
                <a:cs typeface="AdvertisingBold" pitchFamily="2" charset="-78"/>
              </a:rPr>
              <a:t>   مخارج الحروف والصفات    </a:t>
            </a:r>
            <a:r>
              <a:rPr lang="tr-TR" sz="2000" dirty="0">
                <a:latin typeface="Simplified Arabic Fixed" panose="02070309020205020404" pitchFamily="49" charset="-78"/>
                <a:cs typeface="AdvertisingBold" pitchFamily="2" charset="-78"/>
              </a:rPr>
              <a:t>	 	</a:t>
            </a:r>
            <a:r>
              <a:rPr lang="ar-SA" sz="2000" dirty="0">
                <a:latin typeface="Simplified Arabic Fixed" panose="02070309020205020404" pitchFamily="49" charset="-78"/>
                <a:cs typeface="AdvertisingBold" pitchFamily="2" charset="-78"/>
              </a:rPr>
              <a:t> لِيلفظـوا بأفصـحِ اللغـات</a:t>
            </a:r>
            <a:endParaRPr lang="en-US" sz="2000" dirty="0">
              <a:latin typeface="Simplified Arabic Fixed" panose="02070309020205020404" pitchFamily="49" charset="-78"/>
              <a:cs typeface="AdvertisingBold" pitchFamily="2" charset="-78"/>
            </a:endParaRPr>
          </a:p>
          <a:p>
            <a:pPr algn="just" rtl="1">
              <a:lnSpc>
                <a:spcPts val="2200"/>
              </a:lnSpc>
            </a:pPr>
            <a:endParaRPr lang="en-US" dirty="0">
              <a:effectLst/>
              <a:latin typeface="Simplified Arabic Fixed" panose="02070309020205020404" pitchFamily="49" charset="-78"/>
              <a:ea typeface="Times New Roman" panose="02020603050405020304" pitchFamily="18" charset="0"/>
              <a:cs typeface="AdvertisingBold" pitchFamily="2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B68AD8EE-30A0-40B7-AED9-C4A8C4406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3937" y="1184232"/>
            <a:ext cx="2359356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67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62A1C7B-0C0E-4545-86B7-D8032E515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729" y="1830179"/>
            <a:ext cx="8946541" cy="4195481"/>
          </a:xfrm>
        </p:spPr>
        <p:txBody>
          <a:bodyPr>
            <a:normAutofit/>
          </a:bodyPr>
          <a:lstStyle/>
          <a:p>
            <a:pPr marL="47625" algn="just" rtl="1">
              <a:lnSpc>
                <a:spcPts val="2200"/>
              </a:lnSpc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تغلب اللهجات المحلي</a:t>
            </a:r>
            <a:r>
              <a:rPr lang="ar-JO" dirty="0">
                <a:latin typeface="MS Sans Serif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ة ف</a:t>
            </a:r>
            <a:r>
              <a:rPr lang="ar-JO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ي بعض الدول العربي</a:t>
            </a:r>
            <a:r>
              <a:rPr lang="ar-JO" dirty="0">
                <a:latin typeface="MS Sans Serif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ة على نطق بعض الكلمات و</a:t>
            </a:r>
            <a:r>
              <a:rPr lang="ar-SA" dirty="0">
                <a:latin typeface="Simplified Arabic" panose="02020603050405020304" pitchFamily="18" charset="-78"/>
                <a:ea typeface="Times New Roman" panose="02020603050405020304" pitchFamily="18" charset="0"/>
                <a:cs typeface="AdvertisingBold" pitchFamily="2" charset="-78"/>
              </a:rPr>
              <a:t>الح</a:t>
            </a:r>
            <a:r>
              <a:rPr lang="ar-JO" dirty="0">
                <a:latin typeface="Simplified Arabic" panose="02020603050405020304" pitchFamily="18" charset="-78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Simplified Arabic" panose="02020603050405020304" pitchFamily="18" charset="-78"/>
                <a:ea typeface="Times New Roman" panose="02020603050405020304" pitchFamily="18" charset="0"/>
                <a:cs typeface="AdvertisingBold" pitchFamily="2" charset="-78"/>
              </a:rPr>
              <a:t>روف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 وعلى القراءة بشكل عام، نحو لفظ حرف الظاء بالزاي فيلفظ القارئ كلمة الظالم مثلاً  (</a:t>
            </a:r>
            <a:r>
              <a:rPr lang="ar-SA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الزالم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) مع تفخيم حرف الزاي، ولفظ حرف الشين سيناً وحرف القاف كافاً والذال </a:t>
            </a:r>
            <a:r>
              <a:rPr lang="ar-SA" dirty="0" err="1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زاياً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 وغيرها من الحروف</a:t>
            </a:r>
            <a:r>
              <a:rPr lang="ar-JO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، وهذا لحن جلـي عند قراءة القرآن</a:t>
            </a:r>
            <a:endParaRPr lang="ar-SA" dirty="0">
              <a:latin typeface="Times New Roman" panose="02020603050405020304" pitchFamily="18" charset="0"/>
              <a:ea typeface="Times New Roman" panose="02020603050405020304" pitchFamily="18" charset="0"/>
              <a:cs typeface="AdvertisingBold" pitchFamily="2" charset="-78"/>
            </a:endParaRPr>
          </a:p>
          <a:p>
            <a:pPr marL="47625" algn="just" rtl="1">
              <a:lnSpc>
                <a:spcPts val="2200"/>
              </a:lnSpc>
            </a:pPr>
            <a:endParaRPr lang="ar-SA" sz="1100" dirty="0">
              <a:latin typeface="Times New Roman" panose="02020603050405020304" pitchFamily="18" charset="0"/>
              <a:ea typeface="Times New Roman" panose="02020603050405020304" pitchFamily="18" charset="0"/>
              <a:cs typeface="AdvertisingBold" pitchFamily="2" charset="-78"/>
            </a:endParaRPr>
          </a:p>
          <a:p>
            <a:pPr marL="47625" algn="just" rtl="1">
              <a:lnSpc>
                <a:spcPts val="2200"/>
              </a:lnSpc>
            </a:pP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  <a:cs typeface="AdvertisingBold" pitchFamily="2" charset="-78"/>
            </a:endParaRPr>
          </a:p>
          <a:p>
            <a:pPr algn="just" rtl="1">
              <a:lnSpc>
                <a:spcPts val="2200"/>
              </a:lnSpc>
            </a:pP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ينبغي على كل من لديه صعوبة ف</a:t>
            </a:r>
            <a:r>
              <a:rPr lang="ar-JO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ي لفظ حروف معينة نتيجة لتأثير اللهج</a:t>
            </a:r>
            <a:r>
              <a:rPr lang="ar-JO" dirty="0">
                <a:latin typeface="MS Sans Serif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ة المحلي</a:t>
            </a:r>
            <a:r>
              <a:rPr lang="ar-JO" dirty="0">
                <a:latin typeface="MS Sans Serif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ة ف</a:t>
            </a:r>
            <a:r>
              <a:rPr lang="ar-JO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ي </a:t>
            </a:r>
            <a:r>
              <a:rPr lang="ar-SA" dirty="0" err="1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البيئ</a:t>
            </a:r>
            <a:r>
              <a:rPr lang="ar-JO" dirty="0">
                <a:latin typeface="MS Sans Serif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ة التي يعيش فيها أو التي ترعرع فيها أن يتدرب على اللفظ الصحيح لتلك  الحروف قبل أن يبدأ بتعلم أحكام </a:t>
            </a:r>
            <a:r>
              <a:rPr lang="ar-SA" dirty="0" err="1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التجوي</a:t>
            </a:r>
            <a:r>
              <a:rPr lang="ar-JO" dirty="0">
                <a:latin typeface="MS Sans Serif"/>
                <a:ea typeface="Times New Roman" panose="02020603050405020304" pitchFamily="18" charset="0"/>
                <a:cs typeface="AdvertisingBold" pitchFamily="2" charset="-78"/>
              </a:rPr>
              <a:t>ـ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د لكي يتمكن من إتقان قراءة القرآن الكريم  كما نزل على سيدنا محمد </a:t>
            </a:r>
            <a:r>
              <a:rPr lang="ar-SA" dirty="0">
                <a:latin typeface="Simplified Arabic" panose="02020603050405020304" pitchFamily="18" charset="-78"/>
                <a:ea typeface="Times New Roman" panose="02020603050405020304" pitchFamily="18" charset="0"/>
                <a:cs typeface="AdvertisingBold" pitchFamily="2" charset="-78"/>
              </a:rPr>
              <a:t>(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صلى الله عليه وسلم</a:t>
            </a:r>
            <a:r>
              <a:rPr lang="ar-SA" dirty="0">
                <a:latin typeface="Simplified Arabic" panose="02020603050405020304" pitchFamily="18" charset="-78"/>
                <a:ea typeface="Times New Roman" panose="02020603050405020304" pitchFamily="18" charset="0"/>
                <a:cs typeface="AdvertisingBold" pitchFamily="2" charset="-78"/>
              </a:rPr>
              <a:t>)</a:t>
            </a:r>
            <a:r>
              <a:rPr lang="ar-SA" dirty="0">
                <a:latin typeface="Times New Roman" panose="02020603050405020304" pitchFamily="18" charset="0"/>
                <a:ea typeface="Times New Roman" panose="02020603050405020304" pitchFamily="18" charset="0"/>
                <a:cs typeface="AdvertisingBold" pitchFamily="2" charset="-78"/>
              </a:rPr>
              <a:t> 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  <a:cs typeface="AdvertisingBold" pitchFamily="2" charset="-78"/>
            </a:endParaRPr>
          </a:p>
          <a:p>
            <a:pPr algn="just"/>
            <a:endParaRPr lang="en-US" dirty="0"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2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C8911EE-F4AE-4982-9F36-8D8180C2F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609601"/>
            <a:ext cx="7026280" cy="942328"/>
          </a:xfrm>
        </p:spPr>
        <p:txBody>
          <a:bodyPr/>
          <a:lstStyle/>
          <a:p>
            <a:pPr algn="ctr"/>
            <a:r>
              <a:rPr lang="ar-SA" dirty="0">
                <a:solidFill>
                  <a:schemeClr val="bg1"/>
                </a:solidFill>
                <a:cs typeface="AdvertisingBold" pitchFamily="2" charset="-78"/>
              </a:rPr>
              <a:t>حروف العربية </a:t>
            </a:r>
            <a:endParaRPr lang="en-US" dirty="0">
              <a:solidFill>
                <a:schemeClr val="bg1"/>
              </a:solidFill>
              <a:cs typeface="AdvertisingBold" pitchFamily="2" charset="-78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A85769-52CF-4D75-824F-D63DF5A35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2800" b="1" dirty="0"/>
              <a:t>الحـروف الابجديـة</a:t>
            </a:r>
            <a:r>
              <a:rPr lang="ar-SA" sz="2800" dirty="0"/>
              <a:t> هي الح</a:t>
            </a:r>
            <a:r>
              <a:rPr lang="ar-JO" sz="2800" dirty="0"/>
              <a:t>ـ</a:t>
            </a:r>
            <a:r>
              <a:rPr lang="ar-SA" sz="2800" dirty="0"/>
              <a:t>روف المكتوب</a:t>
            </a:r>
            <a:r>
              <a:rPr lang="ar-JO" sz="2800" dirty="0"/>
              <a:t>ـ</a:t>
            </a:r>
            <a:r>
              <a:rPr lang="ar-SA" sz="2800" dirty="0"/>
              <a:t>ة وعددها (28 ) حرفاً مجموعة ف</a:t>
            </a:r>
            <a:r>
              <a:rPr lang="ar-JO" sz="2800" dirty="0"/>
              <a:t>ـ</a:t>
            </a:r>
            <a:r>
              <a:rPr lang="ar-SA" sz="2800" dirty="0"/>
              <a:t>ي قول:    </a:t>
            </a:r>
            <a:endParaRPr lang="en-US" sz="2800" dirty="0"/>
          </a:p>
          <a:p>
            <a:pPr algn="r" rtl="1"/>
            <a:r>
              <a:rPr lang="ar-SA" sz="2800" dirty="0"/>
              <a:t>أبجد هوز حطي كلمن       سعفص قرشت ثخذ ضظغ</a:t>
            </a:r>
            <a:endParaRPr lang="en-US" sz="2800" dirty="0"/>
          </a:p>
          <a:p>
            <a:pPr algn="r" rtl="1"/>
            <a:endParaRPr lang="en-US" sz="2800" dirty="0"/>
          </a:p>
          <a:p>
            <a:pPr algn="r" rtl="1"/>
            <a:r>
              <a:rPr lang="ar-SA" sz="2800" b="1" dirty="0"/>
              <a:t>الحـروف الهجائيـة</a:t>
            </a:r>
            <a:r>
              <a:rPr lang="ar-SA" sz="2800" dirty="0"/>
              <a:t> هي الح</a:t>
            </a:r>
            <a:r>
              <a:rPr lang="ar-JO" sz="2800" dirty="0"/>
              <a:t>ـ</a:t>
            </a:r>
            <a:r>
              <a:rPr lang="ar-SA" sz="2800" dirty="0"/>
              <a:t>روف المنطوق</a:t>
            </a:r>
            <a:r>
              <a:rPr lang="ar-JO" sz="2800" dirty="0"/>
              <a:t>ـ</a:t>
            </a:r>
            <a:r>
              <a:rPr lang="ar-SA" sz="2800" dirty="0"/>
              <a:t>ة وعددها (29) حرفاً بزيادة الهمزة على الح</a:t>
            </a:r>
            <a:r>
              <a:rPr lang="ar-JO" sz="2800" dirty="0"/>
              <a:t>ـ</a:t>
            </a:r>
            <a:r>
              <a:rPr lang="ar-SA" sz="2800" dirty="0"/>
              <a:t>روف الأبجدي</a:t>
            </a:r>
            <a:r>
              <a:rPr lang="ar-JO" sz="2800" dirty="0"/>
              <a:t>ـ</a:t>
            </a:r>
            <a:r>
              <a:rPr lang="ar-SA" sz="2800" dirty="0"/>
              <a:t>ة وه</a:t>
            </a:r>
            <a:r>
              <a:rPr lang="ar-JO" sz="2800" dirty="0"/>
              <a:t>ـ</a:t>
            </a:r>
            <a:r>
              <a:rPr lang="ar-SA" sz="2800" dirty="0"/>
              <a:t>ي: </a:t>
            </a:r>
            <a:endParaRPr lang="en-US" sz="2800" dirty="0"/>
          </a:p>
          <a:p>
            <a:pPr algn="r" rtl="1"/>
            <a:r>
              <a:rPr lang="ar-SA" sz="2800" dirty="0"/>
              <a:t>(</a:t>
            </a:r>
            <a:r>
              <a:rPr lang="ar-SA" sz="2800" b="1" dirty="0"/>
              <a:t>ا ب ت ث  ج ح خ  د ذ ر ز  س ش  ص ض ط ظ  ع غ  ف ق  ك ل م ن هـ  و  ي ء </a:t>
            </a:r>
            <a:r>
              <a:rPr lang="ar-SA" sz="2800" dirty="0"/>
              <a:t>).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84547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أيون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أيون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أيون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216</Words>
  <Application>Microsoft Office PowerPoint</Application>
  <PresentationFormat>شاشة عريضة</PresentationFormat>
  <Paragraphs>16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11" baseType="lpstr">
      <vt:lpstr>Arial</vt:lpstr>
      <vt:lpstr>Century Gothic</vt:lpstr>
      <vt:lpstr>MS Sans Serif</vt:lpstr>
      <vt:lpstr>Simplified Arabic</vt:lpstr>
      <vt:lpstr>Simplified Arabic Fixed</vt:lpstr>
      <vt:lpstr>Times New Roman</vt:lpstr>
      <vt:lpstr>Wingdings 3</vt:lpstr>
      <vt:lpstr>أيون</vt:lpstr>
      <vt:lpstr>عرض تقديمي في PowerPoint</vt:lpstr>
      <vt:lpstr>عرض تقديمي في PowerPoint</vt:lpstr>
      <vt:lpstr>حروف العربية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yasir albayati</dc:creator>
  <cp:lastModifiedBy>yasir albayati</cp:lastModifiedBy>
  <cp:revision>2</cp:revision>
  <dcterms:created xsi:type="dcterms:W3CDTF">2020-03-07T12:39:52Z</dcterms:created>
  <dcterms:modified xsi:type="dcterms:W3CDTF">2020-03-07T12:53:32Z</dcterms:modified>
</cp:coreProperties>
</file>