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1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3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B483-DF32-40FA-9F38-FF422A44A3CE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FA59-35D9-41F7-97E2-D42731B74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235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B483-DF32-40FA-9F38-FF422A44A3CE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FA59-35D9-41F7-97E2-D42731B74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365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B483-DF32-40FA-9F38-FF422A44A3CE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FA59-35D9-41F7-97E2-D42731B74C8A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095826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B483-DF32-40FA-9F38-FF422A44A3CE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FA59-35D9-41F7-97E2-D42731B74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1028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B483-DF32-40FA-9F38-FF422A44A3CE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FA59-35D9-41F7-97E2-D42731B74C8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179293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B483-DF32-40FA-9F38-FF422A44A3CE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FA59-35D9-41F7-97E2-D42731B74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3527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B483-DF32-40FA-9F38-FF422A44A3CE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FA59-35D9-41F7-97E2-D42731B74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2433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B483-DF32-40FA-9F38-FF422A44A3CE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FA59-35D9-41F7-97E2-D42731B74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52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B483-DF32-40FA-9F38-FF422A44A3CE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FA59-35D9-41F7-97E2-D42731B74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504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B483-DF32-40FA-9F38-FF422A44A3CE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FA59-35D9-41F7-97E2-D42731B74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969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B483-DF32-40FA-9F38-FF422A44A3CE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FA59-35D9-41F7-97E2-D42731B74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907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B483-DF32-40FA-9F38-FF422A44A3CE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FA59-35D9-41F7-97E2-D42731B74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958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B483-DF32-40FA-9F38-FF422A44A3CE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FA59-35D9-41F7-97E2-D42731B74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346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B483-DF32-40FA-9F38-FF422A44A3CE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FA59-35D9-41F7-97E2-D42731B74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034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B483-DF32-40FA-9F38-FF422A44A3CE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FA59-35D9-41F7-97E2-D42731B74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28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B483-DF32-40FA-9F38-FF422A44A3CE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EFA59-35D9-41F7-97E2-D42731B74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567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9B483-DF32-40FA-9F38-FF422A44A3CE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72EFA59-35D9-41F7-97E2-D42731B74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782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ADF4B80-D8B1-4827-B8ED-D39F95D582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45324" y="715106"/>
            <a:ext cx="6918778" cy="1090247"/>
          </a:xfrm>
        </p:spPr>
        <p:txBody>
          <a:bodyPr>
            <a:normAutofit/>
          </a:bodyPr>
          <a:lstStyle/>
          <a:p>
            <a:r>
              <a:rPr lang="ar-SA" b="1" dirty="0"/>
              <a:t>مخـارج الحـروف</a:t>
            </a:r>
            <a:endParaRPr lang="en-US" dirty="0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12D0142-F0C6-4BD5-93A5-AEAFE84F2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98077"/>
            <a:ext cx="7975107" cy="3059723"/>
          </a:xfrm>
        </p:spPr>
        <p:txBody>
          <a:bodyPr>
            <a:normAutofit/>
          </a:bodyPr>
          <a:lstStyle/>
          <a:p>
            <a:pPr algn="just" rtl="1"/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مخرج الحرف هو موضع خروج الحرف الذي ينقطع عنده صوت النطق بالحرف فيتميز به عن غيره من الح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ـ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روف ، ويكون المخرج إمّا مقدراً  أو محققاً. ولمعرفة مخرج الحرف يتم تسكينه أو تشديده والنطق به بعد همزة والإصغـاء إلي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ـ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ه، فحيثما انقطع الصوت بالحرف يكون مخرجه المحقق، وإذا لم ينقطع الصوت كان له مخرج</a:t>
            </a:r>
            <a:r>
              <a:rPr lang="ar-JO" sz="3200" dirty="0">
                <a:latin typeface="Arial" panose="020B0604020202020204" pitchFamily="34" charset="0"/>
                <a:cs typeface="Arial" panose="020B0604020202020204" pitchFamily="34" charset="0"/>
              </a:rPr>
              <a:t>ٌ</a:t>
            </a:r>
            <a:r>
              <a:rPr lang="ar-SA" sz="3200" dirty="0">
                <a:latin typeface="Arial" panose="020B0604020202020204" pitchFamily="34" charset="0"/>
                <a:cs typeface="Arial" panose="020B0604020202020204" pitchFamily="34" charset="0"/>
              </a:rPr>
              <a:t> مقدر.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rt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62034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E81D0CB-BF5F-4AF7-AB35-72BACCFD2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050" y="489413"/>
            <a:ext cx="8445908" cy="939892"/>
          </a:xfrm>
        </p:spPr>
        <p:txBody>
          <a:bodyPr>
            <a:normAutofit/>
          </a:bodyPr>
          <a:lstStyle/>
          <a:p>
            <a:pPr algn="ctr"/>
            <a:r>
              <a:rPr lang="ar-SA" b="1" dirty="0"/>
              <a:t>مخارج الرئيسية للح</a:t>
            </a:r>
            <a:r>
              <a:rPr lang="ar-JO" b="1" dirty="0"/>
              <a:t>ـ</a:t>
            </a:r>
            <a:r>
              <a:rPr lang="ar-SA" b="1" dirty="0"/>
              <a:t>روف خمسة مخارج</a:t>
            </a:r>
            <a:endParaRPr lang="en-US" b="1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818090C-5795-46A0-84B8-C9EF089186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8283" y="1788298"/>
            <a:ext cx="7643675" cy="939892"/>
          </a:xfrm>
        </p:spPr>
        <p:txBody>
          <a:bodyPr>
            <a:normAutofit/>
          </a:bodyPr>
          <a:lstStyle/>
          <a:p>
            <a:pPr algn="r" rtl="1"/>
            <a:r>
              <a:rPr lang="ar-SA" b="1" dirty="0"/>
              <a:t>مخارج</a:t>
            </a:r>
            <a:r>
              <a:rPr lang="ar-SA" dirty="0"/>
              <a:t> </a:t>
            </a:r>
            <a:r>
              <a:rPr lang="ar-SA" b="1" dirty="0"/>
              <a:t>الح</a:t>
            </a:r>
            <a:r>
              <a:rPr lang="ar-JO" b="1" dirty="0"/>
              <a:t>ـ</a:t>
            </a:r>
            <a:r>
              <a:rPr lang="ar-SA" b="1" dirty="0"/>
              <a:t>روف سبعة عشر مخرجاً</a:t>
            </a:r>
            <a:r>
              <a:rPr lang="ar-SA" dirty="0"/>
              <a:t> في خمسة مخارج رئيسية ،وه</a:t>
            </a:r>
            <a:r>
              <a:rPr lang="ar-JO" dirty="0"/>
              <a:t>ـ</a:t>
            </a:r>
            <a:r>
              <a:rPr lang="ar-SA" dirty="0"/>
              <a:t>ي:</a:t>
            </a:r>
            <a:endParaRPr lang="en-US" dirty="0"/>
          </a:p>
          <a:p>
            <a:pPr algn="r" rtl="1"/>
            <a:r>
              <a:rPr lang="ar-SA" b="1" dirty="0"/>
              <a:t>الجـوف: </a:t>
            </a:r>
            <a:r>
              <a:rPr lang="ar-SA" dirty="0"/>
              <a:t>هو الخلاء </a:t>
            </a:r>
            <a:r>
              <a:rPr lang="ar-JO" dirty="0"/>
              <a:t>الداخل فـي الحلق والفم</a:t>
            </a:r>
            <a:endParaRPr lang="en-GB" dirty="0"/>
          </a:p>
          <a:p>
            <a:pPr algn="r" rtl="1"/>
            <a:endParaRPr lang="en-GB" dirty="0"/>
          </a:p>
          <a:p>
            <a:pPr algn="r" rtl="1"/>
            <a:endParaRPr lang="tr-TR" dirty="0"/>
          </a:p>
          <a:p>
            <a:pPr algn="r" rtl="1"/>
            <a:endParaRPr lang="en-US" dirty="0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000D57EF-051A-414B-9D60-0A88F0FA9A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1348" y="2858609"/>
            <a:ext cx="6782540" cy="3387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611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7788400-100C-42D7-910C-60B60E820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700" y="361025"/>
            <a:ext cx="8596668" cy="926237"/>
          </a:xfrm>
        </p:spPr>
        <p:txBody>
          <a:bodyPr>
            <a:noAutofit/>
          </a:bodyPr>
          <a:lstStyle/>
          <a:p>
            <a:pPr algn="ctr"/>
            <a:r>
              <a:rPr lang="ar-SA" sz="2800" b="1" dirty="0"/>
              <a:t>الحــلق: </a:t>
            </a:r>
            <a:r>
              <a:rPr lang="ar-SA" sz="2800" dirty="0"/>
              <a:t>هو القصبة الممتدة ممّا يل</a:t>
            </a:r>
            <a:r>
              <a:rPr lang="ar-JO" sz="2800" dirty="0"/>
              <a:t>ـ</a:t>
            </a:r>
            <a:r>
              <a:rPr lang="ar-SA" sz="2800" dirty="0"/>
              <a:t>ي الصدر حتى الفم وفيها ثلاثة </a:t>
            </a:r>
            <a:r>
              <a:rPr lang="ar-EG" sz="2800" dirty="0"/>
              <a:t>مواضع:</a:t>
            </a:r>
            <a:endParaRPr lang="tr-TR" sz="2800" dirty="0"/>
          </a:p>
        </p:txBody>
      </p:sp>
      <p:pic>
        <p:nvPicPr>
          <p:cNvPr id="7" name="عنصر نائب للمحتوى 6">
            <a:extLst>
              <a:ext uri="{FF2B5EF4-FFF2-40B4-BE49-F238E27FC236}">
                <a16:creationId xmlns:a16="http://schemas.microsoft.com/office/drawing/2014/main" id="{D9808B1D-BF7C-48C2-A91D-4B0BA32E86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0427" y="2366963"/>
            <a:ext cx="6471822" cy="3881437"/>
          </a:xfrm>
        </p:spPr>
      </p:pic>
      <p:sp>
        <p:nvSpPr>
          <p:cNvPr id="11" name="مستطيل 10">
            <a:extLst>
              <a:ext uri="{FF2B5EF4-FFF2-40B4-BE49-F238E27FC236}">
                <a16:creationId xmlns:a16="http://schemas.microsoft.com/office/drawing/2014/main" id="{83C660E2-2C85-46FC-BB28-8619781F7B8B}"/>
              </a:ext>
            </a:extLst>
          </p:cNvPr>
          <p:cNvSpPr/>
          <p:nvPr/>
        </p:nvSpPr>
        <p:spPr>
          <a:xfrm>
            <a:off x="6489611" y="1766986"/>
            <a:ext cx="1338513" cy="2926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b="1" dirty="0">
                <a:ea typeface="Times New Roman" panose="02020603050405020304" pitchFamily="18" charset="0"/>
                <a:cs typeface="Lotus Linotype"/>
              </a:rPr>
              <a:t>أقصى الحلـق</a:t>
            </a:r>
            <a:endParaRPr lang="tr-TR" dirty="0"/>
          </a:p>
        </p:txBody>
      </p:sp>
      <p:pic>
        <p:nvPicPr>
          <p:cNvPr id="12" name="صورة 11">
            <a:extLst>
              <a:ext uri="{FF2B5EF4-FFF2-40B4-BE49-F238E27FC236}">
                <a16:creationId xmlns:a16="http://schemas.microsoft.com/office/drawing/2014/main" id="{39E05803-30AE-45B3-8C97-EE639CF5F1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82941" y="1766986"/>
            <a:ext cx="1338512" cy="314944"/>
          </a:xfrm>
          <a:prstGeom prst="rect">
            <a:avLst/>
          </a:prstGeom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29C3A012-74C3-4F0C-9123-F20C94CCC4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0660" y="1775698"/>
            <a:ext cx="1338512" cy="314944"/>
          </a:xfrm>
          <a:prstGeom prst="rect">
            <a:avLst/>
          </a:prstGeom>
        </p:spPr>
      </p:pic>
      <p:sp>
        <p:nvSpPr>
          <p:cNvPr id="16" name="مستطيل 15">
            <a:extLst>
              <a:ext uri="{FF2B5EF4-FFF2-40B4-BE49-F238E27FC236}">
                <a16:creationId xmlns:a16="http://schemas.microsoft.com/office/drawing/2014/main" id="{E4E0749D-6A16-4EB0-AE59-D60B82C8F7C1}"/>
              </a:ext>
            </a:extLst>
          </p:cNvPr>
          <p:cNvSpPr/>
          <p:nvPr/>
        </p:nvSpPr>
        <p:spPr>
          <a:xfrm>
            <a:off x="3992763" y="1743376"/>
            <a:ext cx="17096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1400" b="1" dirty="0">
                <a:solidFill>
                  <a:schemeClr val="lt1"/>
                </a:solidFill>
              </a:rPr>
              <a:t>وسـط</a:t>
            </a:r>
            <a:r>
              <a:rPr lang="ar-SA" sz="1600" b="1" dirty="0">
                <a:solidFill>
                  <a:schemeClr val="lt1"/>
                </a:solidFill>
              </a:rPr>
              <a:t> الحلـق</a:t>
            </a:r>
            <a:endParaRPr lang="tr-TR" sz="1600" b="1" dirty="0">
              <a:solidFill>
                <a:schemeClr val="lt1"/>
              </a:solidFill>
            </a:endParaRPr>
          </a:p>
        </p:txBody>
      </p:sp>
      <p:sp>
        <p:nvSpPr>
          <p:cNvPr id="17" name="مستطيل 16">
            <a:extLst>
              <a:ext uri="{FF2B5EF4-FFF2-40B4-BE49-F238E27FC236}">
                <a16:creationId xmlns:a16="http://schemas.microsoft.com/office/drawing/2014/main" id="{B0ED5B3D-8DAA-4069-8207-66A1884C6B90}"/>
              </a:ext>
            </a:extLst>
          </p:cNvPr>
          <p:cNvSpPr/>
          <p:nvPr/>
        </p:nvSpPr>
        <p:spPr>
          <a:xfrm>
            <a:off x="1529852" y="1775698"/>
            <a:ext cx="126028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400" b="1" dirty="0">
                <a:solidFill>
                  <a:schemeClr val="lt1"/>
                </a:solidFill>
              </a:rPr>
              <a:t>أدنـى الحلـق</a:t>
            </a:r>
            <a:endParaRPr lang="tr-TR" sz="1400" b="1" dirty="0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110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0D79042-A6D3-4314-BE55-E5B6F0969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0528" y="609600"/>
            <a:ext cx="7350711" cy="872971"/>
          </a:xfrm>
        </p:spPr>
        <p:txBody>
          <a:bodyPr/>
          <a:lstStyle/>
          <a:p>
            <a:pPr algn="ctr"/>
            <a:r>
              <a:rPr lang="ar-SA" b="1" dirty="0"/>
              <a:t>اللســان</a:t>
            </a:r>
            <a:endParaRPr lang="tr-TR" dirty="0"/>
          </a:p>
        </p:txBody>
      </p:sp>
      <p:pic>
        <p:nvPicPr>
          <p:cNvPr id="6" name="عنصر نائب للمحتوى 5">
            <a:extLst>
              <a:ext uri="{FF2B5EF4-FFF2-40B4-BE49-F238E27FC236}">
                <a16:creationId xmlns:a16="http://schemas.microsoft.com/office/drawing/2014/main" id="{F29C9536-5F13-4CF0-BD52-A5600A3C8E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17977" y="2380558"/>
            <a:ext cx="1682642" cy="414564"/>
          </a:xfrm>
          <a:prstGeom prst="rect">
            <a:avLst/>
          </a:prstGeom>
        </p:spPr>
      </p:pic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9BE29CCC-DBC2-473B-8FD7-2D95272C956C}"/>
              </a:ext>
            </a:extLst>
          </p:cNvPr>
          <p:cNvSpPr/>
          <p:nvPr/>
        </p:nvSpPr>
        <p:spPr>
          <a:xfrm>
            <a:off x="7048871" y="2388093"/>
            <a:ext cx="1660124" cy="3994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1200" dirty="0"/>
              <a:t>أقصى اللسان ممّا يل</a:t>
            </a:r>
            <a:r>
              <a:rPr lang="ar-JO" sz="1200" dirty="0"/>
              <a:t>ـ</a:t>
            </a:r>
            <a:r>
              <a:rPr lang="ar-SA" sz="1200" dirty="0"/>
              <a:t>ي الحلق </a:t>
            </a:r>
            <a:endParaRPr lang="tr-TR" sz="1200" dirty="0"/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F02EFF2C-5875-4559-A119-C2643DF489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2489" y="2388093"/>
            <a:ext cx="1682642" cy="414564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444FBCBB-A3AB-48E8-9FB0-86BBAC0B19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4212" y="2380558"/>
            <a:ext cx="1682642" cy="414564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565BD42B-975A-4D0B-B358-8A731CE05D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4212" y="3410259"/>
            <a:ext cx="1682642" cy="414564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E087B324-999B-4317-9D4A-1223DAC69A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7605" y="3410259"/>
            <a:ext cx="1682642" cy="414564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59CE7A3C-FFEE-4F49-AB91-62DCB8A634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0188" y="3436943"/>
            <a:ext cx="1682642" cy="414564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69DDE555-4CD0-47A2-B254-C5AD412FCC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2771" y="3429000"/>
            <a:ext cx="1682642" cy="414564"/>
          </a:xfrm>
          <a:prstGeom prst="rect">
            <a:avLst/>
          </a:prstGeom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B3A2DADA-359E-4284-AD89-1F7E5EECD0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4562" y="4388255"/>
            <a:ext cx="1682642" cy="414564"/>
          </a:xfrm>
          <a:prstGeom prst="rect">
            <a:avLst/>
          </a:prstGeom>
        </p:spPr>
      </p:pic>
      <p:pic>
        <p:nvPicPr>
          <p:cNvPr id="15" name="صورة 14">
            <a:extLst>
              <a:ext uri="{FF2B5EF4-FFF2-40B4-BE49-F238E27FC236}">
                <a16:creationId xmlns:a16="http://schemas.microsoft.com/office/drawing/2014/main" id="{76316146-CA4E-4464-8BB3-F9B6A69721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1450" y="4422150"/>
            <a:ext cx="1682642" cy="414564"/>
          </a:xfrm>
          <a:prstGeom prst="rect">
            <a:avLst/>
          </a:prstGeom>
        </p:spPr>
      </p:pic>
      <p:sp>
        <p:nvSpPr>
          <p:cNvPr id="16" name="مستطيل 15">
            <a:extLst>
              <a:ext uri="{FF2B5EF4-FFF2-40B4-BE49-F238E27FC236}">
                <a16:creationId xmlns:a16="http://schemas.microsoft.com/office/drawing/2014/main" id="{531C5782-96CE-4703-8658-7ED488FFA029}"/>
              </a:ext>
            </a:extLst>
          </p:cNvPr>
          <p:cNvSpPr/>
          <p:nvPr/>
        </p:nvSpPr>
        <p:spPr>
          <a:xfrm>
            <a:off x="5062619" y="2364542"/>
            <a:ext cx="13272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1200" dirty="0">
                <a:solidFill>
                  <a:schemeClr val="lt1"/>
                </a:solidFill>
              </a:rPr>
              <a:t>أقصى اللسان مع ما يحاذيه منحنك </a:t>
            </a:r>
            <a:endParaRPr lang="tr-TR" sz="1200" dirty="0">
              <a:solidFill>
                <a:schemeClr val="lt1"/>
              </a:solidFill>
            </a:endParaRPr>
          </a:p>
        </p:txBody>
      </p:sp>
      <p:sp>
        <p:nvSpPr>
          <p:cNvPr id="17" name="مستطيل 16">
            <a:extLst>
              <a:ext uri="{FF2B5EF4-FFF2-40B4-BE49-F238E27FC236}">
                <a16:creationId xmlns:a16="http://schemas.microsoft.com/office/drawing/2014/main" id="{F7C1FAFB-ADC2-490C-A077-021935F1CC27}"/>
              </a:ext>
            </a:extLst>
          </p:cNvPr>
          <p:cNvSpPr/>
          <p:nvPr/>
        </p:nvSpPr>
        <p:spPr>
          <a:xfrm>
            <a:off x="3160594" y="2388093"/>
            <a:ext cx="124301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1400" dirty="0">
                <a:solidFill>
                  <a:schemeClr val="lt1"/>
                </a:solidFill>
              </a:rPr>
              <a:t>وسط اللسان </a:t>
            </a:r>
            <a:endParaRPr lang="tr-TR" sz="1400" dirty="0">
              <a:solidFill>
                <a:schemeClr val="lt1"/>
              </a:solidFill>
            </a:endParaRPr>
          </a:p>
        </p:txBody>
      </p:sp>
      <p:sp>
        <p:nvSpPr>
          <p:cNvPr id="18" name="مستطيل 17">
            <a:extLst>
              <a:ext uri="{FF2B5EF4-FFF2-40B4-BE49-F238E27FC236}">
                <a16:creationId xmlns:a16="http://schemas.microsoft.com/office/drawing/2014/main" id="{6D870A6A-ACCE-4180-805A-C53E8F4779DD}"/>
              </a:ext>
            </a:extLst>
          </p:cNvPr>
          <p:cNvSpPr/>
          <p:nvPr/>
        </p:nvSpPr>
        <p:spPr>
          <a:xfrm>
            <a:off x="1034212" y="2403174"/>
            <a:ext cx="17267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dirty="0">
                <a:solidFill>
                  <a:schemeClr val="bg1"/>
                </a:solidFill>
                <a:ea typeface="Times New Roman" panose="02020603050405020304" pitchFamily="18" charset="0"/>
                <a:cs typeface="Lotus Linotype"/>
              </a:rPr>
              <a:t>إحدى حافتي اللسان 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id="{D49000AA-5835-43CA-9C37-FF704EF20585}"/>
              </a:ext>
            </a:extLst>
          </p:cNvPr>
          <p:cNvSpPr/>
          <p:nvPr/>
        </p:nvSpPr>
        <p:spPr>
          <a:xfrm>
            <a:off x="7190813" y="3429000"/>
            <a:ext cx="14430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dirty="0">
                <a:solidFill>
                  <a:schemeClr val="bg1"/>
                </a:solidFill>
                <a:ea typeface="Times New Roman" panose="02020603050405020304" pitchFamily="18" charset="0"/>
                <a:cs typeface="Lotus Linotype"/>
              </a:rPr>
              <a:t>أدنى حافة اللسان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21" name="مستطيل 20">
            <a:extLst>
              <a:ext uri="{FF2B5EF4-FFF2-40B4-BE49-F238E27FC236}">
                <a16:creationId xmlns:a16="http://schemas.microsoft.com/office/drawing/2014/main" id="{C1FE4090-A6D5-4C6B-9900-92FFD89E55A2}"/>
              </a:ext>
            </a:extLst>
          </p:cNvPr>
          <p:cNvSpPr/>
          <p:nvPr/>
        </p:nvSpPr>
        <p:spPr>
          <a:xfrm>
            <a:off x="5029161" y="3421057"/>
            <a:ext cx="17536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1200" dirty="0">
                <a:solidFill>
                  <a:schemeClr val="bg1"/>
                </a:solidFill>
                <a:ea typeface="Times New Roman" panose="02020603050405020304" pitchFamily="18" charset="0"/>
                <a:cs typeface="Lotus Linotype"/>
              </a:rPr>
              <a:t>طرف اللسان</a:t>
            </a:r>
            <a:r>
              <a:rPr lang="ar-SA" sz="1200" dirty="0">
                <a:solidFill>
                  <a:schemeClr val="bg1"/>
                </a:solidFill>
                <a:latin typeface="Traditional Arabic" panose="02020603050405020304" pitchFamily="18" charset="-78"/>
                <a:ea typeface="Times New Roman" panose="02020603050405020304" pitchFamily="18" charset="0"/>
                <a:cs typeface="Lotus Linotype"/>
              </a:rPr>
              <a:t> </a:t>
            </a:r>
            <a:r>
              <a:rPr lang="ar-SA" sz="1200" dirty="0">
                <a:solidFill>
                  <a:schemeClr val="bg1"/>
                </a:solidFill>
                <a:ea typeface="Times New Roman" panose="02020603050405020304" pitchFamily="18" charset="0"/>
                <a:cs typeface="Lotus Linotype"/>
              </a:rPr>
              <a:t>مع ما يحاذيه من لثة </a:t>
            </a:r>
            <a:endParaRPr lang="tr-TR" sz="1200" dirty="0">
              <a:solidFill>
                <a:schemeClr val="bg1"/>
              </a:solidFill>
            </a:endParaRPr>
          </a:p>
        </p:txBody>
      </p:sp>
      <p:sp>
        <p:nvSpPr>
          <p:cNvPr id="22" name="مستطيل 21">
            <a:extLst>
              <a:ext uri="{FF2B5EF4-FFF2-40B4-BE49-F238E27FC236}">
                <a16:creationId xmlns:a16="http://schemas.microsoft.com/office/drawing/2014/main" id="{012FDFD7-77A7-47B3-A301-279EF8E702AB}"/>
              </a:ext>
            </a:extLst>
          </p:cNvPr>
          <p:cNvSpPr/>
          <p:nvPr/>
        </p:nvSpPr>
        <p:spPr>
          <a:xfrm>
            <a:off x="3115446" y="3364624"/>
            <a:ext cx="15269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1200" dirty="0">
                <a:solidFill>
                  <a:schemeClr val="bg1"/>
                </a:solidFill>
                <a:ea typeface="Times New Roman" panose="02020603050405020304" pitchFamily="18" charset="0"/>
                <a:cs typeface="Lotus Linotype"/>
              </a:rPr>
              <a:t>طرف اللسان</a:t>
            </a:r>
            <a:r>
              <a:rPr lang="ar-SA" sz="1200" dirty="0">
                <a:solidFill>
                  <a:schemeClr val="bg1"/>
                </a:solidFill>
                <a:latin typeface="Simplified Arabic" panose="02020603050405020304" pitchFamily="18" charset="-78"/>
                <a:ea typeface="Times New Roman" panose="02020603050405020304" pitchFamily="18" charset="0"/>
                <a:cs typeface="Lotus Linotype"/>
              </a:rPr>
              <a:t> </a:t>
            </a:r>
            <a:r>
              <a:rPr lang="ar-SA" sz="1200" dirty="0">
                <a:solidFill>
                  <a:schemeClr val="bg1"/>
                </a:solidFill>
                <a:ea typeface="Times New Roman" panose="02020603050405020304" pitchFamily="18" charset="0"/>
                <a:cs typeface="Lotus Linotype"/>
              </a:rPr>
              <a:t>ممّا يل</a:t>
            </a:r>
            <a:r>
              <a:rPr lang="ar-JO" sz="1200" dirty="0">
                <a:solidFill>
                  <a:schemeClr val="bg1"/>
                </a:solidFill>
                <a:ea typeface="Times New Roman" panose="02020603050405020304" pitchFamily="18" charset="0"/>
                <a:cs typeface="Lotus Linotype"/>
              </a:rPr>
              <a:t>ـ</a:t>
            </a:r>
            <a:r>
              <a:rPr lang="ar-SA" sz="1200" dirty="0">
                <a:solidFill>
                  <a:schemeClr val="bg1"/>
                </a:solidFill>
                <a:ea typeface="Times New Roman" panose="02020603050405020304" pitchFamily="18" charset="0"/>
                <a:cs typeface="Lotus Linotype"/>
              </a:rPr>
              <a:t>ي ظهره مع ما يليه من الحنك </a:t>
            </a:r>
            <a:endParaRPr lang="tr-TR" sz="1200" dirty="0">
              <a:solidFill>
                <a:schemeClr val="bg1"/>
              </a:solidFill>
            </a:endParaRPr>
          </a:p>
        </p:txBody>
      </p:sp>
      <p:sp>
        <p:nvSpPr>
          <p:cNvPr id="23" name="مستطيل 22">
            <a:extLst>
              <a:ext uri="{FF2B5EF4-FFF2-40B4-BE49-F238E27FC236}">
                <a16:creationId xmlns:a16="http://schemas.microsoft.com/office/drawing/2014/main" id="{BF9575C8-8CF2-4302-AF43-48D390891B25}"/>
              </a:ext>
            </a:extLst>
          </p:cNvPr>
          <p:cNvSpPr/>
          <p:nvPr/>
        </p:nvSpPr>
        <p:spPr>
          <a:xfrm>
            <a:off x="1105786" y="3399953"/>
            <a:ext cx="16016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1200" dirty="0">
                <a:solidFill>
                  <a:schemeClr val="bg1"/>
                </a:solidFill>
                <a:ea typeface="Times New Roman" panose="02020603050405020304" pitchFamily="18" charset="0"/>
                <a:cs typeface="Lotus Linotype"/>
              </a:rPr>
              <a:t>طرف اللسان مع ما يلي</a:t>
            </a:r>
            <a:r>
              <a:rPr lang="ar-JO" sz="1200" dirty="0">
                <a:solidFill>
                  <a:schemeClr val="bg1"/>
                </a:solidFill>
                <a:latin typeface="MS Sans Serif"/>
                <a:ea typeface="Times New Roman" panose="02020603050405020304" pitchFamily="18" charset="0"/>
                <a:cs typeface="Lotus Linotype"/>
              </a:rPr>
              <a:t>ـ</a:t>
            </a:r>
            <a:r>
              <a:rPr lang="ar-SA" sz="1200" dirty="0">
                <a:solidFill>
                  <a:schemeClr val="bg1"/>
                </a:solidFill>
                <a:ea typeface="Times New Roman" panose="02020603050405020304" pitchFamily="18" charset="0"/>
                <a:cs typeface="Lotus Linotype"/>
              </a:rPr>
              <a:t>ه من أصول الثنايا العليا</a:t>
            </a:r>
            <a:r>
              <a:rPr lang="ar-SA" sz="1200" dirty="0">
                <a:solidFill>
                  <a:schemeClr val="bg1"/>
                </a:solidFill>
                <a:latin typeface="Traditional Arabic" panose="02020603050405020304" pitchFamily="18" charset="-78"/>
                <a:ea typeface="Times New Roman" panose="02020603050405020304" pitchFamily="18" charset="0"/>
                <a:cs typeface="Lotus Linotype"/>
              </a:rPr>
              <a:t> </a:t>
            </a:r>
            <a:endParaRPr lang="tr-TR" sz="1200" dirty="0">
              <a:solidFill>
                <a:schemeClr val="bg1"/>
              </a:solidFill>
            </a:endParaRPr>
          </a:p>
        </p:txBody>
      </p:sp>
      <p:sp>
        <p:nvSpPr>
          <p:cNvPr id="24" name="مستطيل 23">
            <a:extLst>
              <a:ext uri="{FF2B5EF4-FFF2-40B4-BE49-F238E27FC236}">
                <a16:creationId xmlns:a16="http://schemas.microsoft.com/office/drawing/2014/main" id="{D3905685-5F52-42C6-AA52-4DE9CBBC1AF9}"/>
              </a:ext>
            </a:extLst>
          </p:cNvPr>
          <p:cNvSpPr/>
          <p:nvPr/>
        </p:nvSpPr>
        <p:spPr>
          <a:xfrm>
            <a:off x="6219934" y="4477572"/>
            <a:ext cx="184698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1200" dirty="0">
                <a:solidFill>
                  <a:schemeClr val="bg1"/>
                </a:solidFill>
                <a:ea typeface="Times New Roman" panose="02020603050405020304" pitchFamily="18" charset="0"/>
                <a:cs typeface="Lotus Linotype"/>
              </a:rPr>
              <a:t>طرف اللسان وفـوق الثنايا السفلي</a:t>
            </a:r>
            <a:r>
              <a:rPr lang="ar-SA" sz="1200" dirty="0">
                <a:solidFill>
                  <a:schemeClr val="bg1"/>
                </a:solidFill>
                <a:latin typeface="Traditional Arabic" panose="02020603050405020304" pitchFamily="18" charset="-78"/>
                <a:ea typeface="Times New Roman" panose="02020603050405020304" pitchFamily="18" charset="0"/>
                <a:cs typeface="Lotus Linotype"/>
              </a:rPr>
              <a:t> </a:t>
            </a:r>
            <a:endParaRPr lang="tr-TR" sz="1200" dirty="0">
              <a:solidFill>
                <a:schemeClr val="bg1"/>
              </a:solidFill>
            </a:endParaRPr>
          </a:p>
        </p:txBody>
      </p:sp>
      <p:sp>
        <p:nvSpPr>
          <p:cNvPr id="25" name="مستطيل 24">
            <a:extLst>
              <a:ext uri="{FF2B5EF4-FFF2-40B4-BE49-F238E27FC236}">
                <a16:creationId xmlns:a16="http://schemas.microsoft.com/office/drawing/2014/main" id="{C8D45C9F-D919-4F90-9D49-EE1BFC9E3CC6}"/>
              </a:ext>
            </a:extLst>
          </p:cNvPr>
          <p:cNvSpPr/>
          <p:nvPr/>
        </p:nvSpPr>
        <p:spPr>
          <a:xfrm>
            <a:off x="4034500" y="4372301"/>
            <a:ext cx="19375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1200" dirty="0">
                <a:solidFill>
                  <a:schemeClr val="bg1"/>
                </a:solidFill>
                <a:ea typeface="Times New Roman" panose="02020603050405020304" pitchFamily="18" charset="0"/>
                <a:cs typeface="Lotus Linotype"/>
              </a:rPr>
              <a:t>طرف اللسان مع أطراف الثنايا العليا </a:t>
            </a:r>
            <a:endParaRPr lang="tr-TR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03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34DA39D-6F1D-4F07-A639-31CABDCC1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/>
              <a:t>الشفتـان</a:t>
            </a:r>
            <a:br>
              <a:rPr lang="en-GB" b="1" dirty="0"/>
            </a:br>
            <a:r>
              <a:rPr lang="ar-SA" dirty="0"/>
              <a:t>وفيهما مخرجان</a:t>
            </a:r>
            <a:endParaRPr lang="tr-TR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CD46C49-57B8-4DA7-8A7C-F1234A773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93571D7F-D0CC-4D27-97B9-28ABBB2370B5}"/>
              </a:ext>
            </a:extLst>
          </p:cNvPr>
          <p:cNvSpPr/>
          <p:nvPr/>
        </p:nvSpPr>
        <p:spPr>
          <a:xfrm>
            <a:off x="6096000" y="3551067"/>
            <a:ext cx="2479829" cy="11984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/>
              <a:t>من باطن الشفة السفلى مع أطراف الثنايا العليا </a:t>
            </a:r>
            <a:endParaRPr lang="tr-TR"/>
          </a:p>
        </p:txBody>
      </p:sp>
      <p:sp>
        <p:nvSpPr>
          <p:cNvPr id="5" name="مستطيل: زوايا مستديرة 4">
            <a:extLst>
              <a:ext uri="{FF2B5EF4-FFF2-40B4-BE49-F238E27FC236}">
                <a16:creationId xmlns:a16="http://schemas.microsoft.com/office/drawing/2014/main" id="{C77BE898-D83F-4293-AA97-E626F19EC32E}"/>
              </a:ext>
            </a:extLst>
          </p:cNvPr>
          <p:cNvSpPr/>
          <p:nvPr/>
        </p:nvSpPr>
        <p:spPr>
          <a:xfrm>
            <a:off x="2021149" y="3551067"/>
            <a:ext cx="2479829" cy="11984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dirty="0"/>
              <a:t>من بين الشفتين بانطباقهما، وبانضمامهما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8759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58A044F-B2D9-424D-8A68-AE6126095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b="1" dirty="0"/>
              <a:t>ا</a:t>
            </a:r>
            <a:r>
              <a:rPr lang="ar-SA" b="1" dirty="0"/>
              <a:t>لخيشـوم</a:t>
            </a:r>
            <a:endParaRPr lang="tr-TR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DD02DD8-F14C-4DAC-A9B7-868741995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شكل بيضاوي 3">
            <a:extLst>
              <a:ext uri="{FF2B5EF4-FFF2-40B4-BE49-F238E27FC236}">
                <a16:creationId xmlns:a16="http://schemas.microsoft.com/office/drawing/2014/main" id="{51B832F9-8DC0-4BD5-8795-A9A84D6D464C}"/>
              </a:ext>
            </a:extLst>
          </p:cNvPr>
          <p:cNvSpPr/>
          <p:nvPr/>
        </p:nvSpPr>
        <p:spPr>
          <a:xfrm>
            <a:off x="2139518" y="2787588"/>
            <a:ext cx="5823752" cy="2325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400" dirty="0"/>
              <a:t>للخيشوم مخرج واحد وهو مخرج الغنـة التي هي صفة ملازمة للنون والميم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942938469"/>
      </p:ext>
    </p:extLst>
  </p:cSld>
  <p:clrMapOvr>
    <a:masterClrMapping/>
  </p:clrMapOvr>
</p:sld>
</file>

<file path=ppt/theme/theme1.xml><?xml version="1.0" encoding="utf-8"?>
<a:theme xmlns:a="http://schemas.openxmlformats.org/drawingml/2006/main" name="واجهة">
  <a:themeElements>
    <a:clrScheme name="واجهة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واجهة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واجهة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421</TotalTime>
  <Words>209</Words>
  <Application>Microsoft Office PowerPoint</Application>
  <PresentationFormat>شاشة عريضة</PresentationFormat>
  <Paragraphs>26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3" baseType="lpstr">
      <vt:lpstr>Arial</vt:lpstr>
      <vt:lpstr>MS Sans Serif</vt:lpstr>
      <vt:lpstr>Simplified Arabic</vt:lpstr>
      <vt:lpstr>Traditional Arabic</vt:lpstr>
      <vt:lpstr>Trebuchet MS</vt:lpstr>
      <vt:lpstr>Wingdings 3</vt:lpstr>
      <vt:lpstr>واجهة</vt:lpstr>
      <vt:lpstr>مخـارج الحـروف</vt:lpstr>
      <vt:lpstr>مخارج الرئيسية للحـروف خمسة مخارج</vt:lpstr>
      <vt:lpstr>الحــلق: هو القصبة الممتدة ممّا يلـي الصدر حتى الفم وفيها ثلاثة مواضع:</vt:lpstr>
      <vt:lpstr>اللســان</vt:lpstr>
      <vt:lpstr>الشفتـان وفيهما مخرجان</vt:lpstr>
      <vt:lpstr>الخيشـوم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مخـارج الحـروف</dc:title>
  <dc:creator>yasir albayati</dc:creator>
  <cp:lastModifiedBy>ASMAA ALMADANI</cp:lastModifiedBy>
  <cp:revision>8</cp:revision>
  <dcterms:created xsi:type="dcterms:W3CDTF">2020-03-07T13:19:06Z</dcterms:created>
  <dcterms:modified xsi:type="dcterms:W3CDTF">2020-03-07T20:34:35Z</dcterms:modified>
</cp:coreProperties>
</file>